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21"/>
  </p:notesMasterIdLst>
  <p:sldIdLst>
    <p:sldId id="4444" r:id="rId2"/>
    <p:sldId id="358" r:id="rId3"/>
    <p:sldId id="4445" r:id="rId4"/>
    <p:sldId id="360" r:id="rId5"/>
    <p:sldId id="4446" r:id="rId6"/>
    <p:sldId id="341" r:id="rId7"/>
    <p:sldId id="343" r:id="rId8"/>
    <p:sldId id="285" r:id="rId9"/>
    <p:sldId id="4447" r:id="rId10"/>
    <p:sldId id="350" r:id="rId11"/>
    <p:sldId id="351" r:id="rId12"/>
    <p:sldId id="4448" r:id="rId13"/>
    <p:sldId id="353" r:id="rId14"/>
    <p:sldId id="354" r:id="rId15"/>
    <p:sldId id="4449" r:id="rId16"/>
    <p:sldId id="355" r:id="rId17"/>
    <p:sldId id="356" r:id="rId18"/>
    <p:sldId id="357" r:id="rId19"/>
    <p:sldId id="445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44"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9ECC9-C6F2-4F82-8B54-3A1591FB6AB3}" type="datetimeFigureOut">
              <a:rPr lang="en-US" smtClean="0"/>
              <a:t>11/3/2026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B9455-8D0D-4E46-8298-E35D8A37A5EB}" type="slidenum">
              <a:rPr lang="en-US" smtClean="0"/>
              <a:t>‹#›</a:t>
            </a:fld>
            <a:endParaRPr lang="en-US"/>
          </a:p>
        </p:txBody>
      </p:sp>
    </p:spTree>
    <p:extLst>
      <p:ext uri="{BB962C8B-B14F-4D97-AF65-F5344CB8AC3E}">
        <p14:creationId xmlns:p14="http://schemas.microsoft.com/office/powerpoint/2010/main" val="4192293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ACE78-A512-95B3-E15F-E12401193E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C59B87-28AA-4241-ABC4-B85E2DB025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C49C8A-AAF8-F198-D917-4AF86329F287}"/>
              </a:ext>
            </a:extLst>
          </p:cNvPr>
          <p:cNvSpPr>
            <a:spLocks noGrp="1"/>
          </p:cNvSpPr>
          <p:nvPr>
            <p:ph type="body" idx="1"/>
          </p:nvPr>
        </p:nvSpPr>
        <p:spPr/>
        <p:txBody>
          <a:bodyPr/>
          <a:lstStyle/>
          <a:p>
            <a:endParaRPr lang="vi-VN"/>
          </a:p>
        </p:txBody>
      </p:sp>
      <p:sp>
        <p:nvSpPr>
          <p:cNvPr id="4" name="Slide Number Placeholder 3">
            <a:extLst>
              <a:ext uri="{FF2B5EF4-FFF2-40B4-BE49-F238E27FC236}">
                <a16:creationId xmlns:a16="http://schemas.microsoft.com/office/drawing/2014/main" id="{6FCA0393-C65C-A56F-2F6F-9D99B13A69CC}"/>
              </a:ext>
            </a:extLst>
          </p:cNvPr>
          <p:cNvSpPr>
            <a:spLocks noGrp="1"/>
          </p:cNvSpPr>
          <p:nvPr>
            <p:ph type="sldNum" sz="quarter" idx="5"/>
          </p:nvPr>
        </p:nvSpPr>
        <p:spPr/>
        <p:txBody>
          <a:bodyPr/>
          <a:lstStyle/>
          <a:p>
            <a:fld id="{7DDA7BDC-FA08-4508-B498-F035007CC573}" type="slidenum">
              <a:rPr lang="en-US" altLang="en-US" smtClean="0"/>
              <a:t>1</a:t>
            </a:fld>
            <a:endParaRPr lang="en-US" altLang="en-US"/>
          </a:p>
        </p:txBody>
      </p:sp>
    </p:spTree>
    <p:extLst>
      <p:ext uri="{BB962C8B-B14F-4D97-AF65-F5344CB8AC3E}">
        <p14:creationId xmlns:p14="http://schemas.microsoft.com/office/powerpoint/2010/main" val="1379663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Thiết kế: Hương Thảo – Zalo 0972115126</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519885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Thiết kế: Hương Thảo – Zalo 0972115126</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683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0158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644F-489E-79B3-7E71-D6409FF300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AE103C-10B5-1938-C365-DB65C100BE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514515-4AFC-EA21-1C41-2DC068BBB2BA}"/>
              </a:ext>
            </a:extLst>
          </p:cNvPr>
          <p:cNvSpPr>
            <a:spLocks noGrp="1"/>
          </p:cNvSpPr>
          <p:nvPr>
            <p:ph type="dt" sz="half" idx="10"/>
          </p:nvPr>
        </p:nvSpPr>
        <p:spPr/>
        <p:txBody>
          <a:bodyPr/>
          <a:lstStyle/>
          <a:p>
            <a:fld id="{1E1E2E83-F7CD-46D2-8FC1-8277C07BC5A8}" type="datetimeFigureOut">
              <a:rPr lang="en-US" smtClean="0"/>
              <a:t>11/3/2026</a:t>
            </a:fld>
            <a:endParaRPr lang="en-US"/>
          </a:p>
        </p:txBody>
      </p:sp>
      <p:sp>
        <p:nvSpPr>
          <p:cNvPr id="5" name="Footer Placeholder 4">
            <a:extLst>
              <a:ext uri="{FF2B5EF4-FFF2-40B4-BE49-F238E27FC236}">
                <a16:creationId xmlns:a16="http://schemas.microsoft.com/office/drawing/2014/main" id="{AAB8A3E0-0322-F4B2-F328-8F81DE4F9E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47FE4-3626-4B79-8401-6C6C02E4F0F4}"/>
              </a:ext>
            </a:extLst>
          </p:cNvPr>
          <p:cNvSpPr>
            <a:spLocks noGrp="1"/>
          </p:cNvSpPr>
          <p:nvPr>
            <p:ph type="sldNum" sz="quarter" idx="12"/>
          </p:nvPr>
        </p:nvSpPr>
        <p:spPr/>
        <p:txBody>
          <a:bodyPr/>
          <a:lstStyle/>
          <a:p>
            <a:fld id="{1E72D3B9-30E6-435C-AF9E-B8C75536A4DE}" type="slidenum">
              <a:rPr lang="en-US" smtClean="0"/>
              <a:t>‹#›</a:t>
            </a:fld>
            <a:endParaRPr lang="en-US"/>
          </a:p>
        </p:txBody>
      </p:sp>
    </p:spTree>
    <p:extLst>
      <p:ext uri="{BB962C8B-B14F-4D97-AF65-F5344CB8AC3E}">
        <p14:creationId xmlns:p14="http://schemas.microsoft.com/office/powerpoint/2010/main" val="102622098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5A205-1E83-9CB4-9C6A-1B85F5603C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B55965-EA2F-79FB-8E64-20F0623C0A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698551-000A-3980-AEDC-69A693EE7D3B}"/>
              </a:ext>
            </a:extLst>
          </p:cNvPr>
          <p:cNvSpPr>
            <a:spLocks noGrp="1"/>
          </p:cNvSpPr>
          <p:nvPr>
            <p:ph type="dt" sz="half" idx="10"/>
          </p:nvPr>
        </p:nvSpPr>
        <p:spPr/>
        <p:txBody>
          <a:bodyPr/>
          <a:lstStyle/>
          <a:p>
            <a:fld id="{1E1E2E83-F7CD-46D2-8FC1-8277C07BC5A8}" type="datetimeFigureOut">
              <a:rPr lang="en-US" smtClean="0"/>
              <a:t>11/3/2026</a:t>
            </a:fld>
            <a:endParaRPr lang="en-US"/>
          </a:p>
        </p:txBody>
      </p:sp>
      <p:sp>
        <p:nvSpPr>
          <p:cNvPr id="5" name="Footer Placeholder 4">
            <a:extLst>
              <a:ext uri="{FF2B5EF4-FFF2-40B4-BE49-F238E27FC236}">
                <a16:creationId xmlns:a16="http://schemas.microsoft.com/office/drawing/2014/main" id="{3C3BECD0-3C1A-28FD-6CFD-45F5C50537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4D2B59-DE6A-0071-D112-9D46E5DE2594}"/>
              </a:ext>
            </a:extLst>
          </p:cNvPr>
          <p:cNvSpPr>
            <a:spLocks noGrp="1"/>
          </p:cNvSpPr>
          <p:nvPr>
            <p:ph type="sldNum" sz="quarter" idx="12"/>
          </p:nvPr>
        </p:nvSpPr>
        <p:spPr/>
        <p:txBody>
          <a:bodyPr/>
          <a:lstStyle/>
          <a:p>
            <a:fld id="{1E72D3B9-30E6-435C-AF9E-B8C75536A4DE}" type="slidenum">
              <a:rPr lang="en-US" smtClean="0"/>
              <a:t>‹#›</a:t>
            </a:fld>
            <a:endParaRPr lang="en-US"/>
          </a:p>
        </p:txBody>
      </p:sp>
    </p:spTree>
    <p:extLst>
      <p:ext uri="{BB962C8B-B14F-4D97-AF65-F5344CB8AC3E}">
        <p14:creationId xmlns:p14="http://schemas.microsoft.com/office/powerpoint/2010/main" val="22655499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3C60ED-4305-EC40-CEE9-C31DFD92F2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176E5F-6140-012E-39EF-6F62BE8E53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78BC6-CD56-36F6-ACBA-665EDCFA54C4}"/>
              </a:ext>
            </a:extLst>
          </p:cNvPr>
          <p:cNvSpPr>
            <a:spLocks noGrp="1"/>
          </p:cNvSpPr>
          <p:nvPr>
            <p:ph type="dt" sz="half" idx="10"/>
          </p:nvPr>
        </p:nvSpPr>
        <p:spPr/>
        <p:txBody>
          <a:bodyPr/>
          <a:lstStyle/>
          <a:p>
            <a:fld id="{1E1E2E83-F7CD-46D2-8FC1-8277C07BC5A8}" type="datetimeFigureOut">
              <a:rPr lang="en-US" smtClean="0"/>
              <a:t>11/3/2026</a:t>
            </a:fld>
            <a:endParaRPr lang="en-US"/>
          </a:p>
        </p:txBody>
      </p:sp>
      <p:sp>
        <p:nvSpPr>
          <p:cNvPr id="5" name="Footer Placeholder 4">
            <a:extLst>
              <a:ext uri="{FF2B5EF4-FFF2-40B4-BE49-F238E27FC236}">
                <a16:creationId xmlns:a16="http://schemas.microsoft.com/office/drawing/2014/main" id="{D0401C2C-C1BD-B2CD-3F19-609C5CB679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10E6F-4B2C-0F12-B81E-EA4BF475AE07}"/>
              </a:ext>
            </a:extLst>
          </p:cNvPr>
          <p:cNvSpPr>
            <a:spLocks noGrp="1"/>
          </p:cNvSpPr>
          <p:nvPr>
            <p:ph type="sldNum" sz="quarter" idx="12"/>
          </p:nvPr>
        </p:nvSpPr>
        <p:spPr/>
        <p:txBody>
          <a:bodyPr/>
          <a:lstStyle/>
          <a:p>
            <a:fld id="{1E72D3B9-30E6-435C-AF9E-B8C75536A4DE}" type="slidenum">
              <a:rPr lang="en-US" smtClean="0"/>
              <a:t>‹#›</a:t>
            </a:fld>
            <a:endParaRPr lang="en-US"/>
          </a:p>
        </p:txBody>
      </p:sp>
    </p:spTree>
    <p:extLst>
      <p:ext uri="{BB962C8B-B14F-4D97-AF65-F5344CB8AC3E}">
        <p14:creationId xmlns:p14="http://schemas.microsoft.com/office/powerpoint/2010/main" val="146666543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1 Title" userDrawn="1">
  <p:cSld name="1_001 Title">
    <p:spTree>
      <p:nvGrpSpPr>
        <p:cNvPr id="1" name="Shape 10"/>
        <p:cNvGrpSpPr/>
        <p:nvPr/>
      </p:nvGrpSpPr>
      <p:grpSpPr>
        <a:xfrm>
          <a:off x="0" y="0"/>
          <a:ext cx="0" cy="0"/>
          <a:chOff x="0" y="0"/>
          <a:chExt cx="0" cy="0"/>
        </a:xfrm>
      </p:grpSpPr>
      <p:grpSp>
        <p:nvGrpSpPr>
          <p:cNvPr id="11" name="Google Shape;11;p2"/>
          <p:cNvGrpSpPr/>
          <p:nvPr/>
        </p:nvGrpSpPr>
        <p:grpSpPr>
          <a:xfrm>
            <a:off x="4414856" y="-31962"/>
            <a:ext cx="4925970" cy="3027237"/>
            <a:chOff x="7106606" y="3675388"/>
            <a:chExt cx="4925970" cy="3027237"/>
          </a:xfrm>
        </p:grpSpPr>
        <p:grpSp>
          <p:nvGrpSpPr>
            <p:cNvPr id="12" name="Google Shape;12;p2"/>
            <p:cNvGrpSpPr/>
            <p:nvPr/>
          </p:nvGrpSpPr>
          <p:grpSpPr>
            <a:xfrm>
              <a:off x="7106606" y="3675388"/>
              <a:ext cx="4925970" cy="3021827"/>
              <a:chOff x="5548994" y="566875"/>
              <a:chExt cx="2824200" cy="1732500"/>
            </a:xfrm>
          </p:grpSpPr>
          <p:grpSp>
            <p:nvGrpSpPr>
              <p:cNvPr id="13" name="Google Shape;13;p2"/>
              <p:cNvGrpSpPr/>
              <p:nvPr/>
            </p:nvGrpSpPr>
            <p:grpSpPr>
              <a:xfrm>
                <a:off x="6723350" y="566875"/>
                <a:ext cx="1552188" cy="1732500"/>
                <a:chOff x="6723350" y="566875"/>
                <a:chExt cx="1552188" cy="1732500"/>
              </a:xfrm>
            </p:grpSpPr>
            <p:cxnSp>
              <p:nvCxnSpPr>
                <p:cNvPr id="14" name="Google Shape;14;p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 name="Google Shape;15;p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 name="Google Shape;16;p2"/>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7" name="Google Shape;17;p2"/>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8" name="Google Shape;18;p2"/>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9" name="Google Shape;19;p2"/>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 name="Google Shape;20;p2"/>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1" name="Google Shape;21;p2"/>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2" name="Google Shape;22;p2"/>
              <p:cNvGrpSpPr/>
              <p:nvPr/>
            </p:nvGrpSpPr>
            <p:grpSpPr>
              <a:xfrm rot="5400000">
                <a:off x="6184998" y="21028"/>
                <a:ext cx="1552194" cy="2824200"/>
                <a:chOff x="6723350" y="566874"/>
                <a:chExt cx="1552194" cy="2824200"/>
              </a:xfrm>
            </p:grpSpPr>
            <p:cxnSp>
              <p:nvCxnSpPr>
                <p:cNvPr id="23" name="Google Shape;23;p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 name="Google Shape;24;p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5" name="Google Shape;25;p2"/>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6" name="Google Shape;26;p2"/>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7" name="Google Shape;27;p2"/>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8" name="Google Shape;28;p2"/>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9" name="Google Shape;29;p2"/>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30" name="Google Shape;30;p2"/>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31" name="Google Shape;31;p2"/>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32" name="Google Shape;32;p2"/>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3" name="Google Shape;33;p2"/>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4" name="Google Shape;34;p2"/>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35" name="Google Shape;35;p2"/>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sp>
        <p:nvSpPr>
          <p:cNvPr id="86" name="Google Shape;86;p2"/>
          <p:cNvSpPr/>
          <p:nvPr userDrawn="1"/>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1851184"/>
                </a:lnTo>
                <a:lnTo>
                  <a:pt x="10782" y="1887810"/>
                </a:lnTo>
                <a:cubicBezTo>
                  <a:pt x="162252" y="2368699"/>
                  <a:pt x="366829" y="2534346"/>
                  <a:pt x="569063" y="2600706"/>
                </a:cubicBezTo>
                <a:cubicBezTo>
                  <a:pt x="784779" y="2671490"/>
                  <a:pt x="921529" y="2585825"/>
                  <a:pt x="1053836" y="2710831"/>
                </a:cubicBezTo>
                <a:cubicBezTo>
                  <a:pt x="1200932" y="2849932"/>
                  <a:pt x="1084985" y="3022399"/>
                  <a:pt x="1230140" y="3327912"/>
                </a:cubicBezTo>
                <a:cubicBezTo>
                  <a:pt x="1271084" y="3414053"/>
                  <a:pt x="1385229" y="3654314"/>
                  <a:pt x="1604788" y="3724558"/>
                </a:cubicBezTo>
                <a:cubicBezTo>
                  <a:pt x="1842277" y="3800532"/>
                  <a:pt x="1955959" y="3598258"/>
                  <a:pt x="2199779" y="3636430"/>
                </a:cubicBezTo>
                <a:cubicBezTo>
                  <a:pt x="2479505" y="3680286"/>
                  <a:pt x="2622073" y="4285676"/>
                  <a:pt x="2882621" y="4368859"/>
                </a:cubicBezTo>
                <a:cubicBezTo>
                  <a:pt x="2909008" y="4377473"/>
                  <a:pt x="2936968" y="4380311"/>
                  <a:pt x="2964556" y="4377177"/>
                </a:cubicBezTo>
                <a:cubicBezTo>
                  <a:pt x="2987617" y="4374446"/>
                  <a:pt x="3010169" y="4368328"/>
                  <a:pt x="3031427" y="4359016"/>
                </a:cubicBezTo>
                <a:cubicBezTo>
                  <a:pt x="3104305" y="4327914"/>
                  <a:pt x="3178986" y="4295057"/>
                  <a:pt x="3257038" y="4264695"/>
                </a:cubicBezTo>
                <a:lnTo>
                  <a:pt x="3257315" y="4264695"/>
                </a:lnTo>
                <a:cubicBezTo>
                  <a:pt x="3442167" y="4161691"/>
                  <a:pt x="3650125" y="4107321"/>
                  <a:pt x="3861735" y="4106693"/>
                </a:cubicBezTo>
                <a:lnTo>
                  <a:pt x="3865340" y="4106693"/>
                </a:lnTo>
                <a:cubicBezTo>
                  <a:pt x="4112440" y="4106882"/>
                  <a:pt x="4353950" y="4180259"/>
                  <a:pt x="4559365" y="4317563"/>
                </a:cubicBezTo>
                <a:cubicBezTo>
                  <a:pt x="4620135" y="4334893"/>
                  <a:pt x="4671986" y="4339375"/>
                  <a:pt x="4716166" y="4334015"/>
                </a:cubicBezTo>
                <a:cubicBezTo>
                  <a:pt x="4942611" y="4307026"/>
                  <a:pt x="4970013" y="4024804"/>
                  <a:pt x="4991411" y="3912968"/>
                </a:cubicBezTo>
                <a:cubicBezTo>
                  <a:pt x="5071036" y="3497329"/>
                  <a:pt x="4986790" y="3365021"/>
                  <a:pt x="5350947" y="2942497"/>
                </a:cubicBezTo>
                <a:cubicBezTo>
                  <a:pt x="5696573" y="2541461"/>
                  <a:pt x="6130282" y="2744382"/>
                  <a:pt x="6342537" y="2380547"/>
                </a:cubicBezTo>
                <a:cubicBezTo>
                  <a:pt x="6581506" y="1971193"/>
                  <a:pt x="6134118" y="1539703"/>
                  <a:pt x="6386624" y="1201609"/>
                </a:cubicBezTo>
                <a:cubicBezTo>
                  <a:pt x="6602809" y="912085"/>
                  <a:pt x="7040214" y="1081455"/>
                  <a:pt x="7268043" y="771829"/>
                </a:cubicBezTo>
                <a:cubicBezTo>
                  <a:pt x="7426970" y="555968"/>
                  <a:pt x="7358542" y="197162"/>
                  <a:pt x="7304704" y="295"/>
                </a:cubicBezTo>
                <a:lnTo>
                  <a:pt x="0" y="627"/>
                </a:lnTo>
                <a:close/>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679" name="Google Shape;679;p2"/>
          <p:cNvGrpSpPr/>
          <p:nvPr/>
        </p:nvGrpSpPr>
        <p:grpSpPr>
          <a:xfrm>
            <a:off x="7332906" y="5338665"/>
            <a:ext cx="4925970" cy="1710276"/>
            <a:chOff x="7332906" y="5338665"/>
            <a:chExt cx="4925970" cy="1710276"/>
          </a:xfrm>
        </p:grpSpPr>
        <p:grpSp>
          <p:nvGrpSpPr>
            <p:cNvPr id="680" name="Google Shape;680;p2"/>
            <p:cNvGrpSpPr/>
            <p:nvPr/>
          </p:nvGrpSpPr>
          <p:grpSpPr>
            <a:xfrm>
              <a:off x="9381196" y="5338665"/>
              <a:ext cx="2707325" cy="1707379"/>
              <a:chOff x="6723350" y="566875"/>
              <a:chExt cx="1552188" cy="1732500"/>
            </a:xfrm>
          </p:grpSpPr>
          <p:cxnSp>
            <p:nvCxnSpPr>
              <p:cNvPr id="681" name="Google Shape;681;p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2" name="Google Shape;682;p2"/>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3" name="Google Shape;683;p2"/>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4" name="Google Shape;684;p2"/>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5" name="Google Shape;685;p2"/>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6" name="Google Shape;686;p2"/>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7" name="Google Shape;687;p2"/>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8" name="Google Shape;688;p2"/>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689" name="Google Shape;689;p2"/>
            <p:cNvGrpSpPr/>
            <p:nvPr/>
          </p:nvGrpSpPr>
          <p:grpSpPr>
            <a:xfrm rot="5400000">
              <a:off x="9215748" y="3613047"/>
              <a:ext cx="1160286" cy="4925970"/>
              <a:chOff x="6723350" y="566874"/>
              <a:chExt cx="665225" cy="2824200"/>
            </a:xfrm>
          </p:grpSpPr>
          <p:cxnSp>
            <p:nvCxnSpPr>
              <p:cNvPr id="690" name="Google Shape;690;p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91" name="Google Shape;691;p2"/>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692" name="Google Shape;692;p2"/>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693" name="Google Shape;693;p2"/>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694" name="Google Shape;694;p2"/>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695" name="Google Shape;695;p2"/>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696" name="Google Shape;696;p2"/>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697" name="Google Shape;697;p2"/>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698" name="Google Shape;698;p2"/>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pic>
        <p:nvPicPr>
          <p:cNvPr id="52" name="Picture 51">
            <a:extLst>
              <a:ext uri="{FF2B5EF4-FFF2-40B4-BE49-F238E27FC236}">
                <a16:creationId xmlns:a16="http://schemas.microsoft.com/office/drawing/2014/main" id="{208DBD30-C08F-447B-A05F-CA048414FD70}"/>
              </a:ext>
            </a:extLst>
          </p:cNvPr>
          <p:cNvPicPr>
            <a:picLocks noChangeAspect="1"/>
          </p:cNvPicPr>
          <p:nvPr userDrawn="1"/>
        </p:nvPicPr>
        <p:blipFill>
          <a:blip r:embed="rId2"/>
          <a:stretch>
            <a:fillRect/>
          </a:stretch>
        </p:blipFill>
        <p:spPr>
          <a:xfrm>
            <a:off x="-283437" y="-71336"/>
            <a:ext cx="7071361" cy="6858000"/>
          </a:xfrm>
          <a:prstGeom prst="rect">
            <a:avLst/>
          </a:prstGeom>
        </p:spPr>
      </p:pic>
    </p:spTree>
    <p:extLst>
      <p:ext uri="{BB962C8B-B14F-4D97-AF65-F5344CB8AC3E}">
        <p14:creationId xmlns:p14="http://schemas.microsoft.com/office/powerpoint/2010/main" val="58414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14C21-4FED-710C-91DF-9927C21B3C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B79F20-C4F0-D45D-28A8-449C16488B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409280-8BAB-87C2-EDBC-F17B031494E5}"/>
              </a:ext>
            </a:extLst>
          </p:cNvPr>
          <p:cNvSpPr>
            <a:spLocks noGrp="1"/>
          </p:cNvSpPr>
          <p:nvPr>
            <p:ph type="dt" sz="half" idx="10"/>
          </p:nvPr>
        </p:nvSpPr>
        <p:spPr/>
        <p:txBody>
          <a:bodyPr/>
          <a:lstStyle/>
          <a:p>
            <a:fld id="{1E1E2E83-F7CD-46D2-8FC1-8277C07BC5A8}" type="datetimeFigureOut">
              <a:rPr lang="en-US" smtClean="0"/>
              <a:t>11/3/2026</a:t>
            </a:fld>
            <a:endParaRPr lang="en-US"/>
          </a:p>
        </p:txBody>
      </p:sp>
      <p:sp>
        <p:nvSpPr>
          <p:cNvPr id="5" name="Footer Placeholder 4">
            <a:extLst>
              <a:ext uri="{FF2B5EF4-FFF2-40B4-BE49-F238E27FC236}">
                <a16:creationId xmlns:a16="http://schemas.microsoft.com/office/drawing/2014/main" id="{58E37569-2DB7-785F-D33B-F52CD3F0A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9C08A-8C6F-47C7-E24A-99BCCEBC8D03}"/>
              </a:ext>
            </a:extLst>
          </p:cNvPr>
          <p:cNvSpPr>
            <a:spLocks noGrp="1"/>
          </p:cNvSpPr>
          <p:nvPr>
            <p:ph type="sldNum" sz="quarter" idx="12"/>
          </p:nvPr>
        </p:nvSpPr>
        <p:spPr/>
        <p:txBody>
          <a:bodyPr/>
          <a:lstStyle/>
          <a:p>
            <a:fld id="{1E72D3B9-30E6-435C-AF9E-B8C75536A4DE}" type="slidenum">
              <a:rPr lang="en-US" smtClean="0"/>
              <a:t>‹#›</a:t>
            </a:fld>
            <a:endParaRPr lang="en-US"/>
          </a:p>
        </p:txBody>
      </p:sp>
    </p:spTree>
    <p:extLst>
      <p:ext uri="{BB962C8B-B14F-4D97-AF65-F5344CB8AC3E}">
        <p14:creationId xmlns:p14="http://schemas.microsoft.com/office/powerpoint/2010/main" val="6461267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BE88B-194E-43E4-2975-9D8E46656A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FCA751-5CBE-498A-DC7B-4562FA9BD7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660F87-14A9-697E-FAC3-4F9BDE108AB1}"/>
              </a:ext>
            </a:extLst>
          </p:cNvPr>
          <p:cNvSpPr>
            <a:spLocks noGrp="1"/>
          </p:cNvSpPr>
          <p:nvPr>
            <p:ph type="dt" sz="half" idx="10"/>
          </p:nvPr>
        </p:nvSpPr>
        <p:spPr/>
        <p:txBody>
          <a:bodyPr/>
          <a:lstStyle/>
          <a:p>
            <a:fld id="{1E1E2E83-F7CD-46D2-8FC1-8277C07BC5A8}" type="datetimeFigureOut">
              <a:rPr lang="en-US" smtClean="0"/>
              <a:t>11/3/2026</a:t>
            </a:fld>
            <a:endParaRPr lang="en-US"/>
          </a:p>
        </p:txBody>
      </p:sp>
      <p:sp>
        <p:nvSpPr>
          <p:cNvPr id="5" name="Footer Placeholder 4">
            <a:extLst>
              <a:ext uri="{FF2B5EF4-FFF2-40B4-BE49-F238E27FC236}">
                <a16:creationId xmlns:a16="http://schemas.microsoft.com/office/drawing/2014/main" id="{A25E11D9-4C34-F6A9-1903-E68DE31B0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A88B18-0723-48BD-64AE-172892DD69EE}"/>
              </a:ext>
            </a:extLst>
          </p:cNvPr>
          <p:cNvSpPr>
            <a:spLocks noGrp="1"/>
          </p:cNvSpPr>
          <p:nvPr>
            <p:ph type="sldNum" sz="quarter" idx="12"/>
          </p:nvPr>
        </p:nvSpPr>
        <p:spPr/>
        <p:txBody>
          <a:bodyPr/>
          <a:lstStyle/>
          <a:p>
            <a:fld id="{1E72D3B9-30E6-435C-AF9E-B8C75536A4DE}" type="slidenum">
              <a:rPr lang="en-US" smtClean="0"/>
              <a:t>‹#›</a:t>
            </a:fld>
            <a:endParaRPr lang="en-US"/>
          </a:p>
        </p:txBody>
      </p:sp>
    </p:spTree>
    <p:extLst>
      <p:ext uri="{BB962C8B-B14F-4D97-AF65-F5344CB8AC3E}">
        <p14:creationId xmlns:p14="http://schemas.microsoft.com/office/powerpoint/2010/main" val="12802848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086E8-C379-5FD1-4AC6-CBA1637562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9E297B-3FCA-5A57-5178-AACBD01605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1D3077-AEBE-4C35-0F64-0D435BA1AA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76BB70-7311-7A31-144D-3C10DFB5C617}"/>
              </a:ext>
            </a:extLst>
          </p:cNvPr>
          <p:cNvSpPr>
            <a:spLocks noGrp="1"/>
          </p:cNvSpPr>
          <p:nvPr>
            <p:ph type="dt" sz="half" idx="10"/>
          </p:nvPr>
        </p:nvSpPr>
        <p:spPr/>
        <p:txBody>
          <a:bodyPr/>
          <a:lstStyle/>
          <a:p>
            <a:fld id="{1E1E2E83-F7CD-46D2-8FC1-8277C07BC5A8}" type="datetimeFigureOut">
              <a:rPr lang="en-US" smtClean="0"/>
              <a:t>11/3/2026</a:t>
            </a:fld>
            <a:endParaRPr lang="en-US"/>
          </a:p>
        </p:txBody>
      </p:sp>
      <p:sp>
        <p:nvSpPr>
          <p:cNvPr id="6" name="Footer Placeholder 5">
            <a:extLst>
              <a:ext uri="{FF2B5EF4-FFF2-40B4-BE49-F238E27FC236}">
                <a16:creationId xmlns:a16="http://schemas.microsoft.com/office/drawing/2014/main" id="{E7C6E519-C780-AA66-B47C-CE80DDF30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8BC00E-3303-1E91-9D30-51846173642B}"/>
              </a:ext>
            </a:extLst>
          </p:cNvPr>
          <p:cNvSpPr>
            <a:spLocks noGrp="1"/>
          </p:cNvSpPr>
          <p:nvPr>
            <p:ph type="sldNum" sz="quarter" idx="12"/>
          </p:nvPr>
        </p:nvSpPr>
        <p:spPr/>
        <p:txBody>
          <a:bodyPr/>
          <a:lstStyle/>
          <a:p>
            <a:fld id="{1E72D3B9-30E6-435C-AF9E-B8C75536A4DE}" type="slidenum">
              <a:rPr lang="en-US" smtClean="0"/>
              <a:t>‹#›</a:t>
            </a:fld>
            <a:endParaRPr lang="en-US"/>
          </a:p>
        </p:txBody>
      </p:sp>
    </p:spTree>
    <p:extLst>
      <p:ext uri="{BB962C8B-B14F-4D97-AF65-F5344CB8AC3E}">
        <p14:creationId xmlns:p14="http://schemas.microsoft.com/office/powerpoint/2010/main" val="129400946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78471-0B67-771B-58A4-7D190BCCE6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398BEB-B659-7E20-1DD8-BA6C281225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4F9EB5-4443-961B-A67B-CFA5CDF8C3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B32B84-7057-82E5-D15C-E7015E7AAA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DE7D5F-A6BE-6B3C-0062-2BF5B10103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C23EA3-9456-7E23-213C-1964902FFC66}"/>
              </a:ext>
            </a:extLst>
          </p:cNvPr>
          <p:cNvSpPr>
            <a:spLocks noGrp="1"/>
          </p:cNvSpPr>
          <p:nvPr>
            <p:ph type="dt" sz="half" idx="10"/>
          </p:nvPr>
        </p:nvSpPr>
        <p:spPr/>
        <p:txBody>
          <a:bodyPr/>
          <a:lstStyle/>
          <a:p>
            <a:fld id="{1E1E2E83-F7CD-46D2-8FC1-8277C07BC5A8}" type="datetimeFigureOut">
              <a:rPr lang="en-US" smtClean="0"/>
              <a:t>11/3/2026</a:t>
            </a:fld>
            <a:endParaRPr lang="en-US"/>
          </a:p>
        </p:txBody>
      </p:sp>
      <p:sp>
        <p:nvSpPr>
          <p:cNvPr id="8" name="Footer Placeholder 7">
            <a:extLst>
              <a:ext uri="{FF2B5EF4-FFF2-40B4-BE49-F238E27FC236}">
                <a16:creationId xmlns:a16="http://schemas.microsoft.com/office/drawing/2014/main" id="{3FF3CC53-0462-7B6E-4AB6-B1A0FD001C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1AC28-B1B7-CE76-BBEA-816DE189E782}"/>
              </a:ext>
            </a:extLst>
          </p:cNvPr>
          <p:cNvSpPr>
            <a:spLocks noGrp="1"/>
          </p:cNvSpPr>
          <p:nvPr>
            <p:ph type="sldNum" sz="quarter" idx="12"/>
          </p:nvPr>
        </p:nvSpPr>
        <p:spPr/>
        <p:txBody>
          <a:bodyPr/>
          <a:lstStyle/>
          <a:p>
            <a:fld id="{1E72D3B9-30E6-435C-AF9E-B8C75536A4DE}" type="slidenum">
              <a:rPr lang="en-US" smtClean="0"/>
              <a:t>‹#›</a:t>
            </a:fld>
            <a:endParaRPr lang="en-US"/>
          </a:p>
        </p:txBody>
      </p:sp>
    </p:spTree>
    <p:extLst>
      <p:ext uri="{BB962C8B-B14F-4D97-AF65-F5344CB8AC3E}">
        <p14:creationId xmlns:p14="http://schemas.microsoft.com/office/powerpoint/2010/main" val="58449744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C9C95-A33F-8796-991C-232CF8BC4B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3B225B-4014-E121-1388-65941ECF69B6}"/>
              </a:ext>
            </a:extLst>
          </p:cNvPr>
          <p:cNvSpPr>
            <a:spLocks noGrp="1"/>
          </p:cNvSpPr>
          <p:nvPr>
            <p:ph type="dt" sz="half" idx="10"/>
          </p:nvPr>
        </p:nvSpPr>
        <p:spPr/>
        <p:txBody>
          <a:bodyPr/>
          <a:lstStyle/>
          <a:p>
            <a:fld id="{6B6433EC-62DB-4882-9412-9B8E930C28C1}" type="datetimeFigureOut">
              <a:rPr lang="en-US" smtClean="0"/>
              <a:t>11/3/2026</a:t>
            </a:fld>
            <a:endParaRPr lang="en-US"/>
          </a:p>
        </p:txBody>
      </p:sp>
      <p:sp>
        <p:nvSpPr>
          <p:cNvPr id="4" name="Footer Placeholder 3">
            <a:extLst>
              <a:ext uri="{FF2B5EF4-FFF2-40B4-BE49-F238E27FC236}">
                <a16:creationId xmlns:a16="http://schemas.microsoft.com/office/drawing/2014/main" id="{DB932E8E-7A31-22F7-6274-E7A6838A97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BCB9CE-1141-BC3A-DAA4-2CB9EE0EFEEC}"/>
              </a:ext>
            </a:extLst>
          </p:cNvPr>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97225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F12F7F-C5BE-6ABA-DD54-D0DCFB48E04B}"/>
              </a:ext>
            </a:extLst>
          </p:cNvPr>
          <p:cNvSpPr>
            <a:spLocks noGrp="1"/>
          </p:cNvSpPr>
          <p:nvPr>
            <p:ph type="dt" sz="half" idx="10"/>
          </p:nvPr>
        </p:nvSpPr>
        <p:spPr/>
        <p:txBody>
          <a:bodyPr/>
          <a:lstStyle/>
          <a:p>
            <a:fld id="{1E1E2E83-F7CD-46D2-8FC1-8277C07BC5A8}" type="datetimeFigureOut">
              <a:rPr lang="en-US" smtClean="0"/>
              <a:t>11/3/2026</a:t>
            </a:fld>
            <a:endParaRPr lang="en-US"/>
          </a:p>
        </p:txBody>
      </p:sp>
      <p:sp>
        <p:nvSpPr>
          <p:cNvPr id="3" name="Footer Placeholder 2">
            <a:extLst>
              <a:ext uri="{FF2B5EF4-FFF2-40B4-BE49-F238E27FC236}">
                <a16:creationId xmlns:a16="http://schemas.microsoft.com/office/drawing/2014/main" id="{6623DA07-DE80-70C0-13DB-236740FF1B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13AE33-C77A-7773-BBC2-39F6FF3E5183}"/>
              </a:ext>
            </a:extLst>
          </p:cNvPr>
          <p:cNvSpPr>
            <a:spLocks noGrp="1"/>
          </p:cNvSpPr>
          <p:nvPr>
            <p:ph type="sldNum" sz="quarter" idx="12"/>
          </p:nvPr>
        </p:nvSpPr>
        <p:spPr/>
        <p:txBody>
          <a:bodyPr/>
          <a:lstStyle/>
          <a:p>
            <a:fld id="{1E72D3B9-30E6-435C-AF9E-B8C75536A4DE}" type="slidenum">
              <a:rPr lang="en-US" smtClean="0"/>
              <a:t>‹#›</a:t>
            </a:fld>
            <a:endParaRPr lang="en-US"/>
          </a:p>
        </p:txBody>
      </p:sp>
    </p:spTree>
    <p:extLst>
      <p:ext uri="{BB962C8B-B14F-4D97-AF65-F5344CB8AC3E}">
        <p14:creationId xmlns:p14="http://schemas.microsoft.com/office/powerpoint/2010/main" val="471715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B4EAB-EA53-257A-A94D-1DBD68B5B7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F74CE2-4639-B670-835D-F5CC1D2D4E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08E8D5-4F22-C2CC-90C2-803C1346FF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4DCEE3-A77C-3E92-E536-49B4C5FDA1D0}"/>
              </a:ext>
            </a:extLst>
          </p:cNvPr>
          <p:cNvSpPr>
            <a:spLocks noGrp="1"/>
          </p:cNvSpPr>
          <p:nvPr>
            <p:ph type="dt" sz="half" idx="10"/>
          </p:nvPr>
        </p:nvSpPr>
        <p:spPr/>
        <p:txBody>
          <a:bodyPr/>
          <a:lstStyle/>
          <a:p>
            <a:fld id="{1E1E2E83-F7CD-46D2-8FC1-8277C07BC5A8}" type="datetimeFigureOut">
              <a:rPr lang="en-US" smtClean="0"/>
              <a:t>11/3/2026</a:t>
            </a:fld>
            <a:endParaRPr lang="en-US"/>
          </a:p>
        </p:txBody>
      </p:sp>
      <p:sp>
        <p:nvSpPr>
          <p:cNvPr id="6" name="Footer Placeholder 5">
            <a:extLst>
              <a:ext uri="{FF2B5EF4-FFF2-40B4-BE49-F238E27FC236}">
                <a16:creationId xmlns:a16="http://schemas.microsoft.com/office/drawing/2014/main" id="{10D84FDC-DBB3-E0CC-F2CC-C101638EF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4BDAEF-4CED-2AA7-2E54-D0C3F1778E34}"/>
              </a:ext>
            </a:extLst>
          </p:cNvPr>
          <p:cNvSpPr>
            <a:spLocks noGrp="1"/>
          </p:cNvSpPr>
          <p:nvPr>
            <p:ph type="sldNum" sz="quarter" idx="12"/>
          </p:nvPr>
        </p:nvSpPr>
        <p:spPr/>
        <p:txBody>
          <a:bodyPr/>
          <a:lstStyle/>
          <a:p>
            <a:fld id="{1E72D3B9-30E6-435C-AF9E-B8C75536A4DE}" type="slidenum">
              <a:rPr lang="en-US" smtClean="0"/>
              <a:t>‹#›</a:t>
            </a:fld>
            <a:endParaRPr lang="en-US"/>
          </a:p>
        </p:txBody>
      </p:sp>
    </p:spTree>
    <p:extLst>
      <p:ext uri="{BB962C8B-B14F-4D97-AF65-F5344CB8AC3E}">
        <p14:creationId xmlns:p14="http://schemas.microsoft.com/office/powerpoint/2010/main" val="13657639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250AB-ECD4-EE4F-D38E-15C1A7CDAF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803416-8411-94DA-1D4A-07BDB2491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BD35B6-FD18-427C-2892-8DC8E83E1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85C1CC-C320-B5D2-3173-80421F4CC4B5}"/>
              </a:ext>
            </a:extLst>
          </p:cNvPr>
          <p:cNvSpPr>
            <a:spLocks noGrp="1"/>
          </p:cNvSpPr>
          <p:nvPr>
            <p:ph type="dt" sz="half" idx="10"/>
          </p:nvPr>
        </p:nvSpPr>
        <p:spPr/>
        <p:txBody>
          <a:bodyPr/>
          <a:lstStyle/>
          <a:p>
            <a:fld id="{1E1E2E83-F7CD-46D2-8FC1-8277C07BC5A8}" type="datetimeFigureOut">
              <a:rPr lang="en-US" smtClean="0"/>
              <a:t>11/3/2026</a:t>
            </a:fld>
            <a:endParaRPr lang="en-US"/>
          </a:p>
        </p:txBody>
      </p:sp>
      <p:sp>
        <p:nvSpPr>
          <p:cNvPr id="6" name="Footer Placeholder 5">
            <a:extLst>
              <a:ext uri="{FF2B5EF4-FFF2-40B4-BE49-F238E27FC236}">
                <a16:creationId xmlns:a16="http://schemas.microsoft.com/office/drawing/2014/main" id="{4621372D-F7E2-2CA8-93BF-5D99BB4D90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0F2A51-947B-1F9D-0BE9-5701CA14395F}"/>
              </a:ext>
            </a:extLst>
          </p:cNvPr>
          <p:cNvSpPr>
            <a:spLocks noGrp="1"/>
          </p:cNvSpPr>
          <p:nvPr>
            <p:ph type="sldNum" sz="quarter" idx="12"/>
          </p:nvPr>
        </p:nvSpPr>
        <p:spPr/>
        <p:txBody>
          <a:bodyPr/>
          <a:lstStyle/>
          <a:p>
            <a:fld id="{1E72D3B9-30E6-435C-AF9E-B8C75536A4DE}" type="slidenum">
              <a:rPr lang="en-US" smtClean="0"/>
              <a:t>‹#›</a:t>
            </a:fld>
            <a:endParaRPr lang="en-US"/>
          </a:p>
        </p:txBody>
      </p:sp>
    </p:spTree>
    <p:extLst>
      <p:ext uri="{BB962C8B-B14F-4D97-AF65-F5344CB8AC3E}">
        <p14:creationId xmlns:p14="http://schemas.microsoft.com/office/powerpoint/2010/main" val="385730373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7D15F7-324F-5E81-B45D-DB97B43469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B5BBDD-3435-55F1-131A-1A2B0644EA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2F3D76-A27E-9670-F437-1B4FAAA96D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E2E83-F7CD-46D2-8FC1-8277C07BC5A8}" type="datetimeFigureOut">
              <a:rPr lang="en-US" smtClean="0"/>
              <a:t>11/3/2026</a:t>
            </a:fld>
            <a:endParaRPr lang="en-US"/>
          </a:p>
        </p:txBody>
      </p:sp>
      <p:sp>
        <p:nvSpPr>
          <p:cNvPr id="5" name="Footer Placeholder 4">
            <a:extLst>
              <a:ext uri="{FF2B5EF4-FFF2-40B4-BE49-F238E27FC236}">
                <a16:creationId xmlns:a16="http://schemas.microsoft.com/office/drawing/2014/main" id="{2C390D92-28CA-AE0B-E165-134F9D55C8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6519D6-939F-A935-5F76-EB77B55A8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2D3B9-30E6-435C-AF9E-B8C75536A4DE}" type="slidenum">
              <a:rPr lang="en-US" smtClean="0"/>
              <a:t>‹#›</a:t>
            </a:fld>
            <a:endParaRPr lang="en-US"/>
          </a:p>
        </p:txBody>
      </p:sp>
    </p:spTree>
    <p:extLst>
      <p:ext uri="{BB962C8B-B14F-4D97-AF65-F5344CB8AC3E}">
        <p14:creationId xmlns:p14="http://schemas.microsoft.com/office/powerpoint/2010/main" val="294973809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66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5726E-22B2-97AC-D199-6B6CB776C351}"/>
            </a:ext>
          </a:extLst>
        </p:cNvPr>
        <p:cNvGrpSpPr/>
        <p:nvPr/>
      </p:nvGrpSpPr>
      <p:grpSpPr>
        <a:xfrm>
          <a:off x="0" y="0"/>
          <a:ext cx="0" cy="0"/>
          <a:chOff x="0" y="0"/>
          <a:chExt cx="0" cy="0"/>
        </a:xfrm>
      </p:grpSpPr>
      <p:sp>
        <p:nvSpPr>
          <p:cNvPr id="7" name="Text Box 2">
            <a:extLst>
              <a:ext uri="{FF2B5EF4-FFF2-40B4-BE49-F238E27FC236}">
                <a16:creationId xmlns:a16="http://schemas.microsoft.com/office/drawing/2014/main" id="{80D9BC0F-B969-8AAC-725C-4D4731D00B08}"/>
              </a:ext>
            </a:extLst>
          </p:cNvPr>
          <p:cNvSpPr txBox="1">
            <a:spLocks noChangeArrowheads="1"/>
          </p:cNvSpPr>
          <p:nvPr/>
        </p:nvSpPr>
        <p:spPr bwMode="auto">
          <a:xfrm>
            <a:off x="1117600" y="160352"/>
            <a:ext cx="995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5E49FD"/>
                </a:solidFill>
                <a:latin typeface="Times New Roman" panose="02020603050405020304" pitchFamily="18" charset="0"/>
                <a:cs typeface="Arial" panose="020B0604020202020204" pitchFamily="34" charset="0"/>
              </a:rPr>
              <a:t>TRƯỜNG TIỂU HỌC HÒA NGHĨA</a:t>
            </a:r>
            <a:endParaRPr lang="en-US" altLang="en-US" sz="3600" b="1" dirty="0">
              <a:solidFill>
                <a:srgbClr val="5E49FD"/>
              </a:solidFill>
              <a:latin typeface=".VnTimeH" panose="020B7200000000000000" pitchFamily="34" charset="0"/>
              <a:cs typeface="Arial" panose="020B0604020202020204" pitchFamily="34" charset="0"/>
            </a:endParaRPr>
          </a:p>
        </p:txBody>
      </p:sp>
      <p:sp>
        <p:nvSpPr>
          <p:cNvPr id="8" name="WordArt 3">
            <a:extLst>
              <a:ext uri="{FF2B5EF4-FFF2-40B4-BE49-F238E27FC236}">
                <a16:creationId xmlns:a16="http://schemas.microsoft.com/office/drawing/2014/main" id="{679D71E1-DAC2-027A-186F-87A3AFE1E25D}"/>
              </a:ext>
            </a:extLst>
          </p:cNvPr>
          <p:cNvSpPr>
            <a:spLocks noChangeArrowheads="1" noChangeShapeType="1" noTextEdit="1"/>
          </p:cNvSpPr>
          <p:nvPr/>
        </p:nvSpPr>
        <p:spPr bwMode="auto">
          <a:xfrm>
            <a:off x="631825" y="1027267"/>
            <a:ext cx="11104215" cy="2612499"/>
          </a:xfrm>
          <a:prstGeom prst="rect">
            <a:avLst/>
          </a:prstGeom>
        </p:spPr>
        <p:txBody>
          <a:bodyPr wrap="none" fromWordArt="1">
            <a:prstTxWarp prst="textInflateTop">
              <a:avLst>
                <a:gd name="adj" fmla="val 31917"/>
              </a:avLst>
            </a:prstTxWarp>
          </a:bodyPr>
          <a:lstStyle/>
          <a:p>
            <a:pPr algn="ctr"/>
            <a:r>
              <a:rPr lang="en-US" sz="1400" b="1" kern="10" dirty="0">
                <a:ln w="12700" cap="rnd">
                  <a:solidFill>
                    <a:srgbClr val="FFFFFF"/>
                  </a:solidFill>
                  <a:prstDash val="sysDot"/>
                  <a:round/>
                  <a:headEnd/>
                  <a:tailEnd/>
                </a:ln>
                <a:solidFill>
                  <a:srgbClr val="FF0000"/>
                </a:solidFill>
                <a:latin typeface="Times New Roman" panose="02020603050405020304" pitchFamily="18" charset="0"/>
                <a:cs typeface="Times New Roman" panose="02020603050405020304" pitchFamily="18" charset="0"/>
              </a:rPr>
              <a:t>NHIỆT LIỆT CHÀO MỪNG QUÝ THẦY CÔ GIÁO ! </a:t>
            </a:r>
          </a:p>
        </p:txBody>
      </p:sp>
      <p:sp>
        <p:nvSpPr>
          <p:cNvPr id="10" name="Rectangle 6">
            <a:extLst>
              <a:ext uri="{FF2B5EF4-FFF2-40B4-BE49-F238E27FC236}">
                <a16:creationId xmlns:a16="http://schemas.microsoft.com/office/drawing/2014/main" id="{399FA1AC-5CC7-01E7-8221-7A4C3F56E398}"/>
              </a:ext>
            </a:extLst>
          </p:cNvPr>
          <p:cNvSpPr>
            <a:spLocks noChangeArrowheads="1"/>
          </p:cNvSpPr>
          <p:nvPr/>
        </p:nvSpPr>
        <p:spPr bwMode="auto">
          <a:xfrm>
            <a:off x="1867780" y="4831683"/>
            <a:ext cx="722709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vi-VN" altLang="en-US" sz="3600" b="1" dirty="0">
                <a:latin typeface="Times New Roman" panose="02020603050405020304" pitchFamily="18" charset="0"/>
                <a:cs typeface="Times New Roman" panose="02020603050405020304" pitchFamily="18" charset="0"/>
              </a:rPr>
              <a:t>Giáo viên</a:t>
            </a:r>
            <a:r>
              <a:rPr lang="en-US" altLang="en-US" sz="3600" b="1" dirty="0">
                <a:latin typeface="Times New Roman" panose="02020603050405020304" pitchFamily="18" charset="0"/>
                <a:cs typeface="Times New Roman" panose="02020603050405020304" pitchFamily="18" charset="0"/>
              </a:rPr>
              <a:t>: Nguyễn Thị </a:t>
            </a:r>
            <a:r>
              <a:rPr lang="en-US" altLang="en-US" sz="3600" b="1" dirty="0" err="1">
                <a:latin typeface="Times New Roman" panose="02020603050405020304" pitchFamily="18" charset="0"/>
                <a:cs typeface="Times New Roman" panose="02020603050405020304" pitchFamily="18" charset="0"/>
              </a:rPr>
              <a:t>Đoài</a:t>
            </a:r>
            <a:endParaRPr lang="en-US" altLang="en-US" sz="3600" b="1" dirty="0">
              <a:latin typeface="Times New Roman" panose="02020603050405020304" pitchFamily="18" charset="0"/>
              <a:cs typeface="Times New Roman" panose="02020603050405020304" pitchFamily="18" charset="0"/>
            </a:endParaRPr>
          </a:p>
        </p:txBody>
      </p:sp>
      <p:sp>
        <p:nvSpPr>
          <p:cNvPr id="12" name="Text Box 14">
            <a:extLst>
              <a:ext uri="{FF2B5EF4-FFF2-40B4-BE49-F238E27FC236}">
                <a16:creationId xmlns:a16="http://schemas.microsoft.com/office/drawing/2014/main" id="{59DC30BF-A8FF-C0A2-4E32-E574B0841C46}"/>
              </a:ext>
            </a:extLst>
          </p:cNvPr>
          <p:cNvSpPr txBox="1">
            <a:spLocks noChangeArrowheads="1"/>
          </p:cNvSpPr>
          <p:nvPr/>
        </p:nvSpPr>
        <p:spPr bwMode="auto">
          <a:xfrm>
            <a:off x="3761125" y="3752444"/>
            <a:ext cx="40338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800" b="1" dirty="0" err="1">
                <a:solidFill>
                  <a:srgbClr val="0000FF"/>
                </a:solidFill>
                <a:latin typeface="Times New Roman" panose="02020603050405020304" pitchFamily="18" charset="0"/>
                <a:cs typeface="Times New Roman" panose="02020603050405020304" pitchFamily="18" charset="0"/>
              </a:rPr>
              <a:t>Môn</a:t>
            </a:r>
            <a:r>
              <a:rPr lang="en-US" altLang="en-US" sz="4800" b="1" dirty="0">
                <a:solidFill>
                  <a:srgbClr val="0000FF"/>
                </a:solidFill>
                <a:latin typeface="Times New Roman" panose="02020603050405020304" pitchFamily="18" charset="0"/>
                <a:cs typeface="Times New Roman" panose="02020603050405020304" pitchFamily="18" charset="0"/>
              </a:rPr>
              <a:t>: </a:t>
            </a:r>
            <a:r>
              <a:rPr lang="vi-VN" altLang="en-US" sz="4800" b="1" dirty="0">
                <a:solidFill>
                  <a:srgbClr val="0000FF"/>
                </a:solidFill>
                <a:latin typeface="Times New Roman" panose="02020603050405020304" pitchFamily="18" charset="0"/>
                <a:cs typeface="Times New Roman" panose="02020603050405020304" pitchFamily="18" charset="0"/>
              </a:rPr>
              <a:t>Toán</a:t>
            </a:r>
            <a:endParaRPr lang="en-US" altLang="en-US" sz="4800" b="1" dirty="0">
              <a:solidFill>
                <a:srgbClr val="0000FF"/>
              </a:solidFill>
              <a:latin typeface="Times New Roman" panose="02020603050405020304" pitchFamily="18" charset="0"/>
              <a:cs typeface="Times New Roman" panose="02020603050405020304" pitchFamily="18" charset="0"/>
            </a:endParaRPr>
          </a:p>
        </p:txBody>
      </p:sp>
      <p:sp>
        <p:nvSpPr>
          <p:cNvPr id="2" name="Rectangle 6">
            <a:extLst>
              <a:ext uri="{FF2B5EF4-FFF2-40B4-BE49-F238E27FC236}">
                <a16:creationId xmlns:a16="http://schemas.microsoft.com/office/drawing/2014/main" id="{ABE60489-37C3-7E56-CEEC-7717A6A8DCB1}"/>
              </a:ext>
            </a:extLst>
          </p:cNvPr>
          <p:cNvSpPr>
            <a:spLocks noChangeArrowheads="1"/>
          </p:cNvSpPr>
          <p:nvPr/>
        </p:nvSpPr>
        <p:spPr bwMode="auto">
          <a:xfrm>
            <a:off x="2761037" y="5675689"/>
            <a:ext cx="503391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vi-VN" altLang="en-US" sz="3600" b="1" dirty="0">
                <a:latin typeface="Times New Roman" panose="02020603050405020304" pitchFamily="18" charset="0"/>
                <a:cs typeface="Times New Roman" panose="02020603050405020304" pitchFamily="18" charset="0"/>
              </a:rPr>
              <a:t>Năm học</a:t>
            </a:r>
            <a:r>
              <a:rPr lang="en-US" altLang="en-US" sz="3600" b="1" dirty="0">
                <a:latin typeface="Times New Roman" panose="02020603050405020304" pitchFamily="18" charset="0"/>
                <a:cs typeface="Times New Roman" panose="02020603050405020304" pitchFamily="18" charset="0"/>
              </a:rPr>
              <a:t>:</a:t>
            </a:r>
            <a:r>
              <a:rPr lang="vi-VN" altLang="en-US" sz="3600" b="1" dirty="0">
                <a:latin typeface="Times New Roman" panose="02020603050405020304" pitchFamily="18" charset="0"/>
                <a:cs typeface="Times New Roman" panose="02020603050405020304" pitchFamily="18" charset="0"/>
              </a:rPr>
              <a:t> 2025 - 2026</a:t>
            </a:r>
            <a:endParaRPr lang="en-US" alt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550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repeatCount="indefinite" fill="hold" grpId="0" nodeType="withEffect">
                                  <p:stCondLst>
                                    <p:cond delay="0"/>
                                  </p:stCondLst>
                                  <p:iterate type="lt">
                                    <p:tmPct val="10000"/>
                                  </p:iterate>
                                  <p:childTnLst>
                                    <p:animClr clrSpc="hsl" dir="cw">
                                      <p:cBhvr override="childStyle">
                                        <p:cTn id="6" dur="3000" fill="hold"/>
                                        <p:tgtEl>
                                          <p:spTgt spid="10"/>
                                        </p:tgtEl>
                                        <p:attrNameLst>
                                          <p:attrName>style.color</p:attrName>
                                        </p:attrNameLst>
                                      </p:cBhvr>
                                      <p:by>
                                        <p:hsl h="10842353" s="0" l="0"/>
                                      </p:by>
                                    </p:animClr>
                                    <p:animClr clrSpc="hsl" dir="cw">
                                      <p:cBhvr>
                                        <p:cTn id="7" dur="3000" fill="hold"/>
                                        <p:tgtEl>
                                          <p:spTgt spid="10"/>
                                        </p:tgtEl>
                                        <p:attrNameLst>
                                          <p:attrName>fillcolor</p:attrName>
                                        </p:attrNameLst>
                                      </p:cBhvr>
                                      <p:by>
                                        <p:hsl h="10842353" s="0" l="0"/>
                                      </p:by>
                                    </p:animClr>
                                    <p:animClr clrSpc="hsl" dir="cw">
                                      <p:cBhvr>
                                        <p:cTn id="8" dur="3000" fill="hold"/>
                                        <p:tgtEl>
                                          <p:spTgt spid="10"/>
                                        </p:tgtEl>
                                        <p:attrNameLst>
                                          <p:attrName>stroke.color</p:attrName>
                                        </p:attrNameLst>
                                      </p:cBhvr>
                                      <p:by>
                                        <p:hsl h="10842353" s="0" l="0"/>
                                      </p:by>
                                    </p:animClr>
                                    <p:set>
                                      <p:cBhvr>
                                        <p:cTn id="9" dur="3000" fill="hold"/>
                                        <p:tgtEl>
                                          <p:spTgt spid="10"/>
                                        </p:tgtEl>
                                        <p:attrNameLst>
                                          <p:attrName>fill.type</p:attrName>
                                        </p:attrNameLst>
                                      </p:cBhvr>
                                      <p:to>
                                        <p:strVal val="solid"/>
                                      </p:to>
                                    </p:set>
                                  </p:childTnLst>
                                </p:cTn>
                              </p:par>
                              <p:par>
                                <p:cTn id="10" presetID="23" presetClass="emph" presetSubtype="0" repeatCount="indefinite" fill="hold" grpId="0" nodeType="withEffect">
                                  <p:stCondLst>
                                    <p:cond delay="0"/>
                                  </p:stCondLst>
                                  <p:iterate type="lt">
                                    <p:tmPct val="10000"/>
                                  </p:iterate>
                                  <p:childTnLst>
                                    <p:animClr clrSpc="hsl" dir="cw">
                                      <p:cBhvr override="childStyle">
                                        <p:cTn id="11" dur="3000" fill="hold"/>
                                        <p:tgtEl>
                                          <p:spTgt spid="2"/>
                                        </p:tgtEl>
                                        <p:attrNameLst>
                                          <p:attrName>style.color</p:attrName>
                                        </p:attrNameLst>
                                      </p:cBhvr>
                                      <p:by>
                                        <p:hsl h="10842353" s="0" l="0"/>
                                      </p:by>
                                    </p:animClr>
                                    <p:animClr clrSpc="hsl" dir="cw">
                                      <p:cBhvr>
                                        <p:cTn id="12" dur="3000" fill="hold"/>
                                        <p:tgtEl>
                                          <p:spTgt spid="2"/>
                                        </p:tgtEl>
                                        <p:attrNameLst>
                                          <p:attrName>fillcolor</p:attrName>
                                        </p:attrNameLst>
                                      </p:cBhvr>
                                      <p:by>
                                        <p:hsl h="10842353" s="0" l="0"/>
                                      </p:by>
                                    </p:animClr>
                                    <p:animClr clrSpc="hsl" dir="cw">
                                      <p:cBhvr>
                                        <p:cTn id="13" dur="3000" fill="hold"/>
                                        <p:tgtEl>
                                          <p:spTgt spid="2"/>
                                        </p:tgtEl>
                                        <p:attrNameLst>
                                          <p:attrName>stroke.color</p:attrName>
                                        </p:attrNameLst>
                                      </p:cBhvr>
                                      <p:by>
                                        <p:hsl h="10842353" s="0" l="0"/>
                                      </p:by>
                                    </p:animClr>
                                    <p:set>
                                      <p:cBhvr>
                                        <p:cTn id="14" dur="3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4FB5201-2526-6CDA-1A81-1625A77CEA35}"/>
              </a:ext>
            </a:extLst>
          </p:cNvPr>
          <p:cNvSpPr txBox="1"/>
          <p:nvPr/>
        </p:nvSpPr>
        <p:spPr>
          <a:xfrm>
            <a:off x="1622573" y="257611"/>
            <a:ext cx="9836002"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Việt mua 5 chiếc thước đo góc cùng loại phải trả 40 000 đồng. Hỏi Mai có 24 000 đồng thì mua được mấy chiếc thước đo góc loại đó?</a:t>
            </a:r>
          </a:p>
        </p:txBody>
      </p:sp>
      <p:sp>
        <p:nvSpPr>
          <p:cNvPr id="13" name="Oval 12">
            <a:extLst>
              <a:ext uri="{FF2B5EF4-FFF2-40B4-BE49-F238E27FC236}">
                <a16:creationId xmlns:a16="http://schemas.microsoft.com/office/drawing/2014/main" id="{C9D04219-D831-D6F1-6EC8-54F6B4A934B4}"/>
              </a:ext>
            </a:extLst>
          </p:cNvPr>
          <p:cNvSpPr/>
          <p:nvPr/>
        </p:nvSpPr>
        <p:spPr>
          <a:xfrm>
            <a:off x="904875" y="332105"/>
            <a:ext cx="721995" cy="74422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mn-cs"/>
              </a:rPr>
              <a:t>1</a:t>
            </a:r>
          </a:p>
        </p:txBody>
      </p:sp>
      <p:sp>
        <p:nvSpPr>
          <p:cNvPr id="15" name="TextBox 14">
            <a:extLst>
              <a:ext uri="{FF2B5EF4-FFF2-40B4-BE49-F238E27FC236}">
                <a16:creationId xmlns:a16="http://schemas.microsoft.com/office/drawing/2014/main" id="{B6C7E055-8D01-6126-1942-43C9912FD500}"/>
              </a:ext>
            </a:extLst>
          </p:cNvPr>
          <p:cNvSpPr txBox="1"/>
          <p:nvPr/>
        </p:nvSpPr>
        <p:spPr>
          <a:xfrm>
            <a:off x="542925" y="1843385"/>
            <a:ext cx="6096000" cy="1754326"/>
          </a:xfrm>
          <a:prstGeom prst="rect">
            <a:avLst/>
          </a:prstGeom>
          <a:noFill/>
        </p:spPr>
        <p:txBody>
          <a:bodyPr wrap="square">
            <a:spAutoFit/>
          </a:bodyPr>
          <a:lstStyle/>
          <a:p>
            <a:pPr algn="ctr" latinLnBrk="0"/>
            <a:r>
              <a:rPr lang="vi-VN" sz="3600" b="1" i="0" dirty="0">
                <a:solidFill>
                  <a:srgbClr val="000000"/>
                </a:solidFill>
                <a:effectLst/>
                <a:latin typeface="Calibri" panose="020F0502020204030204" pitchFamily="34" charset="0"/>
                <a:cs typeface="Calibri" panose="020F0502020204030204" pitchFamily="34" charset="0"/>
              </a:rPr>
              <a:t>Tóm tắt</a:t>
            </a:r>
            <a:r>
              <a:rPr lang="en-US" sz="3600" b="1" i="0" dirty="0">
                <a:solidFill>
                  <a:srgbClr val="000000"/>
                </a:solidFill>
                <a:effectLst/>
                <a:latin typeface="Calibri" panose="020F0502020204030204" pitchFamily="34" charset="0"/>
                <a:cs typeface="Calibri" panose="020F0502020204030204" pitchFamily="34" charset="0"/>
              </a:rPr>
              <a:t>:</a:t>
            </a:r>
            <a:endParaRPr lang="vi-VN" sz="3600" b="1" i="0" dirty="0">
              <a:solidFill>
                <a:srgbClr val="000000"/>
              </a:solidFill>
              <a:effectLst/>
              <a:latin typeface="Calibri" panose="020F0502020204030204" pitchFamily="34" charset="0"/>
              <a:cs typeface="Calibri" panose="020F0502020204030204" pitchFamily="34" charset="0"/>
            </a:endParaRPr>
          </a:p>
          <a:p>
            <a:pPr algn="just" latinLnBrk="0"/>
            <a:r>
              <a:rPr lang="vi-VN" sz="3600" b="0" i="0" dirty="0">
                <a:solidFill>
                  <a:srgbClr val="000000"/>
                </a:solidFill>
                <a:effectLst/>
                <a:latin typeface="Calibri" panose="020F0502020204030204" pitchFamily="34" charset="0"/>
                <a:cs typeface="Calibri" panose="020F0502020204030204" pitchFamily="34" charset="0"/>
              </a:rPr>
              <a:t>40 000 đồng: 5 chiếc thước</a:t>
            </a:r>
          </a:p>
          <a:p>
            <a:pPr algn="just" latinLnBrk="0"/>
            <a:r>
              <a:rPr lang="vi-VN" sz="3600" b="0" i="0" dirty="0">
                <a:solidFill>
                  <a:srgbClr val="000000"/>
                </a:solidFill>
                <a:effectLst/>
                <a:latin typeface="Calibri" panose="020F0502020204030204" pitchFamily="34" charset="0"/>
                <a:cs typeface="Calibri" panose="020F0502020204030204" pitchFamily="34" charset="0"/>
              </a:rPr>
              <a:t>24 000 đồng: </a:t>
            </a:r>
            <a:r>
              <a:rPr lang="en-US" sz="3600" b="0" i="0" dirty="0">
                <a:solidFill>
                  <a:srgbClr val="000000"/>
                </a:solidFill>
                <a:effectLst/>
                <a:latin typeface="Calibri" panose="020F0502020204030204" pitchFamily="34" charset="0"/>
                <a:cs typeface="Calibri" panose="020F0502020204030204" pitchFamily="34" charset="0"/>
              </a:rPr>
              <a:t>…</a:t>
            </a:r>
            <a:r>
              <a:rPr lang="vi-VN" sz="3600" b="0" i="0" dirty="0">
                <a:solidFill>
                  <a:srgbClr val="000000"/>
                </a:solidFill>
                <a:effectLst/>
                <a:latin typeface="Calibri" panose="020F0502020204030204" pitchFamily="34" charset="0"/>
                <a:cs typeface="Calibri" panose="020F0502020204030204" pitchFamily="34" charset="0"/>
              </a:rPr>
              <a:t>chiếc thước</a:t>
            </a:r>
            <a:r>
              <a:rPr lang="en-US" sz="3600" b="0" i="0" dirty="0">
                <a:solidFill>
                  <a:srgbClr val="000000"/>
                </a:solidFill>
                <a:effectLst/>
                <a:latin typeface="Calibri" panose="020F0502020204030204" pitchFamily="34" charset="0"/>
                <a:cs typeface="Calibri" panose="020F0502020204030204" pitchFamily="34" charset="0"/>
              </a:rPr>
              <a:t>?</a:t>
            </a:r>
            <a:endParaRPr lang="vi-VN" sz="3600" b="0" i="0" dirty="0">
              <a:solidFill>
                <a:srgbClr val="000000"/>
              </a:solidFill>
              <a:effectLst/>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6FA32836-CA50-E81C-EC71-1C6521D0B1C4}"/>
              </a:ext>
            </a:extLst>
          </p:cNvPr>
          <p:cNvSpPr txBox="1"/>
          <p:nvPr/>
        </p:nvSpPr>
        <p:spPr>
          <a:xfrm>
            <a:off x="2175164" y="3111739"/>
            <a:ext cx="10016836" cy="3416320"/>
          </a:xfrm>
          <a:prstGeom prst="rect">
            <a:avLst/>
          </a:prstGeom>
          <a:noFill/>
        </p:spPr>
        <p:txBody>
          <a:bodyPr wrap="square">
            <a:spAutoFit/>
          </a:bodyPr>
          <a:lstStyle/>
          <a:p>
            <a:pPr algn="ctr"/>
            <a:r>
              <a:rPr lang="vi-VN" sz="3600" b="1" dirty="0">
                <a:solidFill>
                  <a:srgbClr val="FF0000"/>
                </a:solidFill>
                <a:latin typeface="Calibri" panose="020F0502020204030204" pitchFamily="34" charset="0"/>
                <a:cs typeface="Calibri" panose="020F0502020204030204" pitchFamily="34" charset="0"/>
              </a:rPr>
              <a:t> </a:t>
            </a:r>
            <a:r>
              <a:rPr lang="vi-VN" sz="3600" b="1" dirty="0">
                <a:solidFill>
                  <a:srgbClr val="FF0000"/>
                </a:solidFill>
                <a:latin typeface="HP001 5 hàng 1 ô ly" panose="020B0603050302020204" pitchFamily="34" charset="0"/>
                <a:cs typeface="Calibri" panose="020F0502020204030204" pitchFamily="34" charset="0"/>
              </a:rPr>
              <a:t>Bài giải</a:t>
            </a:r>
          </a:p>
          <a:p>
            <a:pPr algn="ctr"/>
            <a:r>
              <a:rPr lang="vi-VN" sz="3600" b="1" dirty="0">
                <a:solidFill>
                  <a:srgbClr val="FF0000"/>
                </a:solidFill>
                <a:latin typeface="HP001 5 hàng 1 ô ly" panose="020B0603050302020204" pitchFamily="34" charset="0"/>
                <a:cs typeface="Calibri" panose="020F0502020204030204" pitchFamily="34" charset="0"/>
              </a:rPr>
              <a:t>         </a:t>
            </a:r>
            <a:r>
              <a:rPr lang="vi-VN" sz="3600" dirty="0">
                <a:solidFill>
                  <a:srgbClr val="FF0000"/>
                </a:solidFill>
                <a:latin typeface="HP001 5 hàng 1 ô ly" panose="020B0603050302020204" pitchFamily="34" charset="0"/>
                <a:cs typeface="Calibri" panose="020F0502020204030204" pitchFamily="34" charset="0"/>
              </a:rPr>
              <a:t>1 chiếc thước đo góc có số tiền là:</a:t>
            </a:r>
          </a:p>
          <a:p>
            <a:pPr algn="ctr"/>
            <a:r>
              <a:rPr lang="vi-VN" sz="3600" dirty="0">
                <a:solidFill>
                  <a:srgbClr val="FF0000"/>
                </a:solidFill>
                <a:latin typeface="HP001 5 hàng 1 ô ly" panose="020B0603050302020204" pitchFamily="34" charset="0"/>
                <a:cs typeface="Calibri" panose="020F0502020204030204" pitchFamily="34" charset="0"/>
              </a:rPr>
              <a:t>                     40 000 : 5 = 8</a:t>
            </a:r>
            <a:r>
              <a:rPr lang="en-US" sz="3600" dirty="0">
                <a:solidFill>
                  <a:srgbClr val="FF0000"/>
                </a:solidFill>
                <a:latin typeface="HP001 5 hàng 1 ô ly" panose="020B0603050302020204" pitchFamily="34" charset="0"/>
                <a:cs typeface="Calibri" panose="020F0502020204030204" pitchFamily="34" charset="0"/>
              </a:rPr>
              <a:t> </a:t>
            </a:r>
            <a:r>
              <a:rPr lang="vi-VN" sz="3600" dirty="0">
                <a:solidFill>
                  <a:srgbClr val="FF0000"/>
                </a:solidFill>
                <a:latin typeface="HP001 5 hàng 1 ô ly" panose="020B0603050302020204" pitchFamily="34" charset="0"/>
                <a:cs typeface="Calibri" panose="020F0502020204030204" pitchFamily="34" charset="0"/>
              </a:rPr>
              <a:t>000 (đồng)</a:t>
            </a:r>
          </a:p>
          <a:p>
            <a:pPr algn="ctr"/>
            <a:r>
              <a:rPr lang="vi-VN" sz="3600" dirty="0">
                <a:solidFill>
                  <a:srgbClr val="FF0000"/>
                </a:solidFill>
                <a:latin typeface="HP001 5 hàng 1 ô ly" panose="020B0603050302020204" pitchFamily="34" charset="0"/>
                <a:cs typeface="Calibri" panose="020F0502020204030204" pitchFamily="34" charset="0"/>
              </a:rPr>
              <a:t>        Mai mua được số thước đo góc là:</a:t>
            </a:r>
          </a:p>
          <a:p>
            <a:pPr algn="ctr"/>
            <a:r>
              <a:rPr lang="vi-VN" sz="3600" dirty="0">
                <a:solidFill>
                  <a:srgbClr val="FF0000"/>
                </a:solidFill>
                <a:latin typeface="HP001 5 hàng 1 ô ly" panose="020B0603050302020204" pitchFamily="34" charset="0"/>
                <a:cs typeface="Calibri" panose="020F0502020204030204" pitchFamily="34" charset="0"/>
              </a:rPr>
              <a:t>                      24 000 : 8 = 3 (chiếc)</a:t>
            </a:r>
          </a:p>
          <a:p>
            <a:pPr algn="ctr"/>
            <a:r>
              <a:rPr lang="vi-VN" sz="3600" dirty="0">
                <a:solidFill>
                  <a:srgbClr val="FF0000"/>
                </a:solidFill>
                <a:latin typeface="HP001 5 hàng 1 ô ly" panose="020B0603050302020204" pitchFamily="34" charset="0"/>
                <a:cs typeface="Calibri" panose="020F0502020204030204" pitchFamily="34" charset="0"/>
              </a:rPr>
              <a:t>                              Đáp số: 3 chiếc</a:t>
            </a:r>
            <a:endParaRPr lang="vi-VN" sz="3600" i="0" dirty="0">
              <a:solidFill>
                <a:srgbClr val="FF0000"/>
              </a:solidFill>
              <a:effectLst/>
              <a:latin typeface="HP001 5 hàng 1 ô ly" panose="020B0603050302020204" pitchFamily="34" charset="0"/>
              <a:cs typeface="Calibri" panose="020F0502020204030204" pitchFamily="34" charset="0"/>
            </a:endParaRPr>
          </a:p>
        </p:txBody>
      </p:sp>
      <p:pic>
        <p:nvPicPr>
          <p:cNvPr id="2052" name="Picture 4" descr="Cách sử dụng thước đo độ - Văn phòng phẩm Sơn Ca">
            <a:extLst>
              <a:ext uri="{FF2B5EF4-FFF2-40B4-BE49-F238E27FC236}">
                <a16:creationId xmlns:a16="http://schemas.microsoft.com/office/drawing/2014/main" id="{D0862E36-3921-80EA-7CA4-EFC0C07F03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271" y="1390650"/>
            <a:ext cx="3081742"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582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wipe(down)">
                                      <p:cBhvr>
                                        <p:cTn id="23" dur="500"/>
                                        <p:tgtEl>
                                          <p:spTgt spid="1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wipe(down)">
                                      <p:cBhvr>
                                        <p:cTn id="28" dur="5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animEffect transition="in" filter="wipe(down)">
                                      <p:cBhvr>
                                        <p:cTn id="33" dur="500"/>
                                        <p:tgtEl>
                                          <p:spTgt spid="1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6">
                                            <p:txEl>
                                              <p:pRg st="3" end="3"/>
                                            </p:txEl>
                                          </p:spTgt>
                                        </p:tgtEl>
                                        <p:attrNameLst>
                                          <p:attrName>style.visibility</p:attrName>
                                        </p:attrNameLst>
                                      </p:cBhvr>
                                      <p:to>
                                        <p:strVal val="visible"/>
                                      </p:to>
                                    </p:set>
                                    <p:animEffect transition="in" filter="wipe(down)">
                                      <p:cBhvr>
                                        <p:cTn id="38" dur="500"/>
                                        <p:tgtEl>
                                          <p:spTgt spid="16">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6">
                                            <p:txEl>
                                              <p:pRg st="4" end="4"/>
                                            </p:txEl>
                                          </p:spTgt>
                                        </p:tgtEl>
                                        <p:attrNameLst>
                                          <p:attrName>style.visibility</p:attrName>
                                        </p:attrNameLst>
                                      </p:cBhvr>
                                      <p:to>
                                        <p:strVal val="visible"/>
                                      </p:to>
                                    </p:set>
                                    <p:animEffect transition="in" filter="wipe(down)">
                                      <p:cBhvr>
                                        <p:cTn id="43" dur="500"/>
                                        <p:tgtEl>
                                          <p:spTgt spid="16">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xEl>
                                              <p:pRg st="5" end="5"/>
                                            </p:txEl>
                                          </p:spTgt>
                                        </p:tgtEl>
                                        <p:attrNameLst>
                                          <p:attrName>style.visibility</p:attrName>
                                        </p:attrNameLst>
                                      </p:cBhvr>
                                      <p:to>
                                        <p:strVal val="visible"/>
                                      </p:to>
                                    </p:set>
                                    <p:animEffect transition="in" filter="wipe(down)">
                                      <p:cBhvr>
                                        <p:cTn id="48"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5" grpId="0"/>
      <p:bldP spid="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4FB5201-2526-6CDA-1A81-1625A77CEA35}"/>
              </a:ext>
            </a:extLst>
          </p:cNvPr>
          <p:cNvSpPr txBox="1"/>
          <p:nvPr/>
        </p:nvSpPr>
        <p:spPr>
          <a:xfrm>
            <a:off x="1622573" y="257611"/>
            <a:ext cx="9836002"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24 hộp sữa chua đóng đều được vào 6 vỉ. Hỏi 16 hộp sữa chua cùng loại sẽ đóng được mấy vỉ như vậy?</a:t>
            </a:r>
          </a:p>
        </p:txBody>
      </p:sp>
      <p:sp>
        <p:nvSpPr>
          <p:cNvPr id="13" name="Oval 12">
            <a:extLst>
              <a:ext uri="{FF2B5EF4-FFF2-40B4-BE49-F238E27FC236}">
                <a16:creationId xmlns:a16="http://schemas.microsoft.com/office/drawing/2014/main" id="{C9D04219-D831-D6F1-6EC8-54F6B4A934B4}"/>
              </a:ext>
            </a:extLst>
          </p:cNvPr>
          <p:cNvSpPr/>
          <p:nvPr/>
        </p:nvSpPr>
        <p:spPr>
          <a:xfrm>
            <a:off x="904875" y="332105"/>
            <a:ext cx="721995" cy="74422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mn-cs"/>
              </a:rPr>
              <a:t>2</a:t>
            </a:r>
          </a:p>
        </p:txBody>
      </p:sp>
      <p:sp>
        <p:nvSpPr>
          <p:cNvPr id="15" name="TextBox 14">
            <a:extLst>
              <a:ext uri="{FF2B5EF4-FFF2-40B4-BE49-F238E27FC236}">
                <a16:creationId xmlns:a16="http://schemas.microsoft.com/office/drawing/2014/main" id="{B6C7E055-8D01-6126-1942-43C9912FD500}"/>
              </a:ext>
            </a:extLst>
          </p:cNvPr>
          <p:cNvSpPr txBox="1"/>
          <p:nvPr/>
        </p:nvSpPr>
        <p:spPr>
          <a:xfrm>
            <a:off x="542925" y="1843385"/>
            <a:ext cx="6096000"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Tóm tắt</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vi-VN"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lvl="0" algn="just"/>
            <a:r>
              <a:rPr lang="vi-VN" sz="3600" dirty="0">
                <a:solidFill>
                  <a:srgbClr val="000000"/>
                </a:solidFill>
                <a:latin typeface="Calibri" panose="020F0502020204030204" pitchFamily="34" charset="0"/>
                <a:cs typeface="Calibri" panose="020F0502020204030204" pitchFamily="34" charset="0"/>
              </a:rPr>
              <a:t>24 hộp: 6 vỉ</a:t>
            </a:r>
          </a:p>
          <a:p>
            <a:pPr lvl="0" algn="just"/>
            <a:r>
              <a:rPr lang="vi-VN" sz="3600" dirty="0">
                <a:solidFill>
                  <a:srgbClr val="000000"/>
                </a:solidFill>
                <a:latin typeface="Calibri" panose="020F0502020204030204" pitchFamily="34" charset="0"/>
                <a:cs typeface="Calibri" panose="020F0502020204030204" pitchFamily="34" charset="0"/>
              </a:rPr>
              <a:t>16 hộp: ... vỉ</a:t>
            </a:r>
            <a:r>
              <a:rPr lang="en-US" sz="3600" dirty="0">
                <a:solidFill>
                  <a:srgbClr val="000000"/>
                </a:solidFill>
                <a:latin typeface="Calibri" panose="020F0502020204030204" pitchFamily="34" charset="0"/>
                <a:cs typeface="Calibri" panose="020F0502020204030204" pitchFamily="34" charset="0"/>
              </a:rPr>
              <a:t>?</a:t>
            </a:r>
            <a:endPar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6" name="TextBox 15">
            <a:extLst>
              <a:ext uri="{FF2B5EF4-FFF2-40B4-BE49-F238E27FC236}">
                <a16:creationId xmlns:a16="http://schemas.microsoft.com/office/drawing/2014/main" id="{6FA32836-CA50-E81C-EC71-1C6521D0B1C4}"/>
              </a:ext>
            </a:extLst>
          </p:cNvPr>
          <p:cNvSpPr txBox="1"/>
          <p:nvPr/>
        </p:nvSpPr>
        <p:spPr>
          <a:xfrm>
            <a:off x="2014104" y="2783343"/>
            <a:ext cx="8705850" cy="39703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HP001 5 hàng 1 ô ly" panose="020B0603050302020204" pitchFamily="34" charset="0"/>
                <a:cs typeface="Calibri" panose="020F0502020204030204" pitchFamily="34" charset="0"/>
              </a:rPr>
              <a:t> Bài giải</a:t>
            </a:r>
          </a:p>
          <a:p>
            <a:pPr lvl="0" algn="ctr"/>
            <a:r>
              <a:rPr lang="vi-VN" sz="3600" dirty="0">
                <a:solidFill>
                  <a:srgbClr val="FF0000"/>
                </a:solidFill>
                <a:latin typeface="HP001 5 hàng 1 ô ly" panose="020B0603050302020204" pitchFamily="34" charset="0"/>
                <a:cs typeface="Calibri" panose="020F0502020204030204" pitchFamily="34" charset="0"/>
              </a:rPr>
              <a:t>Số hộp sữa đựng trong 1 vỉ là: </a:t>
            </a:r>
          </a:p>
          <a:p>
            <a:pPr lvl="0" algn="ctr"/>
            <a:r>
              <a:rPr lang="vi-VN" sz="3600" dirty="0">
                <a:solidFill>
                  <a:srgbClr val="FF0000"/>
                </a:solidFill>
                <a:latin typeface="HP001 5 hàng 1 ô ly" panose="020B0603050302020204" pitchFamily="34" charset="0"/>
                <a:cs typeface="Calibri" panose="020F0502020204030204" pitchFamily="34" charset="0"/>
              </a:rPr>
              <a:t>24 : 6 = 4 (hộp)</a:t>
            </a:r>
          </a:p>
          <a:p>
            <a:pPr lvl="0" algn="ctr"/>
            <a:r>
              <a:rPr lang="vi-VN" sz="3600" dirty="0">
                <a:solidFill>
                  <a:srgbClr val="FF0000"/>
                </a:solidFill>
                <a:latin typeface="HP001 5 hàng 1 ô ly" panose="020B0603050302020204" pitchFamily="34" charset="0"/>
                <a:cs typeface="Calibri" panose="020F0502020204030204" pitchFamily="34" charset="0"/>
              </a:rPr>
              <a:t>        16 hộp </a:t>
            </a:r>
            <a:r>
              <a:rPr lang="en-US" sz="3600" dirty="0" err="1">
                <a:solidFill>
                  <a:srgbClr val="FF0000"/>
                </a:solidFill>
                <a:latin typeface="HP001 5 hàng 1 ô ly" panose="020B0603050302020204" pitchFamily="34" charset="0"/>
                <a:cs typeface="Calibri" panose="020F0502020204030204" pitchFamily="34" charset="0"/>
              </a:rPr>
              <a:t>sữa</a:t>
            </a:r>
            <a:r>
              <a:rPr lang="en-US" sz="3600" dirty="0">
                <a:solidFill>
                  <a:srgbClr val="FF0000"/>
                </a:solidFill>
                <a:latin typeface="HP001 5 hàng 1 ô ly" panose="020B0603050302020204" pitchFamily="34" charset="0"/>
                <a:cs typeface="Calibri" panose="020F0502020204030204" pitchFamily="34" charset="0"/>
              </a:rPr>
              <a:t> </a:t>
            </a:r>
            <a:r>
              <a:rPr lang="en-US" sz="3600" dirty="0" err="1">
                <a:solidFill>
                  <a:srgbClr val="FF0000"/>
                </a:solidFill>
                <a:latin typeface="HP001 5 hàng 1 ô ly" panose="020B0603050302020204" pitchFamily="34" charset="0"/>
                <a:cs typeface="Calibri" panose="020F0502020204030204" pitchFamily="34" charset="0"/>
              </a:rPr>
              <a:t>chua</a:t>
            </a:r>
            <a:r>
              <a:rPr lang="en-US" sz="3600" dirty="0">
                <a:solidFill>
                  <a:srgbClr val="FF0000"/>
                </a:solidFill>
                <a:latin typeface="HP001 5 hàng 1 ô ly" panose="020B0603050302020204" pitchFamily="34" charset="0"/>
                <a:cs typeface="Calibri" panose="020F0502020204030204" pitchFamily="34" charset="0"/>
              </a:rPr>
              <a:t> </a:t>
            </a:r>
            <a:r>
              <a:rPr lang="vi-VN" sz="3600" dirty="0">
                <a:solidFill>
                  <a:srgbClr val="FF0000"/>
                </a:solidFill>
                <a:latin typeface="HP001 5 hàng 1 ô ly" panose="020B0603050302020204" pitchFamily="34" charset="0"/>
                <a:cs typeface="Calibri" panose="020F0502020204030204" pitchFamily="34" charset="0"/>
              </a:rPr>
              <a:t>đóng được vào số vỉ là:</a:t>
            </a:r>
          </a:p>
          <a:p>
            <a:pPr lvl="0" algn="ctr"/>
            <a:r>
              <a:rPr lang="vi-VN" sz="3600" dirty="0">
                <a:solidFill>
                  <a:srgbClr val="FF0000"/>
                </a:solidFill>
                <a:latin typeface="HP001 5 hàng 1 ô ly" panose="020B0603050302020204" pitchFamily="34" charset="0"/>
                <a:cs typeface="Calibri" panose="020F0502020204030204" pitchFamily="34" charset="0"/>
              </a:rPr>
              <a:t>16 :</a:t>
            </a:r>
            <a:r>
              <a:rPr lang="en-US" sz="3600" dirty="0">
                <a:solidFill>
                  <a:srgbClr val="FF0000"/>
                </a:solidFill>
                <a:latin typeface="HP001 5 hàng 1 ô ly" panose="020B0603050302020204" pitchFamily="34" charset="0"/>
                <a:cs typeface="Calibri" panose="020F0502020204030204" pitchFamily="34" charset="0"/>
              </a:rPr>
              <a:t> </a:t>
            </a:r>
            <a:r>
              <a:rPr lang="vi-VN" sz="3600" dirty="0">
                <a:solidFill>
                  <a:srgbClr val="FF0000"/>
                </a:solidFill>
                <a:latin typeface="HP001 5 hàng 1 ô ly" panose="020B0603050302020204" pitchFamily="34" charset="0"/>
                <a:cs typeface="Calibri" panose="020F0502020204030204" pitchFamily="34" charset="0"/>
              </a:rPr>
              <a:t>4 =  4</a:t>
            </a:r>
            <a:r>
              <a:rPr lang="en-US" sz="3600" dirty="0">
                <a:solidFill>
                  <a:srgbClr val="FF0000"/>
                </a:solidFill>
                <a:latin typeface="HP001 5 hàng 1 ô ly" panose="020B0603050302020204" pitchFamily="34" charset="0"/>
                <a:cs typeface="Calibri" panose="020F0502020204030204" pitchFamily="34" charset="0"/>
              </a:rPr>
              <a:t> </a:t>
            </a:r>
            <a:r>
              <a:rPr lang="vi-VN" sz="3600" dirty="0">
                <a:solidFill>
                  <a:srgbClr val="FF0000"/>
                </a:solidFill>
                <a:latin typeface="HP001 5 hàng 1 ô ly" panose="020B0603050302020204" pitchFamily="34" charset="0"/>
                <a:cs typeface="Calibri" panose="020F0502020204030204" pitchFamily="34" charset="0"/>
              </a:rPr>
              <a:t>(vỉ)</a:t>
            </a:r>
          </a:p>
          <a:p>
            <a:pPr lvl="0" algn="r"/>
            <a:r>
              <a:rPr lang="vi-VN" sz="3600" dirty="0">
                <a:solidFill>
                  <a:srgbClr val="FF0000"/>
                </a:solidFill>
                <a:latin typeface="HP001 5 hàng 1 ô ly" panose="020B0603050302020204" pitchFamily="34" charset="0"/>
                <a:cs typeface="Calibri" panose="020F0502020204030204" pitchFamily="34" charset="0"/>
              </a:rPr>
              <a:t>Đáp số: 4 vỉ sữa</a:t>
            </a:r>
            <a:r>
              <a:rPr lang="en-US" sz="3600" dirty="0">
                <a:solidFill>
                  <a:srgbClr val="FF0000"/>
                </a:solidFill>
                <a:latin typeface="HP001 5 hàng 1 ô ly" panose="020B0603050302020204" pitchFamily="34" charset="0"/>
                <a:cs typeface="Calibri" panose="020F0502020204030204" pitchFamily="34" charset="0"/>
              </a:rPr>
              <a:t> </a:t>
            </a:r>
            <a:r>
              <a:rPr lang="en-US" sz="3600" dirty="0" err="1">
                <a:solidFill>
                  <a:srgbClr val="FF0000"/>
                </a:solidFill>
                <a:latin typeface="HP001 5 hàng 1 ô ly" panose="020B0603050302020204" pitchFamily="34" charset="0"/>
                <a:cs typeface="Calibri" panose="020F0502020204030204" pitchFamily="34" charset="0"/>
              </a:rPr>
              <a:t>chua</a:t>
            </a:r>
            <a:endParaRPr lang="vi-VN" sz="3600" dirty="0">
              <a:solidFill>
                <a:srgbClr val="FF0000"/>
              </a:solidFill>
              <a:latin typeface="HP001 5 hàng 1 ô ly" panose="020B0603050302020204" pitchFamily="34" charset="0"/>
              <a:cs typeface="Calibri" panose="020F0502020204030204" pitchFamily="34" charset="0"/>
            </a:endParaRPr>
          </a:p>
        </p:txBody>
      </p:sp>
    </p:spTree>
    <p:extLst>
      <p:ext uri="{BB962C8B-B14F-4D97-AF65-F5344CB8AC3E}">
        <p14:creationId xmlns:p14="http://schemas.microsoft.com/office/powerpoint/2010/main" val="17475975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wipe(down)">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wipe(down)">
                                      <p:cBhvr>
                                        <p:cTn id="25" dur="500"/>
                                        <p:tgtEl>
                                          <p:spTgt spid="1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wipe(down)">
                                      <p:cBhvr>
                                        <p:cTn id="30" dur="500"/>
                                        <p:tgtEl>
                                          <p:spTgt spid="1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wipe(down)">
                                      <p:cBhvr>
                                        <p:cTn id="35" dur="500"/>
                                        <p:tgtEl>
                                          <p:spTgt spid="1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6">
                                            <p:txEl>
                                              <p:pRg st="4" end="4"/>
                                            </p:txEl>
                                          </p:spTgt>
                                        </p:tgtEl>
                                        <p:attrNameLst>
                                          <p:attrName>style.visibility</p:attrName>
                                        </p:attrNameLst>
                                      </p:cBhvr>
                                      <p:to>
                                        <p:strVal val="visible"/>
                                      </p:to>
                                    </p:set>
                                    <p:animEffect transition="in" filter="wipe(down)">
                                      <p:cBhvr>
                                        <p:cTn id="40" dur="500"/>
                                        <p:tgtEl>
                                          <p:spTgt spid="16">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6">
                                            <p:txEl>
                                              <p:pRg st="5" end="5"/>
                                            </p:txEl>
                                          </p:spTgt>
                                        </p:tgtEl>
                                        <p:attrNameLst>
                                          <p:attrName>style.visibility</p:attrName>
                                        </p:attrNameLst>
                                      </p:cBhvr>
                                      <p:to>
                                        <p:strVal val="visible"/>
                                      </p:to>
                                    </p:set>
                                    <p:animEffect transition="in" filter="wipe(down)">
                                      <p:cBhvr>
                                        <p:cTn id="45"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5" grpId="0"/>
      <p:bldP spid="1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21B89F-8483-C841-D3B4-7AAE11B60D7B}"/>
              </a:ext>
            </a:extLst>
          </p:cNvPr>
          <p:cNvPicPr>
            <a:picLocks noChangeAspect="1"/>
          </p:cNvPicPr>
          <p:nvPr/>
        </p:nvPicPr>
        <p:blipFill>
          <a:blip r:embed="rId2"/>
          <a:stretch>
            <a:fillRect/>
          </a:stretch>
        </p:blipFill>
        <p:spPr>
          <a:xfrm>
            <a:off x="3575085" y="1327552"/>
            <a:ext cx="5041829" cy="4517528"/>
          </a:xfrm>
          <a:prstGeom prst="rect">
            <a:avLst/>
          </a:prstGeom>
        </p:spPr>
      </p:pic>
    </p:spTree>
    <p:extLst>
      <p:ext uri="{BB962C8B-B14F-4D97-AF65-F5344CB8AC3E}">
        <p14:creationId xmlns:p14="http://schemas.microsoft.com/office/powerpoint/2010/main" val="358904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4FB5201-2526-6CDA-1A81-1625A77CEA35}"/>
              </a:ext>
            </a:extLst>
          </p:cNvPr>
          <p:cNvSpPr txBox="1"/>
          <p:nvPr/>
        </p:nvSpPr>
        <p:spPr>
          <a:xfrm>
            <a:off x="1622573" y="257611"/>
            <a:ext cx="9836002" cy="1569660"/>
          </a:xfrm>
          <a:prstGeom prst="rect">
            <a:avLst/>
          </a:prstGeom>
          <a:noFill/>
        </p:spPr>
        <p:txBody>
          <a:bodyPr wrap="square" rtlCol="0">
            <a:spAutoFit/>
          </a:bodyPr>
          <a:lstStyle/>
          <a:p>
            <a:pPr lvl="0" algn="just">
              <a:spcBef>
                <a:spcPts val="600"/>
              </a:spcBef>
              <a:spcAft>
                <a:spcPts val="600"/>
              </a:spcAft>
              <a:defRPr/>
            </a:pPr>
            <a:r>
              <a:rPr lang="vi-VN" sz="3200" b="1" dirty="0">
                <a:solidFill>
                  <a:srgbClr val="002060"/>
                </a:solidFill>
                <a:latin typeface="Calibri" panose="020F0502020204030204" pitchFamily="34" charset="0"/>
                <a:cs typeface="Calibri" panose="020F0502020204030204" pitchFamily="34" charset="0"/>
              </a:rPr>
              <a:t>Trong phong trào "Đổi giấy lấy cây xanh", Việt đã đổi 9 kg giấy để được 3 cây. Hỏi Mai đổi 12 kg giấy cùng loại đó thì được mấy cây như vậy?</a:t>
            </a: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3" name="Oval 12">
            <a:extLst>
              <a:ext uri="{FF2B5EF4-FFF2-40B4-BE49-F238E27FC236}">
                <a16:creationId xmlns:a16="http://schemas.microsoft.com/office/drawing/2014/main" id="{C9D04219-D831-D6F1-6EC8-54F6B4A934B4}"/>
              </a:ext>
            </a:extLst>
          </p:cNvPr>
          <p:cNvSpPr/>
          <p:nvPr/>
        </p:nvSpPr>
        <p:spPr>
          <a:xfrm>
            <a:off x="904875" y="332105"/>
            <a:ext cx="721995" cy="74422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mn-cs"/>
              </a:rPr>
              <a:t>1</a:t>
            </a:r>
          </a:p>
        </p:txBody>
      </p:sp>
      <p:sp>
        <p:nvSpPr>
          <p:cNvPr id="3" name="TextBox 2">
            <a:extLst>
              <a:ext uri="{FF2B5EF4-FFF2-40B4-BE49-F238E27FC236}">
                <a16:creationId xmlns:a16="http://schemas.microsoft.com/office/drawing/2014/main" id="{9B46A84D-96BD-33B8-CD5C-3B07AB74E083}"/>
              </a:ext>
            </a:extLst>
          </p:cNvPr>
          <p:cNvSpPr txBox="1"/>
          <p:nvPr/>
        </p:nvSpPr>
        <p:spPr>
          <a:xfrm>
            <a:off x="542925" y="1843385"/>
            <a:ext cx="6096000" cy="1754326"/>
          </a:xfrm>
          <a:prstGeom prst="rect">
            <a:avLst/>
          </a:prstGeom>
          <a:noFill/>
        </p:spPr>
        <p:txBody>
          <a:bodyPr wrap="square">
            <a:spAutoFit/>
          </a:bodyPr>
          <a:lstStyle/>
          <a:p>
            <a:pPr algn="ctr" latinLnBrk="0"/>
            <a:r>
              <a:rPr lang="vi-VN" sz="3600" b="1" i="0" dirty="0">
                <a:solidFill>
                  <a:srgbClr val="000000"/>
                </a:solidFill>
                <a:effectLst/>
                <a:latin typeface="Calibri" panose="020F0502020204030204" pitchFamily="34" charset="0"/>
                <a:cs typeface="Calibri" panose="020F0502020204030204" pitchFamily="34" charset="0"/>
              </a:rPr>
              <a:t>Tóm tắt</a:t>
            </a:r>
            <a:r>
              <a:rPr lang="en-US" sz="3600" b="1" i="0" dirty="0">
                <a:solidFill>
                  <a:srgbClr val="000000"/>
                </a:solidFill>
                <a:effectLst/>
                <a:latin typeface="Calibri" panose="020F0502020204030204" pitchFamily="34" charset="0"/>
                <a:cs typeface="Calibri" panose="020F0502020204030204" pitchFamily="34" charset="0"/>
              </a:rPr>
              <a:t>:</a:t>
            </a:r>
            <a:endParaRPr lang="vi-VN" sz="3600" dirty="0">
              <a:solidFill>
                <a:srgbClr val="000000"/>
              </a:solidFill>
              <a:latin typeface="Calibri" panose="020F0502020204030204" pitchFamily="34" charset="0"/>
              <a:cs typeface="Calibri" panose="020F0502020204030204" pitchFamily="34" charset="0"/>
            </a:endParaRPr>
          </a:p>
          <a:p>
            <a:pPr algn="just"/>
            <a:r>
              <a:rPr lang="vi-VN" sz="3600" dirty="0">
                <a:solidFill>
                  <a:srgbClr val="000000"/>
                </a:solidFill>
                <a:latin typeface="Calibri" panose="020F0502020204030204" pitchFamily="34" charset="0"/>
                <a:cs typeface="Calibri" panose="020F0502020204030204" pitchFamily="34" charset="0"/>
              </a:rPr>
              <a:t>9 kg giấy: 3 cây</a:t>
            </a:r>
          </a:p>
          <a:p>
            <a:pPr algn="just"/>
            <a:r>
              <a:rPr lang="vi-VN" sz="3600" dirty="0">
                <a:solidFill>
                  <a:srgbClr val="000000"/>
                </a:solidFill>
                <a:latin typeface="Calibri" panose="020F0502020204030204" pitchFamily="34" charset="0"/>
                <a:cs typeface="Calibri" panose="020F0502020204030204" pitchFamily="34" charset="0"/>
              </a:rPr>
              <a:t>12 kg giấy</a:t>
            </a:r>
            <a:r>
              <a:rPr lang="en-US" sz="3600" dirty="0">
                <a:solidFill>
                  <a:srgbClr val="000000"/>
                </a:solidFill>
                <a:latin typeface="Calibri" panose="020F0502020204030204" pitchFamily="34" charset="0"/>
                <a:cs typeface="Calibri" panose="020F0502020204030204" pitchFamily="34" charset="0"/>
              </a:rPr>
              <a:t>:…</a:t>
            </a:r>
            <a:r>
              <a:rPr lang="vi-VN" sz="3600" dirty="0">
                <a:solidFill>
                  <a:srgbClr val="000000"/>
                </a:solidFill>
                <a:latin typeface="Calibri" panose="020F0502020204030204" pitchFamily="34" charset="0"/>
                <a:cs typeface="Calibri" panose="020F0502020204030204" pitchFamily="34" charset="0"/>
              </a:rPr>
              <a:t>cây</a:t>
            </a:r>
            <a:r>
              <a:rPr lang="en-US" sz="3600" dirty="0">
                <a:solidFill>
                  <a:srgbClr val="000000"/>
                </a:solidFill>
                <a:latin typeface="Calibri" panose="020F0502020204030204" pitchFamily="34" charset="0"/>
                <a:cs typeface="Calibri" panose="020F0502020204030204" pitchFamily="34" charset="0"/>
              </a:rPr>
              <a:t>?</a:t>
            </a:r>
            <a:endParaRPr lang="vi-VN" sz="3600" b="0" i="0" dirty="0">
              <a:solidFill>
                <a:srgbClr val="000000"/>
              </a:solidFill>
              <a:effectLst/>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84F6736-52F5-9F30-BAC1-8A45FD115542}"/>
              </a:ext>
            </a:extLst>
          </p:cNvPr>
          <p:cNvSpPr txBox="1"/>
          <p:nvPr/>
        </p:nvSpPr>
        <p:spPr>
          <a:xfrm>
            <a:off x="251980" y="3109296"/>
            <a:ext cx="9410700" cy="3416320"/>
          </a:xfrm>
          <a:prstGeom prst="rect">
            <a:avLst/>
          </a:prstGeom>
          <a:noFill/>
        </p:spPr>
        <p:txBody>
          <a:bodyPr wrap="square">
            <a:spAutoFit/>
          </a:bodyPr>
          <a:lstStyle/>
          <a:p>
            <a:pPr algn="ctr"/>
            <a:r>
              <a:rPr lang="vi-VN" sz="3600" b="1" dirty="0">
                <a:solidFill>
                  <a:srgbClr val="FF0000"/>
                </a:solidFill>
                <a:latin typeface="Calibri" panose="020F0502020204030204" pitchFamily="34" charset="0"/>
                <a:cs typeface="Calibri" panose="020F0502020204030204" pitchFamily="34" charset="0"/>
              </a:rPr>
              <a:t> </a:t>
            </a:r>
            <a:r>
              <a:rPr lang="vi-VN" sz="3600" b="1" dirty="0">
                <a:solidFill>
                  <a:srgbClr val="FF0000"/>
                </a:solidFill>
                <a:latin typeface="HP001 5 hàng 1 ô ly" panose="020B0603050302020204" pitchFamily="34" charset="0"/>
                <a:cs typeface="Calibri" panose="020F0502020204030204" pitchFamily="34" charset="0"/>
              </a:rPr>
              <a:t>Bài giải</a:t>
            </a:r>
          </a:p>
          <a:p>
            <a:pPr algn="ctr"/>
            <a:r>
              <a:rPr lang="vi-VN" sz="3600" b="1" dirty="0">
                <a:solidFill>
                  <a:srgbClr val="FF0000"/>
                </a:solidFill>
                <a:latin typeface="HP001 5 hàng 1 ô ly" panose="020B0603050302020204" pitchFamily="34" charset="0"/>
                <a:cs typeface="Calibri" panose="020F0502020204030204" pitchFamily="34" charset="0"/>
              </a:rPr>
              <a:t>         </a:t>
            </a:r>
            <a:r>
              <a:rPr lang="vi-VN" sz="3600" dirty="0">
                <a:solidFill>
                  <a:srgbClr val="FF0000"/>
                </a:solidFill>
                <a:latin typeface="HP001 5 hàng 1 ô ly" panose="020B0603050302020204" pitchFamily="34" charset="0"/>
                <a:cs typeface="Calibri" panose="020F0502020204030204" pitchFamily="34" charset="0"/>
              </a:rPr>
              <a:t>Số ki-lô-gam giấy đổi  1 cây xanh  là:</a:t>
            </a:r>
          </a:p>
          <a:p>
            <a:pPr algn="ctr"/>
            <a:r>
              <a:rPr lang="vi-VN" sz="3600" dirty="0">
                <a:solidFill>
                  <a:srgbClr val="FF0000"/>
                </a:solidFill>
                <a:latin typeface="HP001 5 hàng 1 ô ly" panose="020B0603050302020204" pitchFamily="34" charset="0"/>
                <a:cs typeface="Calibri" panose="020F0502020204030204" pitchFamily="34" charset="0"/>
              </a:rPr>
              <a:t>                  9 : 3 = 3 (kg)</a:t>
            </a:r>
          </a:p>
          <a:p>
            <a:pPr algn="ctr"/>
            <a:r>
              <a:rPr lang="vi-VN" sz="3600" dirty="0">
                <a:solidFill>
                  <a:srgbClr val="FF0000"/>
                </a:solidFill>
                <a:latin typeface="HP001 5 hàng 1 ô ly" panose="020B0603050302020204" pitchFamily="34" charset="0"/>
                <a:cs typeface="Calibri" panose="020F0502020204030204" pitchFamily="34" charset="0"/>
              </a:rPr>
              <a:t>   12 kg giấy đổi được số cây xanh là:</a:t>
            </a:r>
          </a:p>
          <a:p>
            <a:pPr algn="ctr"/>
            <a:r>
              <a:rPr lang="vi-VN" sz="3600" dirty="0">
                <a:solidFill>
                  <a:srgbClr val="FF0000"/>
                </a:solidFill>
                <a:latin typeface="HP001 5 hàng 1 ô ly" panose="020B0603050302020204" pitchFamily="34" charset="0"/>
                <a:cs typeface="Calibri" panose="020F0502020204030204" pitchFamily="34" charset="0"/>
              </a:rPr>
              <a:t>                 12 : 3 = 4 ( cây)</a:t>
            </a:r>
          </a:p>
          <a:p>
            <a:pPr algn="ctr"/>
            <a:r>
              <a:rPr lang="vi-VN" sz="3600" dirty="0">
                <a:solidFill>
                  <a:srgbClr val="FF0000"/>
                </a:solidFill>
                <a:latin typeface="HP001 5 hàng 1 ô ly" panose="020B0603050302020204" pitchFamily="34" charset="0"/>
                <a:cs typeface="Calibri" panose="020F0502020204030204" pitchFamily="34" charset="0"/>
              </a:rPr>
              <a:t>                         Đáp số:</a:t>
            </a:r>
            <a:r>
              <a:rPr lang="en-US" sz="3600" dirty="0">
                <a:solidFill>
                  <a:srgbClr val="FF0000"/>
                </a:solidFill>
                <a:latin typeface="HP001 5 hàng 1 ô ly" panose="020B0603050302020204" pitchFamily="34" charset="0"/>
                <a:cs typeface="Calibri" panose="020F0502020204030204" pitchFamily="34" charset="0"/>
              </a:rPr>
              <a:t> </a:t>
            </a:r>
            <a:r>
              <a:rPr lang="vi-VN" sz="3600" dirty="0">
                <a:solidFill>
                  <a:srgbClr val="FF0000"/>
                </a:solidFill>
                <a:latin typeface="HP001 5 hàng 1 ô ly" panose="020B0603050302020204" pitchFamily="34" charset="0"/>
                <a:cs typeface="Calibri" panose="020F0502020204030204" pitchFamily="34" charset="0"/>
              </a:rPr>
              <a:t>4 cây xanh</a:t>
            </a:r>
          </a:p>
        </p:txBody>
      </p:sp>
    </p:spTree>
    <p:extLst>
      <p:ext uri="{BB962C8B-B14F-4D97-AF65-F5344CB8AC3E}">
        <p14:creationId xmlns:p14="http://schemas.microsoft.com/office/powerpoint/2010/main" val="1632520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down)">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down)">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wipe(down)">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wipe(down)">
                                      <p:cBhvr>
                                        <p:cTn id="40" dur="500"/>
                                        <p:tgtEl>
                                          <p:spTgt spid="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wipe(down)">
                                      <p:cBhvr>
                                        <p:cTn id="4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3"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4FB5201-2526-6CDA-1A81-1625A77CEA35}"/>
              </a:ext>
            </a:extLst>
          </p:cNvPr>
          <p:cNvSpPr txBox="1"/>
          <p:nvPr/>
        </p:nvSpPr>
        <p:spPr>
          <a:xfrm>
            <a:off x="1622573" y="257611"/>
            <a:ext cx="9836002" cy="1200329"/>
          </a:xfrm>
          <a:prstGeom prst="rect">
            <a:avLst/>
          </a:prstGeom>
          <a:noFill/>
        </p:spPr>
        <p:txBody>
          <a:bodyPr wrap="square" rtlCol="0">
            <a:spAutoFit/>
          </a:bodyPr>
          <a:lstStyle/>
          <a:p>
            <a:pPr lvl="0" algn="just">
              <a:spcBef>
                <a:spcPts val="600"/>
              </a:spcBef>
              <a:spcAft>
                <a:spcPts val="600"/>
              </a:spcAft>
              <a:defRPr/>
            </a:pPr>
            <a:r>
              <a:rPr lang="vi-VN" sz="2400" b="1" dirty="0">
                <a:solidFill>
                  <a:srgbClr val="002060"/>
                </a:solidFill>
                <a:latin typeface="Calibri" panose="020F0502020204030204" pitchFamily="34" charset="0"/>
                <a:cs typeface="Calibri" panose="020F0502020204030204" pitchFamily="34" charset="0"/>
              </a:rPr>
              <a:t>Bạn Việt xếp 4 que tính để được một hình vuông có chu vi 60 cm. Dùng các que tính loại đó, bạn Mai xếp được các hình dưới đây (khoảng cách giữa các que tính là không đáng kể). Hỏi chu vi mỗi hình đó là bao nhiêu xăng-ti-mét?</a:t>
            </a:r>
            <a:endParaRPr kumimoji="0" lang="vi-VN"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3" name="Oval 12">
            <a:extLst>
              <a:ext uri="{FF2B5EF4-FFF2-40B4-BE49-F238E27FC236}">
                <a16:creationId xmlns:a16="http://schemas.microsoft.com/office/drawing/2014/main" id="{C9D04219-D831-D6F1-6EC8-54F6B4A934B4}"/>
              </a:ext>
            </a:extLst>
          </p:cNvPr>
          <p:cNvSpPr/>
          <p:nvPr/>
        </p:nvSpPr>
        <p:spPr>
          <a:xfrm>
            <a:off x="904875" y="332105"/>
            <a:ext cx="721995" cy="74422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mn-cs"/>
              </a:rPr>
              <a:t>2</a:t>
            </a:r>
          </a:p>
        </p:txBody>
      </p:sp>
      <p:pic>
        <p:nvPicPr>
          <p:cNvPr id="6" name="Picture 5">
            <a:extLst>
              <a:ext uri="{FF2B5EF4-FFF2-40B4-BE49-F238E27FC236}">
                <a16:creationId xmlns:a16="http://schemas.microsoft.com/office/drawing/2014/main" id="{189F06BD-02B8-329E-24C0-7F0505076F1D}"/>
              </a:ext>
            </a:extLst>
          </p:cNvPr>
          <p:cNvPicPr>
            <a:picLocks noChangeAspect="1"/>
          </p:cNvPicPr>
          <p:nvPr/>
        </p:nvPicPr>
        <p:blipFill>
          <a:blip r:embed="rId2"/>
          <a:stretch>
            <a:fillRect/>
          </a:stretch>
        </p:blipFill>
        <p:spPr>
          <a:xfrm>
            <a:off x="1900237" y="1557337"/>
            <a:ext cx="8367075" cy="1462088"/>
          </a:xfrm>
          <a:prstGeom prst="rect">
            <a:avLst/>
          </a:prstGeom>
        </p:spPr>
      </p:pic>
      <p:sp>
        <p:nvSpPr>
          <p:cNvPr id="7" name="TextBox 6">
            <a:extLst>
              <a:ext uri="{FF2B5EF4-FFF2-40B4-BE49-F238E27FC236}">
                <a16:creationId xmlns:a16="http://schemas.microsoft.com/office/drawing/2014/main" id="{61A07CB7-3E75-7E11-DE14-7FD010396316}"/>
              </a:ext>
            </a:extLst>
          </p:cNvPr>
          <p:cNvSpPr txBox="1"/>
          <p:nvPr/>
        </p:nvSpPr>
        <p:spPr>
          <a:xfrm>
            <a:off x="761134" y="2912497"/>
            <a:ext cx="10401300" cy="3785652"/>
          </a:xfrm>
          <a:prstGeom prst="rect">
            <a:avLst/>
          </a:prstGeom>
          <a:noFill/>
        </p:spPr>
        <p:txBody>
          <a:bodyPr wrap="square" rtlCol="0">
            <a:spAutoFit/>
          </a:bodyPr>
          <a:lstStyle/>
          <a:p>
            <a:pPr algn="ctr"/>
            <a:r>
              <a:rPr lang="en-US" sz="2400" b="1" dirty="0" err="1">
                <a:solidFill>
                  <a:srgbClr val="FF0000"/>
                </a:solidFill>
                <a:latin typeface="HP001 5 hàng 1 ô ly" panose="020B0603050302020204" pitchFamily="34" charset="0"/>
              </a:rPr>
              <a:t>Bài</a:t>
            </a:r>
            <a:r>
              <a:rPr lang="en-US" sz="2400" b="1" dirty="0">
                <a:solidFill>
                  <a:srgbClr val="FF0000"/>
                </a:solidFill>
                <a:latin typeface="HP001 5 hàng 1 ô ly" panose="020B0603050302020204" pitchFamily="34" charset="0"/>
              </a:rPr>
              <a:t> </a:t>
            </a:r>
            <a:r>
              <a:rPr lang="en-US" sz="2400" b="1" dirty="0" err="1">
                <a:solidFill>
                  <a:srgbClr val="FF0000"/>
                </a:solidFill>
                <a:latin typeface="HP001 5 hàng 1 ô ly" panose="020B0603050302020204" pitchFamily="34" charset="0"/>
              </a:rPr>
              <a:t>giải</a:t>
            </a:r>
            <a:endParaRPr lang="en-US" sz="2400" b="1" dirty="0">
              <a:solidFill>
                <a:srgbClr val="FF0000"/>
              </a:solidFill>
              <a:latin typeface="HP001 5 hàng 1 ô ly" panose="020B0603050302020204" pitchFamily="34" charset="0"/>
            </a:endParaRPr>
          </a:p>
          <a:p>
            <a:pPr algn="ctr"/>
            <a:r>
              <a:rPr lang="en-US" sz="2400" dirty="0">
                <a:solidFill>
                  <a:srgbClr val="FF0000"/>
                </a:solidFill>
                <a:latin typeface="HP001 5 hàng 1 ô ly" panose="020B0603050302020204" pitchFamily="34" charset="0"/>
              </a:rPr>
              <a:t> </a:t>
            </a:r>
            <a:r>
              <a:rPr lang="en-US" sz="2400" dirty="0" err="1">
                <a:solidFill>
                  <a:srgbClr val="FF0000"/>
                </a:solidFill>
                <a:latin typeface="HP001 5 hàng 1 ô ly" panose="020B0603050302020204" pitchFamily="34" charset="0"/>
              </a:rPr>
              <a:t>Độ</a:t>
            </a:r>
            <a:r>
              <a:rPr lang="en-US" sz="2400" dirty="0">
                <a:solidFill>
                  <a:srgbClr val="FF0000"/>
                </a:solidFill>
                <a:latin typeface="HP001 5 hàng 1 ô ly" panose="020B0603050302020204" pitchFamily="34" charset="0"/>
              </a:rPr>
              <a:t> </a:t>
            </a:r>
            <a:r>
              <a:rPr lang="en-US" sz="2400" dirty="0" err="1">
                <a:solidFill>
                  <a:srgbClr val="FF0000"/>
                </a:solidFill>
                <a:latin typeface="HP001 5 hàng 1 ô ly" panose="020B0603050302020204" pitchFamily="34" charset="0"/>
              </a:rPr>
              <a:t>dài</a:t>
            </a:r>
            <a:r>
              <a:rPr lang="en-US" sz="2400" dirty="0">
                <a:solidFill>
                  <a:srgbClr val="FF0000"/>
                </a:solidFill>
                <a:latin typeface="HP001 5 hàng 1 ô ly" panose="020B0603050302020204" pitchFamily="34" charset="0"/>
              </a:rPr>
              <a:t> 1 que </a:t>
            </a:r>
            <a:r>
              <a:rPr lang="en-US" sz="2400" dirty="0" err="1">
                <a:solidFill>
                  <a:srgbClr val="FF0000"/>
                </a:solidFill>
                <a:latin typeface="HP001 5 hàng 1 ô ly" panose="020B0603050302020204" pitchFamily="34" charset="0"/>
              </a:rPr>
              <a:t>tính</a:t>
            </a:r>
            <a:r>
              <a:rPr lang="en-US" sz="2400" dirty="0">
                <a:solidFill>
                  <a:srgbClr val="FF0000"/>
                </a:solidFill>
                <a:latin typeface="HP001 5 hàng 1 ô ly" panose="020B0603050302020204" pitchFamily="34" charset="0"/>
              </a:rPr>
              <a:t> </a:t>
            </a:r>
            <a:r>
              <a:rPr lang="en-US" sz="2400" dirty="0" err="1">
                <a:solidFill>
                  <a:srgbClr val="FF0000"/>
                </a:solidFill>
                <a:latin typeface="HP001 5 hàng 1 ô ly" panose="020B0603050302020204" pitchFamily="34" charset="0"/>
              </a:rPr>
              <a:t>là</a:t>
            </a:r>
            <a:r>
              <a:rPr lang="en-US" sz="2400" dirty="0">
                <a:solidFill>
                  <a:srgbClr val="FF0000"/>
                </a:solidFill>
                <a:latin typeface="HP001 5 hàng 1 ô ly" panose="020B0603050302020204" pitchFamily="34" charset="0"/>
              </a:rPr>
              <a:t>:</a:t>
            </a:r>
          </a:p>
          <a:p>
            <a:pPr algn="ctr"/>
            <a:r>
              <a:rPr lang="en-US" sz="2400" dirty="0">
                <a:solidFill>
                  <a:srgbClr val="FF0000"/>
                </a:solidFill>
                <a:latin typeface="HP001 5 hàng 1 ô ly" panose="020B0603050302020204" pitchFamily="34" charset="0"/>
              </a:rPr>
              <a:t>60 : 4 = 15 (cm)</a:t>
            </a:r>
          </a:p>
          <a:p>
            <a:pPr algn="ctr"/>
            <a:r>
              <a:rPr lang="en-US" sz="2400" dirty="0">
                <a:solidFill>
                  <a:srgbClr val="FF0000"/>
                </a:solidFill>
                <a:latin typeface="HP001 5 hàng 1 ô ly" panose="020B0603050302020204" pitchFamily="34" charset="0"/>
              </a:rPr>
              <a:t>Chu vi </a:t>
            </a:r>
            <a:r>
              <a:rPr lang="en-US" sz="2400" dirty="0" err="1">
                <a:solidFill>
                  <a:srgbClr val="FF0000"/>
                </a:solidFill>
                <a:latin typeface="HP001 5 hàng 1 ô ly" panose="020B0603050302020204" pitchFamily="34" charset="0"/>
              </a:rPr>
              <a:t>hình</a:t>
            </a:r>
            <a:r>
              <a:rPr lang="en-US" sz="2400" dirty="0">
                <a:solidFill>
                  <a:srgbClr val="FF0000"/>
                </a:solidFill>
                <a:latin typeface="HP001 5 hàng 1 ô ly" panose="020B0603050302020204" pitchFamily="34" charset="0"/>
              </a:rPr>
              <a:t> tam </a:t>
            </a:r>
            <a:r>
              <a:rPr lang="en-US" sz="2400" dirty="0" err="1">
                <a:solidFill>
                  <a:srgbClr val="FF0000"/>
                </a:solidFill>
                <a:latin typeface="HP001 5 hàng 1 ô ly" panose="020B0603050302020204" pitchFamily="34" charset="0"/>
              </a:rPr>
              <a:t>giác</a:t>
            </a:r>
            <a:r>
              <a:rPr lang="en-US" sz="2400" dirty="0">
                <a:solidFill>
                  <a:srgbClr val="FF0000"/>
                </a:solidFill>
                <a:latin typeface="HP001 5 hàng 1 ô ly" panose="020B0603050302020204" pitchFamily="34" charset="0"/>
              </a:rPr>
              <a:t> </a:t>
            </a:r>
            <a:r>
              <a:rPr lang="en-US" sz="2400" dirty="0" err="1">
                <a:solidFill>
                  <a:srgbClr val="FF0000"/>
                </a:solidFill>
                <a:latin typeface="HP001 5 hàng 1 ô ly" panose="020B0603050302020204" pitchFamily="34" charset="0"/>
              </a:rPr>
              <a:t>là</a:t>
            </a:r>
            <a:r>
              <a:rPr lang="en-US" sz="2400" dirty="0">
                <a:solidFill>
                  <a:srgbClr val="FF0000"/>
                </a:solidFill>
                <a:latin typeface="HP001 5 hàng 1 ô ly" panose="020B0603050302020204" pitchFamily="34" charset="0"/>
              </a:rPr>
              <a:t>:</a:t>
            </a:r>
          </a:p>
          <a:p>
            <a:pPr algn="ctr"/>
            <a:r>
              <a:rPr lang="en-US" sz="2400" dirty="0">
                <a:solidFill>
                  <a:srgbClr val="FF0000"/>
                </a:solidFill>
                <a:latin typeface="HP001 5 hàng 1 ô ly" panose="020B0603050302020204" pitchFamily="34" charset="0"/>
              </a:rPr>
              <a:t>15 x 3 = 45 (cm)</a:t>
            </a:r>
          </a:p>
          <a:p>
            <a:pPr algn="ctr"/>
            <a:r>
              <a:rPr lang="en-US" sz="2400" dirty="0">
                <a:solidFill>
                  <a:srgbClr val="FF0000"/>
                </a:solidFill>
                <a:latin typeface="HP001 5 hàng 1 ô ly" panose="020B0603050302020204" pitchFamily="34" charset="0"/>
              </a:rPr>
              <a:t>Chu vi </a:t>
            </a:r>
            <a:r>
              <a:rPr lang="en-US" sz="2400" dirty="0" err="1">
                <a:solidFill>
                  <a:srgbClr val="FF0000"/>
                </a:solidFill>
                <a:latin typeface="HP001 5 hàng 1 ô ly" panose="020B0603050302020204" pitchFamily="34" charset="0"/>
              </a:rPr>
              <a:t>hình</a:t>
            </a:r>
            <a:r>
              <a:rPr lang="en-US" sz="2400" dirty="0">
                <a:solidFill>
                  <a:srgbClr val="FF0000"/>
                </a:solidFill>
                <a:latin typeface="HP001 5 hàng 1 ô ly" panose="020B0603050302020204" pitchFamily="34" charset="0"/>
              </a:rPr>
              <a:t> </a:t>
            </a:r>
            <a:r>
              <a:rPr lang="en-US" sz="2400" dirty="0" err="1">
                <a:solidFill>
                  <a:srgbClr val="FF0000"/>
                </a:solidFill>
                <a:latin typeface="HP001 5 hàng 1 ô ly" panose="020B0603050302020204" pitchFamily="34" charset="0"/>
              </a:rPr>
              <a:t>chữ</a:t>
            </a:r>
            <a:r>
              <a:rPr lang="en-US" sz="2400" dirty="0">
                <a:solidFill>
                  <a:srgbClr val="FF0000"/>
                </a:solidFill>
                <a:latin typeface="HP001 5 hàng 1 ô ly" panose="020B0603050302020204" pitchFamily="34" charset="0"/>
              </a:rPr>
              <a:t> </a:t>
            </a:r>
            <a:r>
              <a:rPr lang="en-US" sz="2400" dirty="0" err="1">
                <a:solidFill>
                  <a:srgbClr val="FF0000"/>
                </a:solidFill>
                <a:latin typeface="HP001 5 hàng 1 ô ly" panose="020B0603050302020204" pitchFamily="34" charset="0"/>
              </a:rPr>
              <a:t>nhật</a:t>
            </a:r>
            <a:r>
              <a:rPr lang="en-US" sz="2400" dirty="0">
                <a:solidFill>
                  <a:srgbClr val="FF0000"/>
                </a:solidFill>
                <a:latin typeface="HP001 5 hàng 1 ô ly" panose="020B0603050302020204" pitchFamily="34" charset="0"/>
              </a:rPr>
              <a:t> </a:t>
            </a:r>
            <a:r>
              <a:rPr lang="en-US" sz="2400" dirty="0" err="1">
                <a:solidFill>
                  <a:srgbClr val="FF0000"/>
                </a:solidFill>
                <a:latin typeface="HP001 5 hàng 1 ô ly" panose="020B0603050302020204" pitchFamily="34" charset="0"/>
              </a:rPr>
              <a:t>gồm</a:t>
            </a:r>
            <a:r>
              <a:rPr lang="en-US" sz="2400" dirty="0">
                <a:solidFill>
                  <a:srgbClr val="FF0000"/>
                </a:solidFill>
                <a:latin typeface="HP001 5 hàng 1 ô ly" panose="020B0603050302020204" pitchFamily="34" charset="0"/>
              </a:rPr>
              <a:t> 6 que </a:t>
            </a:r>
            <a:r>
              <a:rPr lang="en-US" sz="2400" dirty="0" err="1">
                <a:solidFill>
                  <a:srgbClr val="FF0000"/>
                </a:solidFill>
                <a:latin typeface="HP001 5 hàng 1 ô ly" panose="020B0603050302020204" pitchFamily="34" charset="0"/>
              </a:rPr>
              <a:t>tính</a:t>
            </a:r>
            <a:r>
              <a:rPr lang="en-US" sz="2400" dirty="0">
                <a:solidFill>
                  <a:srgbClr val="FF0000"/>
                </a:solidFill>
                <a:latin typeface="HP001 5 hàng 1 ô ly" panose="020B0603050302020204" pitchFamily="34" charset="0"/>
              </a:rPr>
              <a:t> </a:t>
            </a:r>
            <a:r>
              <a:rPr lang="en-US" sz="2400" dirty="0" err="1">
                <a:solidFill>
                  <a:srgbClr val="FF0000"/>
                </a:solidFill>
                <a:latin typeface="HP001 5 hàng 1 ô ly" panose="020B0603050302020204" pitchFamily="34" charset="0"/>
              </a:rPr>
              <a:t>là</a:t>
            </a:r>
            <a:r>
              <a:rPr lang="en-US" sz="2400" dirty="0">
                <a:solidFill>
                  <a:srgbClr val="FF0000"/>
                </a:solidFill>
                <a:latin typeface="HP001 5 hàng 1 ô ly" panose="020B0603050302020204" pitchFamily="34" charset="0"/>
              </a:rPr>
              <a:t>:</a:t>
            </a:r>
          </a:p>
          <a:p>
            <a:pPr algn="ctr"/>
            <a:r>
              <a:rPr lang="en-US" sz="2400" dirty="0">
                <a:solidFill>
                  <a:srgbClr val="FF0000"/>
                </a:solidFill>
                <a:latin typeface="HP001 5 hàng 1 ô ly" panose="020B0603050302020204" pitchFamily="34" charset="0"/>
              </a:rPr>
              <a:t>15 x 6 = 90 (cm)</a:t>
            </a:r>
          </a:p>
          <a:p>
            <a:pPr algn="ctr"/>
            <a:r>
              <a:rPr lang="en-US" sz="2400" dirty="0">
                <a:solidFill>
                  <a:srgbClr val="FF0000"/>
                </a:solidFill>
                <a:latin typeface="HP001 5 hàng 1 ô ly" panose="020B0603050302020204" pitchFamily="34" charset="0"/>
              </a:rPr>
              <a:t>Chu vi </a:t>
            </a:r>
            <a:r>
              <a:rPr lang="en-US" sz="2400" dirty="0" err="1">
                <a:solidFill>
                  <a:srgbClr val="FF0000"/>
                </a:solidFill>
                <a:latin typeface="HP001 5 hàng 1 ô ly" panose="020B0603050302020204" pitchFamily="34" charset="0"/>
              </a:rPr>
              <a:t>hình</a:t>
            </a:r>
            <a:r>
              <a:rPr lang="en-US" sz="2400" dirty="0">
                <a:solidFill>
                  <a:srgbClr val="FF0000"/>
                </a:solidFill>
                <a:latin typeface="HP001 5 hàng 1 ô ly" panose="020B0603050302020204" pitchFamily="34" charset="0"/>
              </a:rPr>
              <a:t> </a:t>
            </a:r>
            <a:r>
              <a:rPr lang="en-US" sz="2400" dirty="0" err="1">
                <a:solidFill>
                  <a:srgbClr val="FF0000"/>
                </a:solidFill>
                <a:latin typeface="HP001 5 hàng 1 ô ly" panose="020B0603050302020204" pitchFamily="34" charset="0"/>
              </a:rPr>
              <a:t>tứ</a:t>
            </a:r>
            <a:r>
              <a:rPr lang="en-US" sz="2400" dirty="0">
                <a:solidFill>
                  <a:srgbClr val="FF0000"/>
                </a:solidFill>
                <a:latin typeface="HP001 5 hàng 1 ô ly" panose="020B0603050302020204" pitchFamily="34" charset="0"/>
              </a:rPr>
              <a:t> </a:t>
            </a:r>
            <a:r>
              <a:rPr lang="en-US" sz="2400" dirty="0" err="1">
                <a:solidFill>
                  <a:srgbClr val="FF0000"/>
                </a:solidFill>
                <a:latin typeface="HP001 5 hàng 1 ô ly" panose="020B0603050302020204" pitchFamily="34" charset="0"/>
              </a:rPr>
              <a:t>giác</a:t>
            </a:r>
            <a:r>
              <a:rPr lang="en-US" sz="2400" dirty="0">
                <a:solidFill>
                  <a:srgbClr val="FF0000"/>
                </a:solidFill>
                <a:latin typeface="HP001 5 hàng 1 ô ly" panose="020B0603050302020204" pitchFamily="34" charset="0"/>
              </a:rPr>
              <a:t> </a:t>
            </a:r>
            <a:r>
              <a:rPr lang="en-US" sz="2400" dirty="0" err="1">
                <a:solidFill>
                  <a:srgbClr val="FF0000"/>
                </a:solidFill>
                <a:latin typeface="HP001 5 hàng 1 ô ly" panose="020B0603050302020204" pitchFamily="34" charset="0"/>
              </a:rPr>
              <a:t>gồm</a:t>
            </a:r>
            <a:r>
              <a:rPr lang="en-US" sz="2400" dirty="0">
                <a:solidFill>
                  <a:srgbClr val="FF0000"/>
                </a:solidFill>
                <a:latin typeface="HP001 5 hàng 1 ô ly" panose="020B0603050302020204" pitchFamily="34" charset="0"/>
              </a:rPr>
              <a:t> 7 que </a:t>
            </a:r>
            <a:r>
              <a:rPr lang="en-US" sz="2400" dirty="0" err="1">
                <a:solidFill>
                  <a:srgbClr val="FF0000"/>
                </a:solidFill>
                <a:latin typeface="HP001 5 hàng 1 ô ly" panose="020B0603050302020204" pitchFamily="34" charset="0"/>
              </a:rPr>
              <a:t>tính</a:t>
            </a:r>
            <a:r>
              <a:rPr lang="en-US" sz="2400" dirty="0">
                <a:solidFill>
                  <a:srgbClr val="FF0000"/>
                </a:solidFill>
                <a:latin typeface="HP001 5 hàng 1 ô ly" panose="020B0603050302020204" pitchFamily="34" charset="0"/>
              </a:rPr>
              <a:t> </a:t>
            </a:r>
            <a:r>
              <a:rPr lang="en-US" sz="2400" dirty="0" err="1">
                <a:solidFill>
                  <a:srgbClr val="FF0000"/>
                </a:solidFill>
                <a:latin typeface="HP001 5 hàng 1 ô ly" panose="020B0603050302020204" pitchFamily="34" charset="0"/>
              </a:rPr>
              <a:t>là</a:t>
            </a:r>
            <a:r>
              <a:rPr lang="en-US" sz="2400" dirty="0">
                <a:solidFill>
                  <a:srgbClr val="FF0000"/>
                </a:solidFill>
                <a:latin typeface="HP001 5 hàng 1 ô ly" panose="020B0603050302020204" pitchFamily="34" charset="0"/>
              </a:rPr>
              <a:t>:</a:t>
            </a:r>
          </a:p>
          <a:p>
            <a:pPr algn="ctr"/>
            <a:r>
              <a:rPr lang="en-US" sz="2400" dirty="0">
                <a:solidFill>
                  <a:srgbClr val="FF0000"/>
                </a:solidFill>
                <a:latin typeface="HP001 5 hàng 1 ô ly" panose="020B0603050302020204" pitchFamily="34" charset="0"/>
              </a:rPr>
              <a:t>15 x7 = 105 (cm)</a:t>
            </a:r>
          </a:p>
          <a:p>
            <a:pPr algn="r"/>
            <a:r>
              <a:rPr lang="en-US" sz="2400" dirty="0" err="1">
                <a:solidFill>
                  <a:srgbClr val="FF0000"/>
                </a:solidFill>
                <a:latin typeface="HP001 5 hàng 1 ô ly" panose="020B0603050302020204" pitchFamily="34" charset="0"/>
              </a:rPr>
              <a:t>Đáp</a:t>
            </a:r>
            <a:r>
              <a:rPr lang="en-US" sz="2400" dirty="0">
                <a:solidFill>
                  <a:srgbClr val="FF0000"/>
                </a:solidFill>
                <a:latin typeface="HP001 5 hàng 1 ô ly" panose="020B0603050302020204" pitchFamily="34" charset="0"/>
              </a:rPr>
              <a:t> </a:t>
            </a:r>
            <a:r>
              <a:rPr lang="en-US" sz="2400" dirty="0" err="1">
                <a:solidFill>
                  <a:srgbClr val="FF0000"/>
                </a:solidFill>
                <a:latin typeface="HP001 5 hàng 1 ô ly" panose="020B0603050302020204" pitchFamily="34" charset="0"/>
              </a:rPr>
              <a:t>số</a:t>
            </a:r>
            <a:r>
              <a:rPr lang="en-US" sz="2400" dirty="0">
                <a:solidFill>
                  <a:srgbClr val="FF0000"/>
                </a:solidFill>
                <a:latin typeface="HP001 5 hàng 1 ô ly" panose="020B0603050302020204" pitchFamily="34" charset="0"/>
              </a:rPr>
              <a:t>: 45 cm, 90 cm, 105 cm</a:t>
            </a:r>
          </a:p>
        </p:txBody>
      </p:sp>
    </p:spTree>
    <p:extLst>
      <p:ext uri="{BB962C8B-B14F-4D97-AF65-F5344CB8AC3E}">
        <p14:creationId xmlns:p14="http://schemas.microsoft.com/office/powerpoint/2010/main" val="4318451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down)">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down)">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wipe(down)">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wipe(down)">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wipe(down)">
                                      <p:cBhvr>
                                        <p:cTn id="38" dur="500"/>
                                        <p:tgtEl>
                                          <p:spTgt spid="7">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Effect transition="in" filter="wipe(down)">
                                      <p:cBhvr>
                                        <p:cTn id="43" dur="500"/>
                                        <p:tgtEl>
                                          <p:spTgt spid="7">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Effect transition="in" filter="wipe(down)">
                                      <p:cBhvr>
                                        <p:cTn id="48" dur="500"/>
                                        <p:tgtEl>
                                          <p:spTgt spid="7">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7">
                                            <p:txEl>
                                              <p:pRg st="7" end="7"/>
                                            </p:txEl>
                                          </p:spTgt>
                                        </p:tgtEl>
                                        <p:attrNameLst>
                                          <p:attrName>style.visibility</p:attrName>
                                        </p:attrNameLst>
                                      </p:cBhvr>
                                      <p:to>
                                        <p:strVal val="visible"/>
                                      </p:to>
                                    </p:set>
                                    <p:animEffect transition="in" filter="wipe(down)">
                                      <p:cBhvr>
                                        <p:cTn id="53" dur="500"/>
                                        <p:tgtEl>
                                          <p:spTgt spid="7">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7">
                                            <p:txEl>
                                              <p:pRg st="8" end="8"/>
                                            </p:txEl>
                                          </p:spTgt>
                                        </p:tgtEl>
                                        <p:attrNameLst>
                                          <p:attrName>style.visibility</p:attrName>
                                        </p:attrNameLst>
                                      </p:cBhvr>
                                      <p:to>
                                        <p:strVal val="visible"/>
                                      </p:to>
                                    </p:set>
                                    <p:animEffect transition="in" filter="wipe(down)">
                                      <p:cBhvr>
                                        <p:cTn id="58" dur="500"/>
                                        <p:tgtEl>
                                          <p:spTgt spid="7">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7">
                                            <p:txEl>
                                              <p:pRg st="9" end="9"/>
                                            </p:txEl>
                                          </p:spTgt>
                                        </p:tgtEl>
                                        <p:attrNameLst>
                                          <p:attrName>style.visibility</p:attrName>
                                        </p:attrNameLst>
                                      </p:cBhvr>
                                      <p:to>
                                        <p:strVal val="visible"/>
                                      </p:to>
                                    </p:set>
                                    <p:animEffect transition="in" filter="wipe(down)">
                                      <p:cBhvr>
                                        <p:cTn id="63"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B3103F-8171-B0B3-055B-EC57E3E75D6F}"/>
              </a:ext>
            </a:extLst>
          </p:cNvPr>
          <p:cNvPicPr>
            <a:picLocks noChangeAspect="1"/>
          </p:cNvPicPr>
          <p:nvPr/>
        </p:nvPicPr>
        <p:blipFill>
          <a:blip r:embed="rId2"/>
          <a:stretch>
            <a:fillRect/>
          </a:stretch>
        </p:blipFill>
        <p:spPr>
          <a:xfrm>
            <a:off x="5188336" y="2644887"/>
            <a:ext cx="6681795" cy="3145809"/>
          </a:xfrm>
          <a:prstGeom prst="rect">
            <a:avLst/>
          </a:prstGeom>
        </p:spPr>
      </p:pic>
    </p:spTree>
    <p:extLst>
      <p:ext uri="{BB962C8B-B14F-4D97-AF65-F5344CB8AC3E}">
        <p14:creationId xmlns:p14="http://schemas.microsoft.com/office/powerpoint/2010/main" val="684677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4FB5201-2526-6CDA-1A81-1625A77CEA35}"/>
              </a:ext>
            </a:extLst>
          </p:cNvPr>
          <p:cNvSpPr txBox="1"/>
          <p:nvPr/>
        </p:nvSpPr>
        <p:spPr>
          <a:xfrm>
            <a:off x="1095375" y="400486"/>
            <a:ext cx="10287000" cy="1077218"/>
          </a:xfrm>
          <a:prstGeom prst="rect">
            <a:avLst/>
          </a:prstGeom>
          <a:noFill/>
        </p:spPr>
        <p:txBody>
          <a:bodyPr wrap="square" rtlCol="0">
            <a:spAutoFit/>
          </a:bodyPr>
          <a:lstStyle/>
          <a:p>
            <a:pPr lvl="0" algn="just">
              <a:spcBef>
                <a:spcPts val="600"/>
              </a:spcBef>
              <a:spcAft>
                <a:spcPts val="600"/>
              </a:spcAft>
              <a:defRPr/>
            </a:pPr>
            <a:r>
              <a:rPr lang="vi-VN" sz="3200" b="1" dirty="0">
                <a:solidFill>
                  <a:srgbClr val="002060"/>
                </a:solidFill>
                <a:latin typeface="Calibri" panose="020F0502020204030204" pitchFamily="34" charset="0"/>
                <a:cs typeface="Calibri" panose="020F0502020204030204" pitchFamily="34" charset="0"/>
              </a:rPr>
              <a:t>Có 9 thùng dầu như nhau chứa 414 lít. Hỏi 6 thùng dầu như thế chứa bao nhiêu lít dầu?</a:t>
            </a: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11C0B023-CC73-07A3-5A5A-7B20DDCC38E4}"/>
              </a:ext>
            </a:extLst>
          </p:cNvPr>
          <p:cNvSpPr txBox="1"/>
          <p:nvPr/>
        </p:nvSpPr>
        <p:spPr>
          <a:xfrm>
            <a:off x="990600" y="1510010"/>
            <a:ext cx="6096000" cy="1754326"/>
          </a:xfrm>
          <a:prstGeom prst="rect">
            <a:avLst/>
          </a:prstGeom>
          <a:noFill/>
        </p:spPr>
        <p:txBody>
          <a:bodyPr wrap="square">
            <a:spAutoFit/>
          </a:bodyPr>
          <a:lstStyle/>
          <a:p>
            <a:pPr algn="ctr" latinLnBrk="0"/>
            <a:r>
              <a:rPr lang="vi-VN" sz="3600" b="1" i="0" dirty="0">
                <a:solidFill>
                  <a:srgbClr val="000000"/>
                </a:solidFill>
                <a:effectLst/>
                <a:latin typeface="Calibri" panose="020F0502020204030204" pitchFamily="34" charset="0"/>
                <a:cs typeface="Calibri" panose="020F0502020204030204" pitchFamily="34" charset="0"/>
              </a:rPr>
              <a:t>Tóm tắt</a:t>
            </a:r>
            <a:r>
              <a:rPr lang="en-US" sz="3600" b="1" i="0" dirty="0">
                <a:solidFill>
                  <a:srgbClr val="000000"/>
                </a:solidFill>
                <a:effectLst/>
                <a:latin typeface="Calibri" panose="020F0502020204030204" pitchFamily="34" charset="0"/>
                <a:cs typeface="Calibri" panose="020F0502020204030204" pitchFamily="34" charset="0"/>
              </a:rPr>
              <a:t>:</a:t>
            </a:r>
            <a:endParaRPr lang="vi-VN" sz="3600" dirty="0">
              <a:solidFill>
                <a:srgbClr val="000000"/>
              </a:solidFill>
              <a:latin typeface="Calibri" panose="020F0502020204030204" pitchFamily="34" charset="0"/>
              <a:cs typeface="Calibri" panose="020F0502020204030204" pitchFamily="34" charset="0"/>
            </a:endParaRPr>
          </a:p>
          <a:p>
            <a:pPr algn="just"/>
            <a:r>
              <a:rPr lang="vi-VN" sz="3600" dirty="0">
                <a:solidFill>
                  <a:srgbClr val="000000"/>
                </a:solidFill>
                <a:latin typeface="Calibri" panose="020F0502020204030204" pitchFamily="34" charset="0"/>
                <a:cs typeface="Calibri" panose="020F0502020204030204" pitchFamily="34" charset="0"/>
              </a:rPr>
              <a:t>9 thùng: 414 lít</a:t>
            </a:r>
          </a:p>
          <a:p>
            <a:pPr algn="just"/>
            <a:r>
              <a:rPr lang="vi-VN" sz="3600" dirty="0">
                <a:solidFill>
                  <a:srgbClr val="000000"/>
                </a:solidFill>
                <a:latin typeface="Calibri" panose="020F0502020204030204" pitchFamily="34" charset="0"/>
                <a:cs typeface="Calibri" panose="020F0502020204030204" pitchFamily="34" charset="0"/>
              </a:rPr>
              <a:t>6 thùng: </a:t>
            </a:r>
            <a:r>
              <a:rPr lang="en-US" sz="3600" dirty="0">
                <a:solidFill>
                  <a:srgbClr val="000000"/>
                </a:solidFill>
                <a:latin typeface="Calibri" panose="020F0502020204030204" pitchFamily="34" charset="0"/>
                <a:cs typeface="Calibri" panose="020F0502020204030204" pitchFamily="34" charset="0"/>
              </a:rPr>
              <a:t>…</a:t>
            </a:r>
            <a:r>
              <a:rPr lang="vi-VN" sz="3600" dirty="0">
                <a:solidFill>
                  <a:srgbClr val="000000"/>
                </a:solidFill>
                <a:latin typeface="Calibri" panose="020F0502020204030204" pitchFamily="34" charset="0"/>
                <a:cs typeface="Calibri" panose="020F0502020204030204" pitchFamily="34" charset="0"/>
              </a:rPr>
              <a:t>lít</a:t>
            </a:r>
            <a:r>
              <a:rPr lang="en-US" sz="3600" dirty="0">
                <a:solidFill>
                  <a:srgbClr val="000000"/>
                </a:solidFill>
                <a:latin typeface="Calibri" panose="020F0502020204030204" pitchFamily="34" charset="0"/>
                <a:cs typeface="Calibri" panose="020F0502020204030204" pitchFamily="34" charset="0"/>
              </a:rPr>
              <a:t>?</a:t>
            </a:r>
            <a:endParaRPr lang="vi-VN" sz="3600" dirty="0">
              <a:solidFill>
                <a:srgbClr val="00000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EEB921C-ED29-1622-525F-5453EA5A2AFE}"/>
              </a:ext>
            </a:extLst>
          </p:cNvPr>
          <p:cNvSpPr txBox="1"/>
          <p:nvPr/>
        </p:nvSpPr>
        <p:spPr>
          <a:xfrm>
            <a:off x="2124075" y="2967335"/>
            <a:ext cx="9410700" cy="3416320"/>
          </a:xfrm>
          <a:prstGeom prst="rect">
            <a:avLst/>
          </a:prstGeom>
          <a:noFill/>
        </p:spPr>
        <p:txBody>
          <a:bodyPr wrap="square">
            <a:spAutoFit/>
          </a:bodyPr>
          <a:lstStyle/>
          <a:p>
            <a:pPr algn="ctr"/>
            <a:r>
              <a:rPr lang="vi-VN" sz="3600" b="1" dirty="0">
                <a:solidFill>
                  <a:srgbClr val="FF0000"/>
                </a:solidFill>
                <a:latin typeface="Calibri" panose="020F0502020204030204" pitchFamily="34" charset="0"/>
                <a:cs typeface="Calibri" panose="020F0502020204030204" pitchFamily="34" charset="0"/>
              </a:rPr>
              <a:t>Bài giải</a:t>
            </a:r>
            <a:r>
              <a:rPr lang="en-US" sz="3600" b="1" dirty="0">
                <a:solidFill>
                  <a:srgbClr val="FF0000"/>
                </a:solidFill>
                <a:latin typeface="Calibri" panose="020F0502020204030204" pitchFamily="34" charset="0"/>
                <a:cs typeface="Calibri" panose="020F0502020204030204" pitchFamily="34" charset="0"/>
              </a:rPr>
              <a:t>:</a:t>
            </a:r>
            <a:endParaRPr lang="vi-VN" sz="3600" b="1" dirty="0">
              <a:solidFill>
                <a:srgbClr val="FF0000"/>
              </a:solidFill>
              <a:latin typeface="Calibri" panose="020F0502020204030204" pitchFamily="34" charset="0"/>
              <a:cs typeface="Calibri" panose="020F0502020204030204" pitchFamily="34" charset="0"/>
            </a:endParaRPr>
          </a:p>
          <a:p>
            <a:pPr algn="ctr"/>
            <a:r>
              <a:rPr lang="vi-VN" sz="3600" b="1" dirty="0">
                <a:solidFill>
                  <a:srgbClr val="FF0000"/>
                </a:solidFill>
                <a:latin typeface="Calibri" panose="020F0502020204030204" pitchFamily="34" charset="0"/>
                <a:cs typeface="Calibri" panose="020F0502020204030204" pitchFamily="34" charset="0"/>
              </a:rPr>
              <a:t>Số lít dầu chứa trong một thùng là:</a:t>
            </a:r>
          </a:p>
          <a:p>
            <a:pPr algn="ctr"/>
            <a:r>
              <a:rPr lang="vi-VN" sz="3600" b="1" dirty="0">
                <a:solidFill>
                  <a:srgbClr val="FF0000"/>
                </a:solidFill>
                <a:latin typeface="Calibri" panose="020F0502020204030204" pitchFamily="34" charset="0"/>
                <a:cs typeface="Calibri" panose="020F0502020204030204" pitchFamily="34" charset="0"/>
              </a:rPr>
              <a:t>414 : 9 = 46 (</a:t>
            </a:r>
            <a:r>
              <a:rPr lang="vi-VN" sz="3600" b="1" i="1" dirty="0">
                <a:solidFill>
                  <a:srgbClr val="FF0000"/>
                </a:solidFill>
                <a:latin typeface="Calibri" panose="020F0502020204030204" pitchFamily="34" charset="0"/>
                <a:cs typeface="Calibri" panose="020F0502020204030204" pitchFamily="34" charset="0"/>
              </a:rPr>
              <a:t>l</a:t>
            </a:r>
            <a:r>
              <a:rPr lang="vi-VN" sz="3600" b="1" dirty="0">
                <a:solidFill>
                  <a:srgbClr val="FF0000"/>
                </a:solidFill>
                <a:latin typeface="Calibri" panose="020F0502020204030204" pitchFamily="34" charset="0"/>
                <a:cs typeface="Calibri" panose="020F0502020204030204" pitchFamily="34" charset="0"/>
              </a:rPr>
              <a:t>)</a:t>
            </a:r>
          </a:p>
          <a:p>
            <a:pPr algn="ctr"/>
            <a:r>
              <a:rPr lang="vi-VN" sz="3600" b="1" dirty="0">
                <a:solidFill>
                  <a:srgbClr val="FF0000"/>
                </a:solidFill>
                <a:latin typeface="Calibri" panose="020F0502020204030204" pitchFamily="34" charset="0"/>
                <a:cs typeface="Calibri" panose="020F0502020204030204" pitchFamily="34" charset="0"/>
              </a:rPr>
              <a:t>Số lít dầu chứa trong 6 thùng là:</a:t>
            </a:r>
          </a:p>
          <a:p>
            <a:pPr algn="ctr"/>
            <a:r>
              <a:rPr lang="vi-VN" sz="3600" b="1" dirty="0">
                <a:solidFill>
                  <a:srgbClr val="FF0000"/>
                </a:solidFill>
                <a:latin typeface="Calibri" panose="020F0502020204030204" pitchFamily="34" charset="0"/>
                <a:cs typeface="Calibri" panose="020F0502020204030204" pitchFamily="34" charset="0"/>
              </a:rPr>
              <a:t>46 x 6 = 276 (</a:t>
            </a:r>
            <a:r>
              <a:rPr lang="vi-VN" sz="3600" b="1" i="1" dirty="0">
                <a:solidFill>
                  <a:srgbClr val="FF0000"/>
                </a:solidFill>
                <a:latin typeface="Calibri" panose="020F0502020204030204" pitchFamily="34" charset="0"/>
                <a:cs typeface="Calibri" panose="020F0502020204030204" pitchFamily="34" charset="0"/>
              </a:rPr>
              <a:t>l</a:t>
            </a:r>
            <a:r>
              <a:rPr lang="vi-VN" sz="3600" b="1" dirty="0">
                <a:solidFill>
                  <a:srgbClr val="FF0000"/>
                </a:solidFill>
                <a:latin typeface="Calibri" panose="020F0502020204030204" pitchFamily="34" charset="0"/>
                <a:cs typeface="Calibri" panose="020F0502020204030204" pitchFamily="34" charset="0"/>
              </a:rPr>
              <a:t>)</a:t>
            </a:r>
          </a:p>
          <a:p>
            <a:pPr algn="ctr"/>
            <a:r>
              <a:rPr lang="vi-VN" sz="3600" b="1" dirty="0">
                <a:solidFill>
                  <a:srgbClr val="FF0000"/>
                </a:solidFill>
                <a:latin typeface="Calibri" panose="020F0502020204030204" pitchFamily="34" charset="0"/>
                <a:cs typeface="Calibri" panose="020F0502020204030204" pitchFamily="34" charset="0"/>
              </a:rPr>
              <a:t>                                   Đáp số: 276 lít</a:t>
            </a:r>
          </a:p>
        </p:txBody>
      </p:sp>
    </p:spTree>
    <p:extLst>
      <p:ext uri="{BB962C8B-B14F-4D97-AF65-F5344CB8AC3E}">
        <p14:creationId xmlns:p14="http://schemas.microsoft.com/office/powerpoint/2010/main" val="3196036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down)">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down)">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ipe(down)">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wipe(down)">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wipe(down)">
                                      <p:cBhvr>
                                        <p:cTn id="4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4FB5201-2526-6CDA-1A81-1625A77CEA35}"/>
              </a:ext>
            </a:extLst>
          </p:cNvPr>
          <p:cNvSpPr txBox="1"/>
          <p:nvPr/>
        </p:nvSpPr>
        <p:spPr>
          <a:xfrm>
            <a:off x="1095375" y="400486"/>
            <a:ext cx="10287000" cy="1077218"/>
          </a:xfrm>
          <a:prstGeom prst="rect">
            <a:avLst/>
          </a:prstGeom>
          <a:noFill/>
        </p:spPr>
        <p:txBody>
          <a:bodyPr wrap="square" rtlCol="0">
            <a:spAutoFit/>
          </a:bodyPr>
          <a:lstStyle/>
          <a:p>
            <a:pPr lvl="0" algn="just">
              <a:spcBef>
                <a:spcPts val="600"/>
              </a:spcBef>
              <a:spcAft>
                <a:spcPts val="600"/>
              </a:spcAft>
              <a:defRPr/>
            </a:pPr>
            <a:r>
              <a:rPr lang="vi-VN" sz="3200" b="1" dirty="0">
                <a:solidFill>
                  <a:srgbClr val="002060"/>
                </a:solidFill>
                <a:latin typeface="Calibri" panose="020F0502020204030204" pitchFamily="34" charset="0"/>
                <a:cs typeface="Calibri" panose="020F0502020204030204" pitchFamily="34" charset="0"/>
              </a:rPr>
              <a:t>Có 72 kg gạo đừng đều trong 8 bao. Hỏi 54 kg gạo đựng đều trong bao nhiêu bao như thế?</a:t>
            </a: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11C0B023-CC73-07A3-5A5A-7B20DDCC38E4}"/>
              </a:ext>
            </a:extLst>
          </p:cNvPr>
          <p:cNvSpPr txBox="1"/>
          <p:nvPr/>
        </p:nvSpPr>
        <p:spPr>
          <a:xfrm>
            <a:off x="990600" y="1510010"/>
            <a:ext cx="6096000"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Tóm tắt</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lvl="0" algn="just"/>
            <a:r>
              <a:rPr lang="vi-VN" sz="3600" dirty="0">
                <a:solidFill>
                  <a:srgbClr val="000000"/>
                </a:solidFill>
                <a:latin typeface="Calibri" panose="020F0502020204030204" pitchFamily="34" charset="0"/>
                <a:cs typeface="Calibri" panose="020F0502020204030204" pitchFamily="34" charset="0"/>
              </a:rPr>
              <a:t>72 kg gạo: 8 bao</a:t>
            </a:r>
          </a:p>
          <a:p>
            <a:pPr lvl="0" algn="just"/>
            <a:r>
              <a:rPr lang="vi-VN" sz="3600" dirty="0">
                <a:solidFill>
                  <a:srgbClr val="000000"/>
                </a:solidFill>
                <a:latin typeface="Calibri" panose="020F0502020204030204" pitchFamily="34" charset="0"/>
                <a:cs typeface="Calibri" panose="020F0502020204030204" pitchFamily="34" charset="0"/>
              </a:rPr>
              <a:t>54 kg gạo: </a:t>
            </a:r>
            <a:r>
              <a:rPr lang="en-US" sz="3600" dirty="0">
                <a:solidFill>
                  <a:srgbClr val="000000"/>
                </a:solidFill>
                <a:latin typeface="Calibri" panose="020F0502020204030204" pitchFamily="34" charset="0"/>
                <a:cs typeface="Calibri" panose="020F0502020204030204" pitchFamily="34" charset="0"/>
              </a:rPr>
              <a:t>…</a:t>
            </a:r>
            <a:r>
              <a:rPr lang="vi-VN" sz="3600" dirty="0">
                <a:solidFill>
                  <a:srgbClr val="000000"/>
                </a:solidFill>
                <a:latin typeface="Calibri" panose="020F0502020204030204" pitchFamily="34" charset="0"/>
                <a:cs typeface="Calibri" panose="020F0502020204030204" pitchFamily="34" charset="0"/>
              </a:rPr>
              <a:t>bao</a:t>
            </a:r>
            <a:r>
              <a:rPr lang="en-US" sz="3600" dirty="0">
                <a:solidFill>
                  <a:srgbClr val="000000"/>
                </a:solidFill>
                <a:latin typeface="Calibri" panose="020F0502020204030204" pitchFamily="34" charset="0"/>
                <a:cs typeface="Calibri" panose="020F0502020204030204" pitchFamily="34" charset="0"/>
              </a:rPr>
              <a:t>?</a:t>
            </a:r>
            <a:endParaRPr lang="vi-VN" sz="3600" dirty="0">
              <a:solidFill>
                <a:srgbClr val="00000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EEB921C-ED29-1622-525F-5453EA5A2AFE}"/>
              </a:ext>
            </a:extLst>
          </p:cNvPr>
          <p:cNvSpPr txBox="1"/>
          <p:nvPr/>
        </p:nvSpPr>
        <p:spPr>
          <a:xfrm>
            <a:off x="2609850" y="2948285"/>
            <a:ext cx="8362950" cy="3416320"/>
          </a:xfrm>
          <a:prstGeom prst="rect">
            <a:avLst/>
          </a:prstGeom>
          <a:noFill/>
        </p:spPr>
        <p:txBody>
          <a:bodyPr wrap="square">
            <a:spAutoFit/>
          </a:bodyPr>
          <a:lstStyle/>
          <a:p>
            <a:pPr lvl="0" algn="ctr"/>
            <a:r>
              <a:rPr lang="vi-VN" sz="3600" b="1" dirty="0">
                <a:solidFill>
                  <a:srgbClr val="FF0000"/>
                </a:solidFill>
                <a:latin typeface="Calibri" panose="020F0502020204030204" pitchFamily="34" charset="0"/>
                <a:cs typeface="Calibri" panose="020F0502020204030204" pitchFamily="34" charset="0"/>
              </a:rPr>
              <a:t>Bài giải</a:t>
            </a:r>
            <a:r>
              <a:rPr lang="en-US" sz="3600" b="1" dirty="0">
                <a:solidFill>
                  <a:srgbClr val="FF0000"/>
                </a:solidFill>
                <a:latin typeface="Calibri" panose="020F0502020204030204" pitchFamily="34" charset="0"/>
                <a:cs typeface="Calibri" panose="020F0502020204030204" pitchFamily="34" charset="0"/>
              </a:rPr>
              <a:t>:</a:t>
            </a:r>
            <a:endParaRPr lang="vi-VN" sz="3600" b="1" dirty="0">
              <a:solidFill>
                <a:srgbClr val="FF0000"/>
              </a:solidFill>
              <a:latin typeface="Calibri" panose="020F0502020204030204" pitchFamily="34" charset="0"/>
              <a:cs typeface="Calibri" panose="020F0502020204030204" pitchFamily="34" charset="0"/>
            </a:endParaRPr>
          </a:p>
          <a:p>
            <a:pPr lvl="0" algn="ctr"/>
            <a:r>
              <a:rPr lang="vi-VN" sz="3600" b="1" dirty="0">
                <a:solidFill>
                  <a:srgbClr val="FF0000"/>
                </a:solidFill>
                <a:latin typeface="Calibri" panose="020F0502020204030204" pitchFamily="34" charset="0"/>
                <a:cs typeface="Calibri" panose="020F0502020204030204" pitchFamily="34" charset="0"/>
              </a:rPr>
              <a:t>Số gạo đựng trong mỗi bao là:</a:t>
            </a:r>
          </a:p>
          <a:p>
            <a:pPr lvl="0" algn="ctr"/>
            <a:r>
              <a:rPr lang="vi-VN" sz="3600" b="1" dirty="0">
                <a:solidFill>
                  <a:srgbClr val="FF0000"/>
                </a:solidFill>
                <a:latin typeface="Calibri" panose="020F0502020204030204" pitchFamily="34" charset="0"/>
                <a:cs typeface="Calibri" panose="020F0502020204030204" pitchFamily="34" charset="0"/>
              </a:rPr>
              <a:t> 72 : 8 = 9 (kg)</a:t>
            </a:r>
          </a:p>
          <a:p>
            <a:pPr lvl="0" algn="ctr"/>
            <a:r>
              <a:rPr lang="vi-VN" sz="3600" b="1" dirty="0">
                <a:solidFill>
                  <a:srgbClr val="FF0000"/>
                </a:solidFill>
                <a:latin typeface="Calibri" panose="020F0502020204030204" pitchFamily="34" charset="0"/>
                <a:cs typeface="Calibri" panose="020F0502020204030204" pitchFamily="34" charset="0"/>
              </a:rPr>
              <a:t>Số bao chứa 54 kg gạo là:</a:t>
            </a:r>
          </a:p>
          <a:p>
            <a:pPr lvl="0" algn="ctr"/>
            <a:r>
              <a:rPr lang="vi-VN" sz="3600" b="1" dirty="0">
                <a:solidFill>
                  <a:srgbClr val="FF0000"/>
                </a:solidFill>
                <a:latin typeface="Calibri" panose="020F0502020204030204" pitchFamily="34" charset="0"/>
                <a:cs typeface="Calibri" panose="020F0502020204030204" pitchFamily="34" charset="0"/>
              </a:rPr>
              <a:t>54 : 9 = 6 (bao)</a:t>
            </a:r>
          </a:p>
          <a:p>
            <a:pPr lvl="0" algn="r"/>
            <a:r>
              <a:rPr lang="vi-VN" sz="3600" b="1" dirty="0">
                <a:solidFill>
                  <a:srgbClr val="FF0000"/>
                </a:solidFill>
                <a:latin typeface="Calibri" panose="020F0502020204030204" pitchFamily="34" charset="0"/>
                <a:cs typeface="Calibri" panose="020F0502020204030204" pitchFamily="34" charset="0"/>
              </a:rPr>
              <a:t>Đáp số: 6 bao</a:t>
            </a:r>
          </a:p>
        </p:txBody>
      </p:sp>
    </p:spTree>
    <p:extLst>
      <p:ext uri="{BB962C8B-B14F-4D97-AF65-F5344CB8AC3E}">
        <p14:creationId xmlns:p14="http://schemas.microsoft.com/office/powerpoint/2010/main" val="31696197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down)">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down)">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ipe(down)">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wipe(down)">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wipe(down)">
                                      <p:cBhvr>
                                        <p:cTn id="4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A3C3C56-E209-FDFE-70DE-7FD2D228F443}"/>
              </a:ext>
            </a:extLst>
          </p:cNvPr>
          <p:cNvCxnSpPr>
            <a:cxnSpLocks/>
          </p:cNvCxnSpPr>
          <p:nvPr/>
        </p:nvCxnSpPr>
        <p:spPr>
          <a:xfrm>
            <a:off x="6252729" y="1635701"/>
            <a:ext cx="0" cy="269557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89E96D2-E1C0-37A8-B520-51825BDAE450}"/>
              </a:ext>
            </a:extLst>
          </p:cNvPr>
          <p:cNvSpPr txBox="1"/>
          <p:nvPr/>
        </p:nvSpPr>
        <p:spPr>
          <a:xfrm>
            <a:off x="581025" y="1858926"/>
            <a:ext cx="5648324" cy="2062103"/>
          </a:xfrm>
          <a:prstGeom prst="rect">
            <a:avLst/>
          </a:prstGeom>
          <a:noFill/>
        </p:spPr>
        <p:txBody>
          <a:bodyPr wrap="square" rtlCol="0">
            <a:spAutoFit/>
          </a:bodyPr>
          <a:lstStyle/>
          <a:p>
            <a:pPr algn="ctr"/>
            <a:r>
              <a:rPr lang="vi-VN" sz="3200" b="1">
                <a:solidFill>
                  <a:srgbClr val="002060"/>
                </a:solidFill>
                <a:latin typeface="Cambria" panose="02040503050406030204" pitchFamily="18" charset="0"/>
                <a:ea typeface="Cambria" panose="02040503050406030204" pitchFamily="18" charset="0"/>
              </a:rPr>
              <a:t>Bài thứ nhấ</a:t>
            </a:r>
            <a:r>
              <a:rPr lang="en-US" sz="3200" b="1">
                <a:solidFill>
                  <a:srgbClr val="002060"/>
                </a:solidFill>
                <a:latin typeface="Cambria" panose="02040503050406030204" pitchFamily="18" charset="0"/>
                <a:ea typeface="Cambria" panose="02040503050406030204" pitchFamily="18" charset="0"/>
              </a:rPr>
              <a:t>t:</a:t>
            </a:r>
            <a:endParaRPr lang="vi-VN" sz="3200" b="1">
              <a:solidFill>
                <a:srgbClr val="002060"/>
              </a:solidFill>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200" b="1" i="1">
                <a:solidFill>
                  <a:srgbClr val="002060"/>
                </a:solidFill>
                <a:latin typeface="Cambria" panose="02040503050406030204" pitchFamily="18" charset="0"/>
                <a:ea typeface="Cambria" panose="02040503050406030204" pitchFamily="18" charset="0"/>
              </a:rPr>
              <a:t>Rút về đơn vị - tức là tìm giá trị 1 phần</a:t>
            </a:r>
          </a:p>
          <a:p>
            <a:pPr marL="457200" indent="-457200" algn="just">
              <a:buFont typeface="Arial" panose="020B0604020202020204" pitchFamily="34" charset="0"/>
              <a:buChar char="•"/>
            </a:pPr>
            <a:r>
              <a:rPr lang="vi-VN" sz="3200" b="1" i="1">
                <a:solidFill>
                  <a:srgbClr val="002060"/>
                </a:solidFill>
                <a:latin typeface="Cambria" panose="02040503050406030204" pitchFamily="18" charset="0"/>
                <a:ea typeface="Cambria" panose="02040503050406030204" pitchFamily="18" charset="0"/>
              </a:rPr>
              <a:t>Tìm giá trị nhiều phần</a:t>
            </a:r>
            <a:endParaRPr lang="vi-VN" sz="3200" b="1" i="1" dirty="0">
              <a:solidFill>
                <a:srgbClr val="00206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59CC94EF-F049-B818-10AE-2B89AFF40758}"/>
              </a:ext>
            </a:extLst>
          </p:cNvPr>
          <p:cNvSpPr txBox="1"/>
          <p:nvPr/>
        </p:nvSpPr>
        <p:spPr>
          <a:xfrm>
            <a:off x="6431756" y="1858926"/>
            <a:ext cx="5334000" cy="2062103"/>
          </a:xfrm>
          <a:prstGeom prst="rect">
            <a:avLst/>
          </a:prstGeom>
          <a:noFill/>
        </p:spPr>
        <p:txBody>
          <a:bodyPr wrap="square" rtlCol="0">
            <a:spAutoFit/>
          </a:bodyPr>
          <a:lstStyle/>
          <a:p>
            <a:pPr algn="ctr"/>
            <a:r>
              <a:rPr lang="vi-VN" sz="3200" b="1" dirty="0">
                <a:solidFill>
                  <a:srgbClr val="002060"/>
                </a:solidFill>
                <a:latin typeface="Cambria" panose="02040503050406030204" pitchFamily="18" charset="0"/>
                <a:ea typeface="Cambria" panose="02040503050406030204" pitchFamily="18" charset="0"/>
              </a:rPr>
              <a:t>Bài thứ hai</a:t>
            </a:r>
          </a:p>
          <a:p>
            <a:pPr marL="457200" indent="-457200" algn="just">
              <a:buFont typeface="Arial" panose="020B0604020202020204" pitchFamily="34" charset="0"/>
              <a:buChar char="•"/>
            </a:pPr>
            <a:r>
              <a:rPr lang="vi-VN" sz="3200" b="1" i="1" dirty="0">
                <a:solidFill>
                  <a:srgbClr val="002060"/>
                </a:solidFill>
                <a:latin typeface="Cambria" panose="02040503050406030204" pitchFamily="18" charset="0"/>
                <a:ea typeface="Cambria" panose="02040503050406030204" pitchFamily="18" charset="0"/>
              </a:rPr>
              <a:t>Rút về đơn vị - tức là tìm giá trị 1 phần</a:t>
            </a:r>
            <a:endParaRPr lang="en-US" sz="3200" b="1" i="1" dirty="0">
              <a:solidFill>
                <a:srgbClr val="002060"/>
              </a:solidFill>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200" b="1" i="1" dirty="0">
                <a:solidFill>
                  <a:srgbClr val="002060"/>
                </a:solidFill>
                <a:latin typeface="Cambria" panose="02040503050406030204" pitchFamily="18" charset="0"/>
                <a:ea typeface="Cambria" panose="02040503050406030204" pitchFamily="18" charset="0"/>
              </a:rPr>
              <a:t>Tìm số phần</a:t>
            </a:r>
          </a:p>
        </p:txBody>
      </p:sp>
      <p:sp>
        <p:nvSpPr>
          <p:cNvPr id="3" name="TextBox 2"/>
          <p:cNvSpPr txBox="1"/>
          <p:nvPr/>
        </p:nvSpPr>
        <p:spPr>
          <a:xfrm>
            <a:off x="446160" y="451100"/>
            <a:ext cx="11136240" cy="1477328"/>
          </a:xfrm>
          <a:prstGeom prst="rect">
            <a:avLst/>
          </a:prstGeom>
          <a:noFill/>
        </p:spPr>
        <p:txBody>
          <a:bodyPr wrap="square" rtlCol="0">
            <a:spAutoFit/>
          </a:bodyPr>
          <a:lstStyle/>
          <a:p>
            <a:pPr lvl="0"/>
            <a:r>
              <a:rPr lang="en-US" altLang="en-US" sz="3600" b="1" kern="0">
                <a:solidFill>
                  <a:srgbClr val="FF0000"/>
                </a:solidFill>
                <a:latin typeface="Cambria" panose="02040503050406030204" pitchFamily="18" charset="0"/>
                <a:ea typeface="Cambria" panose="02040503050406030204" pitchFamily="18" charset="0"/>
                <a:cs typeface="Arial"/>
                <a:sym typeface="Arial"/>
              </a:rPr>
              <a:t>	Em</a:t>
            </a:r>
            <a:r>
              <a:rPr lang="en-US" altLang="en-US" sz="3600" b="1" kern="0" dirty="0">
                <a:solidFill>
                  <a:srgbClr val="FF0000"/>
                </a:solidFill>
                <a:latin typeface="Cambria" panose="02040503050406030204" pitchFamily="18" charset="0"/>
                <a:ea typeface="Cambria" panose="02040503050406030204" pitchFamily="18" charset="0"/>
                <a:cs typeface="Arial"/>
                <a:sym typeface="Arial"/>
              </a:rPr>
              <a:t> </a:t>
            </a:r>
            <a:r>
              <a:rPr lang="en-US" altLang="en-US" sz="3600" b="1" kern="0" dirty="0" err="1">
                <a:solidFill>
                  <a:srgbClr val="FF0000"/>
                </a:solidFill>
                <a:latin typeface="Cambria" panose="02040503050406030204" pitchFamily="18" charset="0"/>
                <a:ea typeface="Cambria" panose="02040503050406030204" pitchFamily="18" charset="0"/>
                <a:cs typeface="Arial"/>
                <a:sym typeface="Arial"/>
              </a:rPr>
              <a:t>có</a:t>
            </a:r>
            <a:r>
              <a:rPr lang="en-US" altLang="en-US" sz="3600" b="1" kern="0" dirty="0">
                <a:solidFill>
                  <a:srgbClr val="FF0000"/>
                </a:solidFill>
                <a:latin typeface="Cambria" panose="02040503050406030204" pitchFamily="18" charset="0"/>
                <a:ea typeface="Cambria" panose="02040503050406030204" pitchFamily="18" charset="0"/>
                <a:cs typeface="Arial"/>
                <a:sym typeface="Arial"/>
              </a:rPr>
              <a:t> </a:t>
            </a:r>
            <a:r>
              <a:rPr lang="en-US" altLang="en-US" sz="3600" b="1" kern="0" dirty="0" err="1">
                <a:solidFill>
                  <a:srgbClr val="FF0000"/>
                </a:solidFill>
                <a:latin typeface="Cambria" panose="02040503050406030204" pitchFamily="18" charset="0"/>
                <a:ea typeface="Cambria" panose="02040503050406030204" pitchFamily="18" charset="0"/>
                <a:cs typeface="Arial"/>
                <a:sym typeface="Arial"/>
              </a:rPr>
              <a:t>nhận</a:t>
            </a:r>
            <a:r>
              <a:rPr lang="en-US" altLang="en-US" sz="3600" b="1" kern="0" dirty="0">
                <a:solidFill>
                  <a:srgbClr val="FF0000"/>
                </a:solidFill>
                <a:latin typeface="Cambria" panose="02040503050406030204" pitchFamily="18" charset="0"/>
                <a:ea typeface="Cambria" panose="02040503050406030204" pitchFamily="18" charset="0"/>
                <a:cs typeface="Arial"/>
                <a:sym typeface="Arial"/>
              </a:rPr>
              <a:t> </a:t>
            </a:r>
            <a:r>
              <a:rPr lang="en-US" altLang="en-US" sz="3600" b="1" kern="0" dirty="0" err="1">
                <a:solidFill>
                  <a:srgbClr val="FF0000"/>
                </a:solidFill>
                <a:latin typeface="Cambria" panose="02040503050406030204" pitchFamily="18" charset="0"/>
                <a:ea typeface="Cambria" panose="02040503050406030204" pitchFamily="18" charset="0"/>
                <a:cs typeface="Arial"/>
                <a:sym typeface="Arial"/>
              </a:rPr>
              <a:t>xét</a:t>
            </a:r>
            <a:r>
              <a:rPr lang="en-US" altLang="en-US" sz="3600" b="1" kern="0" dirty="0">
                <a:solidFill>
                  <a:srgbClr val="FF0000"/>
                </a:solidFill>
                <a:latin typeface="Cambria" panose="02040503050406030204" pitchFamily="18" charset="0"/>
                <a:ea typeface="Cambria" panose="02040503050406030204" pitchFamily="18" charset="0"/>
                <a:cs typeface="Arial"/>
                <a:sym typeface="Arial"/>
              </a:rPr>
              <a:t> </a:t>
            </a:r>
            <a:r>
              <a:rPr lang="en-US" altLang="en-US" sz="3600" b="1" kern="0" dirty="0" err="1">
                <a:solidFill>
                  <a:srgbClr val="FF0000"/>
                </a:solidFill>
                <a:latin typeface="Cambria" panose="02040503050406030204" pitchFamily="18" charset="0"/>
                <a:ea typeface="Cambria" panose="02040503050406030204" pitchFamily="18" charset="0"/>
                <a:cs typeface="Arial"/>
                <a:sym typeface="Arial"/>
              </a:rPr>
              <a:t>gì</a:t>
            </a:r>
            <a:r>
              <a:rPr lang="en-US" altLang="en-US" sz="3600" b="1" kern="0" dirty="0">
                <a:solidFill>
                  <a:srgbClr val="FF0000"/>
                </a:solidFill>
                <a:latin typeface="Cambria" panose="02040503050406030204" pitchFamily="18" charset="0"/>
                <a:ea typeface="Cambria" panose="02040503050406030204" pitchFamily="18" charset="0"/>
                <a:cs typeface="Arial"/>
                <a:sym typeface="Arial"/>
              </a:rPr>
              <a:t> </a:t>
            </a:r>
            <a:r>
              <a:rPr lang="en-US" altLang="en-US" sz="3600" b="1" kern="0" dirty="0" err="1">
                <a:solidFill>
                  <a:srgbClr val="FF0000"/>
                </a:solidFill>
                <a:latin typeface="Cambria" panose="02040503050406030204" pitchFamily="18" charset="0"/>
                <a:ea typeface="Cambria" panose="02040503050406030204" pitchFamily="18" charset="0"/>
                <a:cs typeface="Arial"/>
                <a:sym typeface="Arial"/>
              </a:rPr>
              <a:t>về</a:t>
            </a:r>
            <a:r>
              <a:rPr lang="en-US" altLang="en-US" sz="3600" b="1" kern="0" dirty="0">
                <a:solidFill>
                  <a:srgbClr val="FF0000"/>
                </a:solidFill>
                <a:latin typeface="Cambria" panose="02040503050406030204" pitchFamily="18" charset="0"/>
                <a:ea typeface="Cambria" panose="02040503050406030204" pitchFamily="18" charset="0"/>
                <a:cs typeface="Arial"/>
                <a:sym typeface="Arial"/>
              </a:rPr>
              <a:t> 2 </a:t>
            </a:r>
            <a:r>
              <a:rPr lang="en-US" altLang="en-US" sz="3600" b="1" kern="0" dirty="0" err="1">
                <a:solidFill>
                  <a:srgbClr val="FF0000"/>
                </a:solidFill>
                <a:latin typeface="Cambria" panose="02040503050406030204" pitchFamily="18" charset="0"/>
                <a:ea typeface="Cambria" panose="02040503050406030204" pitchFamily="18" charset="0"/>
                <a:cs typeface="Arial"/>
                <a:sym typeface="Arial"/>
              </a:rPr>
              <a:t>kiểu</a:t>
            </a:r>
            <a:r>
              <a:rPr lang="en-US" altLang="en-US" sz="3600" b="1" kern="0" dirty="0">
                <a:solidFill>
                  <a:srgbClr val="FF0000"/>
                </a:solidFill>
                <a:latin typeface="Cambria" panose="02040503050406030204" pitchFamily="18" charset="0"/>
                <a:ea typeface="Cambria" panose="02040503050406030204" pitchFamily="18" charset="0"/>
                <a:cs typeface="Arial"/>
                <a:sym typeface="Arial"/>
              </a:rPr>
              <a:t> </a:t>
            </a:r>
            <a:r>
              <a:rPr lang="en-US" altLang="en-US" sz="3600" b="1" kern="0" dirty="0" err="1">
                <a:solidFill>
                  <a:srgbClr val="FF0000"/>
                </a:solidFill>
                <a:latin typeface="Cambria" panose="02040503050406030204" pitchFamily="18" charset="0"/>
                <a:ea typeface="Cambria" panose="02040503050406030204" pitchFamily="18" charset="0"/>
                <a:cs typeface="Arial"/>
                <a:sym typeface="Arial"/>
              </a:rPr>
              <a:t>dạng</a:t>
            </a:r>
            <a:r>
              <a:rPr lang="en-US" altLang="en-US" sz="3600" b="1" kern="0" dirty="0">
                <a:solidFill>
                  <a:srgbClr val="FF0000"/>
                </a:solidFill>
                <a:latin typeface="Cambria" panose="02040503050406030204" pitchFamily="18" charset="0"/>
                <a:ea typeface="Cambria" panose="02040503050406030204" pitchFamily="18" charset="0"/>
                <a:cs typeface="Arial"/>
                <a:sym typeface="Arial"/>
              </a:rPr>
              <a:t> </a:t>
            </a:r>
            <a:r>
              <a:rPr lang="en-US" altLang="en-US" sz="3600" b="1" kern="0" dirty="0" err="1">
                <a:solidFill>
                  <a:srgbClr val="FF0000"/>
                </a:solidFill>
                <a:latin typeface="Cambria" panose="02040503050406030204" pitchFamily="18" charset="0"/>
                <a:ea typeface="Cambria" panose="02040503050406030204" pitchFamily="18" charset="0"/>
                <a:cs typeface="Arial"/>
                <a:sym typeface="Arial"/>
              </a:rPr>
              <a:t>bài</a:t>
            </a:r>
            <a:r>
              <a:rPr lang="en-US" altLang="en-US" sz="3600" b="1" kern="0" dirty="0">
                <a:solidFill>
                  <a:srgbClr val="FF0000"/>
                </a:solidFill>
                <a:latin typeface="Cambria" panose="02040503050406030204" pitchFamily="18" charset="0"/>
                <a:ea typeface="Cambria" panose="02040503050406030204" pitchFamily="18" charset="0"/>
                <a:cs typeface="Arial"/>
                <a:sym typeface="Arial"/>
              </a:rPr>
              <a:t> </a:t>
            </a:r>
            <a:r>
              <a:rPr lang="en-US" altLang="en-US" sz="3600" b="1" kern="0" dirty="0" err="1">
                <a:solidFill>
                  <a:srgbClr val="FF0000"/>
                </a:solidFill>
                <a:latin typeface="Cambria" panose="02040503050406030204" pitchFamily="18" charset="0"/>
                <a:ea typeface="Cambria" panose="02040503050406030204" pitchFamily="18" charset="0"/>
                <a:cs typeface="Arial"/>
                <a:sym typeface="Arial"/>
              </a:rPr>
              <a:t>chúng</a:t>
            </a:r>
            <a:r>
              <a:rPr lang="en-US" altLang="en-US" sz="3600" b="1" kern="0" dirty="0">
                <a:solidFill>
                  <a:srgbClr val="FF0000"/>
                </a:solidFill>
                <a:latin typeface="Cambria" panose="02040503050406030204" pitchFamily="18" charset="0"/>
                <a:ea typeface="Cambria" panose="02040503050406030204" pitchFamily="18" charset="0"/>
                <a:cs typeface="Arial"/>
                <a:sym typeface="Arial"/>
              </a:rPr>
              <a:t> ta </a:t>
            </a:r>
            <a:r>
              <a:rPr lang="en-US" altLang="en-US" sz="3600" b="1" kern="0" dirty="0" err="1">
                <a:solidFill>
                  <a:srgbClr val="FF0000"/>
                </a:solidFill>
                <a:latin typeface="Cambria" panose="02040503050406030204" pitchFamily="18" charset="0"/>
                <a:ea typeface="Cambria" panose="02040503050406030204" pitchFamily="18" charset="0"/>
                <a:cs typeface="Arial"/>
                <a:sym typeface="Arial"/>
              </a:rPr>
              <a:t>vừa</a:t>
            </a:r>
            <a:r>
              <a:rPr lang="en-US" altLang="en-US" sz="3600" b="1" kern="0" dirty="0">
                <a:solidFill>
                  <a:srgbClr val="FF0000"/>
                </a:solidFill>
                <a:latin typeface="Cambria" panose="02040503050406030204" pitchFamily="18" charset="0"/>
                <a:ea typeface="Cambria" panose="02040503050406030204" pitchFamily="18" charset="0"/>
                <a:cs typeface="Arial"/>
                <a:sym typeface="Arial"/>
              </a:rPr>
              <a:t> </a:t>
            </a:r>
            <a:r>
              <a:rPr lang="en-US" altLang="en-US" sz="3600" b="1" kern="0" dirty="0" err="1">
                <a:solidFill>
                  <a:srgbClr val="FF0000"/>
                </a:solidFill>
                <a:latin typeface="Cambria" panose="02040503050406030204" pitchFamily="18" charset="0"/>
                <a:ea typeface="Cambria" panose="02040503050406030204" pitchFamily="18" charset="0"/>
                <a:cs typeface="Arial"/>
                <a:sym typeface="Arial"/>
              </a:rPr>
              <a:t>giải</a:t>
            </a:r>
            <a:endParaRPr lang="en-US" altLang="en-US" sz="3600" b="1" kern="0" dirty="0">
              <a:solidFill>
                <a:srgbClr val="171717"/>
              </a:solidFill>
              <a:latin typeface="Cambria" panose="02040503050406030204" pitchFamily="18" charset="0"/>
              <a:ea typeface="Cambria" panose="02040503050406030204" pitchFamily="18" charset="0"/>
              <a:cs typeface="Arial"/>
              <a:sym typeface="Arial"/>
            </a:endParaRPr>
          </a:p>
          <a:p>
            <a:endParaRPr lang="en-US" dirty="0"/>
          </a:p>
        </p:txBody>
      </p:sp>
    </p:spTree>
    <p:extLst>
      <p:ext uri="{BB962C8B-B14F-4D97-AF65-F5344CB8AC3E}">
        <p14:creationId xmlns:p14="http://schemas.microsoft.com/office/powerpoint/2010/main" val="36196841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DF2CC9-F98F-DCD6-0FD0-BD7E79895822}"/>
              </a:ext>
            </a:extLst>
          </p:cNvPr>
          <p:cNvPicPr>
            <a:picLocks noChangeAspect="1"/>
          </p:cNvPicPr>
          <p:nvPr/>
        </p:nvPicPr>
        <p:blipFill>
          <a:blip r:embed="rId2"/>
          <a:stretch>
            <a:fillRect/>
          </a:stretch>
        </p:blipFill>
        <p:spPr>
          <a:xfrm>
            <a:off x="2327919" y="1895388"/>
            <a:ext cx="7370703" cy="3267739"/>
          </a:xfrm>
          <a:prstGeom prst="rect">
            <a:avLst/>
          </a:prstGeom>
        </p:spPr>
      </p:pic>
    </p:spTree>
    <p:extLst>
      <p:ext uri="{BB962C8B-B14F-4D97-AF65-F5344CB8AC3E}">
        <p14:creationId xmlns:p14="http://schemas.microsoft.com/office/powerpoint/2010/main" val="1261000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8" name="Rectangle 7">
            <a:extLst>
              <a:ext uri="{FF2B5EF4-FFF2-40B4-BE49-F238E27FC236}">
                <a16:creationId xmlns:a16="http://schemas.microsoft.com/office/drawing/2014/main" id="{4A5FB23D-3E58-4140-8951-5B7DB374D137}"/>
              </a:ext>
            </a:extLst>
          </p:cNvPr>
          <p:cNvSpPr/>
          <p:nvPr/>
        </p:nvSpPr>
        <p:spPr>
          <a:xfrm>
            <a:off x="1897192" y="2521526"/>
            <a:ext cx="8677072" cy="1692612"/>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6" name="Picture 5">
            <a:extLst>
              <a:ext uri="{FF2B5EF4-FFF2-40B4-BE49-F238E27FC236}">
                <a16:creationId xmlns:a16="http://schemas.microsoft.com/office/drawing/2014/main" id="{5BB58504-9E60-F8C0-3E5E-EB50363C7508}"/>
              </a:ext>
            </a:extLst>
          </p:cNvPr>
          <p:cNvPicPr>
            <a:picLocks noChangeAspect="1"/>
          </p:cNvPicPr>
          <p:nvPr/>
        </p:nvPicPr>
        <p:blipFill>
          <a:blip r:embed="rId4"/>
          <a:stretch>
            <a:fillRect/>
          </a:stretch>
        </p:blipFill>
        <p:spPr>
          <a:xfrm>
            <a:off x="665852" y="1673177"/>
            <a:ext cx="2274005" cy="1767993"/>
          </a:xfrm>
          <a:prstGeom prst="rect">
            <a:avLst/>
          </a:prstGeom>
        </p:spPr>
      </p:pic>
      <p:pic>
        <p:nvPicPr>
          <p:cNvPr id="4" name="Picture 3">
            <a:extLst>
              <a:ext uri="{FF2B5EF4-FFF2-40B4-BE49-F238E27FC236}">
                <a16:creationId xmlns:a16="http://schemas.microsoft.com/office/drawing/2014/main" id="{5A47D6FE-4BD8-1C25-9509-94D1E63C0B80}"/>
              </a:ext>
            </a:extLst>
          </p:cNvPr>
          <p:cNvPicPr>
            <a:picLocks noChangeAspect="1"/>
          </p:cNvPicPr>
          <p:nvPr/>
        </p:nvPicPr>
        <p:blipFill>
          <a:blip r:embed="rId5"/>
          <a:stretch>
            <a:fillRect/>
          </a:stretch>
        </p:blipFill>
        <p:spPr>
          <a:xfrm>
            <a:off x="1422519" y="2299470"/>
            <a:ext cx="9626418" cy="2416727"/>
          </a:xfrm>
          <a:prstGeom prst="rect">
            <a:avLst/>
          </a:prstGeom>
        </p:spPr>
      </p:pic>
      <p:sp>
        <p:nvSpPr>
          <p:cNvPr id="7" name="TextBox 6"/>
          <p:cNvSpPr txBox="1"/>
          <p:nvPr/>
        </p:nvSpPr>
        <p:spPr>
          <a:xfrm>
            <a:off x="5126456" y="4938253"/>
            <a:ext cx="2218544" cy="1046440"/>
          </a:xfrm>
          <a:prstGeom prst="rect">
            <a:avLst/>
          </a:prstGeom>
          <a:noFill/>
        </p:spPr>
        <p:txBody>
          <a:bodyPr wrap="square" rtlCol="0">
            <a:spAutoFit/>
          </a:bodyPr>
          <a:lstStyle/>
          <a:p>
            <a:pPr lvl="0"/>
            <a:r>
              <a:rPr lang="en-US" sz="4400" b="1" dirty="0">
                <a:solidFill>
                  <a:srgbClr val="072162"/>
                </a:solidFill>
              </a:rPr>
              <a:t>(</a:t>
            </a:r>
            <a:r>
              <a:rPr lang="en-US" sz="4400" b="1" dirty="0" err="1">
                <a:solidFill>
                  <a:srgbClr val="072162"/>
                </a:solidFill>
              </a:rPr>
              <a:t>Tiết</a:t>
            </a:r>
            <a:r>
              <a:rPr lang="en-US" sz="4400" b="1" dirty="0">
                <a:solidFill>
                  <a:srgbClr val="072162"/>
                </a:solidFill>
              </a:rPr>
              <a:t> 2)</a:t>
            </a:r>
          </a:p>
          <a:p>
            <a:endParaRPr lang="en-US" dirty="0"/>
          </a:p>
        </p:txBody>
      </p:sp>
    </p:spTree>
    <p:custDataLst>
      <p:tags r:id="rId1"/>
    </p:custDataLst>
    <p:extLst>
      <p:ext uri="{BB962C8B-B14F-4D97-AF65-F5344CB8AC3E}">
        <p14:creationId xmlns:p14="http://schemas.microsoft.com/office/powerpoint/2010/main" val="393946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9D5EC-E68A-2290-15AB-A0021222530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FC4680-D016-4E40-812A-27FA9F57B2C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AB5B989-60FE-AC06-151E-9F33167FFAF0}"/>
              </a:ext>
            </a:extLst>
          </p:cNvPr>
          <p:cNvPicPr>
            <a:picLocks noChangeAspect="1"/>
          </p:cNvPicPr>
          <p:nvPr/>
        </p:nvPicPr>
        <p:blipFill>
          <a:blip r:embed="rId2"/>
          <a:stretch>
            <a:fillRect/>
          </a:stretch>
        </p:blipFill>
        <p:spPr>
          <a:xfrm>
            <a:off x="5701341" y="2230582"/>
            <a:ext cx="6687892" cy="4987636"/>
          </a:xfrm>
          <a:prstGeom prst="rect">
            <a:avLst/>
          </a:prstGeom>
        </p:spPr>
      </p:pic>
    </p:spTree>
    <p:extLst>
      <p:ext uri="{BB962C8B-B14F-4D97-AF65-F5344CB8AC3E}">
        <p14:creationId xmlns:p14="http://schemas.microsoft.com/office/powerpoint/2010/main" val="462774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8" name="Rectangle 7">
            <a:extLst>
              <a:ext uri="{FF2B5EF4-FFF2-40B4-BE49-F238E27FC236}">
                <a16:creationId xmlns:a16="http://schemas.microsoft.com/office/drawing/2014/main" id="{4A5FB23D-3E58-4140-8951-5B7DB374D137}"/>
              </a:ext>
            </a:extLst>
          </p:cNvPr>
          <p:cNvSpPr/>
          <p:nvPr/>
        </p:nvSpPr>
        <p:spPr>
          <a:xfrm>
            <a:off x="1897192" y="2521526"/>
            <a:ext cx="8677072" cy="1692612"/>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6" name="Picture 5">
            <a:extLst>
              <a:ext uri="{FF2B5EF4-FFF2-40B4-BE49-F238E27FC236}">
                <a16:creationId xmlns:a16="http://schemas.microsoft.com/office/drawing/2014/main" id="{5BB58504-9E60-F8C0-3E5E-EB50363C7508}"/>
              </a:ext>
            </a:extLst>
          </p:cNvPr>
          <p:cNvPicPr>
            <a:picLocks noChangeAspect="1"/>
          </p:cNvPicPr>
          <p:nvPr/>
        </p:nvPicPr>
        <p:blipFill>
          <a:blip r:embed="rId4"/>
          <a:stretch>
            <a:fillRect/>
          </a:stretch>
        </p:blipFill>
        <p:spPr>
          <a:xfrm>
            <a:off x="665852" y="1673177"/>
            <a:ext cx="2274005" cy="1767993"/>
          </a:xfrm>
          <a:prstGeom prst="rect">
            <a:avLst/>
          </a:prstGeom>
        </p:spPr>
      </p:pic>
      <p:pic>
        <p:nvPicPr>
          <p:cNvPr id="4" name="Picture 3">
            <a:extLst>
              <a:ext uri="{FF2B5EF4-FFF2-40B4-BE49-F238E27FC236}">
                <a16:creationId xmlns:a16="http://schemas.microsoft.com/office/drawing/2014/main" id="{5A47D6FE-4BD8-1C25-9509-94D1E63C0B80}"/>
              </a:ext>
            </a:extLst>
          </p:cNvPr>
          <p:cNvPicPr>
            <a:picLocks noChangeAspect="1"/>
          </p:cNvPicPr>
          <p:nvPr/>
        </p:nvPicPr>
        <p:blipFill>
          <a:blip r:embed="rId5"/>
          <a:stretch>
            <a:fillRect/>
          </a:stretch>
        </p:blipFill>
        <p:spPr>
          <a:xfrm>
            <a:off x="1422519" y="2299470"/>
            <a:ext cx="9626418" cy="2416727"/>
          </a:xfrm>
          <a:prstGeom prst="rect">
            <a:avLst/>
          </a:prstGeom>
        </p:spPr>
      </p:pic>
      <p:sp>
        <p:nvSpPr>
          <p:cNvPr id="7" name="TextBox 6"/>
          <p:cNvSpPr txBox="1"/>
          <p:nvPr/>
        </p:nvSpPr>
        <p:spPr>
          <a:xfrm>
            <a:off x="5126456" y="4938253"/>
            <a:ext cx="2218544" cy="1046440"/>
          </a:xfrm>
          <a:prstGeom prst="rect">
            <a:avLst/>
          </a:prstGeom>
          <a:noFill/>
        </p:spPr>
        <p:txBody>
          <a:bodyPr wrap="square" rtlCol="0">
            <a:spAutoFit/>
          </a:bodyPr>
          <a:lstStyle/>
          <a:p>
            <a:pPr lvl="0"/>
            <a:r>
              <a:rPr lang="en-US" sz="4400" b="1" dirty="0">
                <a:solidFill>
                  <a:srgbClr val="072162"/>
                </a:solidFill>
              </a:rPr>
              <a:t>(</a:t>
            </a:r>
            <a:r>
              <a:rPr lang="en-US" sz="4400" b="1" dirty="0" err="1">
                <a:solidFill>
                  <a:srgbClr val="072162"/>
                </a:solidFill>
              </a:rPr>
              <a:t>Tiết</a:t>
            </a:r>
            <a:r>
              <a:rPr lang="en-US" sz="4400" b="1" dirty="0">
                <a:solidFill>
                  <a:srgbClr val="072162"/>
                </a:solidFill>
              </a:rPr>
              <a:t> 2)</a:t>
            </a:r>
          </a:p>
          <a:p>
            <a:endParaRPr lang="en-US" dirty="0"/>
          </a:p>
        </p:txBody>
      </p:sp>
    </p:spTree>
    <p:custDataLst>
      <p:tags r:id="rId1"/>
    </p:custDataLst>
    <p:extLst>
      <p:ext uri="{BB962C8B-B14F-4D97-AF65-F5344CB8AC3E}">
        <p14:creationId xmlns:p14="http://schemas.microsoft.com/office/powerpoint/2010/main" val="1484816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2DB3D-3BA7-5B61-BFB3-C051FD2C98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FD4614-C0BD-D9C6-7080-77BFF1374576}"/>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id="{B7651973-E13A-178A-9A97-8D603E0F2A9D}"/>
              </a:ext>
            </a:extLst>
          </p:cNvPr>
          <p:cNvSpPr txBox="1"/>
          <p:nvPr/>
        </p:nvSpPr>
        <p:spPr>
          <a:xfrm rot="20811093">
            <a:off x="3331386" y="1459345"/>
            <a:ext cx="5668910" cy="3046988"/>
          </a:xfrm>
          <a:prstGeom prst="rect">
            <a:avLst/>
          </a:prstGeom>
          <a:noFill/>
        </p:spPr>
        <p:txBody>
          <a:bodyPr wrap="square" rtlCol="0">
            <a:spAutoFit/>
          </a:bodyPr>
          <a:lstStyle/>
          <a:p>
            <a:pPr algn="ctr"/>
            <a:r>
              <a:rPr lang="en-US" sz="9600" dirty="0">
                <a:latin typeface="UVN Banh Mi" pitchFamily="2" charset="0"/>
              </a:rPr>
              <a:t>KHÁM PHÁ</a:t>
            </a:r>
          </a:p>
        </p:txBody>
      </p:sp>
    </p:spTree>
    <p:extLst>
      <p:ext uri="{BB962C8B-B14F-4D97-AF65-F5344CB8AC3E}">
        <p14:creationId xmlns:p14="http://schemas.microsoft.com/office/powerpoint/2010/main" val="1153856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69D0FD-430F-2717-4055-8524E3157CF6}"/>
              </a:ext>
            </a:extLst>
          </p:cNvPr>
          <p:cNvPicPr>
            <a:picLocks noChangeAspect="1"/>
          </p:cNvPicPr>
          <p:nvPr/>
        </p:nvPicPr>
        <p:blipFill>
          <a:blip r:embed="rId2"/>
          <a:stretch>
            <a:fillRect/>
          </a:stretch>
        </p:blipFill>
        <p:spPr>
          <a:xfrm>
            <a:off x="1232043" y="3271404"/>
            <a:ext cx="10316874" cy="3212524"/>
          </a:xfrm>
          <a:prstGeom prst="rect">
            <a:avLst/>
          </a:prstGeom>
        </p:spPr>
      </p:pic>
      <p:pic>
        <p:nvPicPr>
          <p:cNvPr id="8" name="Picture 7">
            <a:extLst>
              <a:ext uri="{FF2B5EF4-FFF2-40B4-BE49-F238E27FC236}">
                <a16:creationId xmlns:a16="http://schemas.microsoft.com/office/drawing/2014/main" id="{36C27E51-CF6F-72BA-1A23-C31C06CAD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42" y="-95250"/>
            <a:ext cx="2151418" cy="1743076"/>
          </a:xfrm>
          <a:prstGeom prst="rect">
            <a:avLst/>
          </a:prstGeom>
        </p:spPr>
      </p:pic>
      <p:sp>
        <p:nvSpPr>
          <p:cNvPr id="9" name="Speech Bubble: Rectangle with Corners Rounded 8">
            <a:extLst>
              <a:ext uri="{FF2B5EF4-FFF2-40B4-BE49-F238E27FC236}">
                <a16:creationId xmlns:a16="http://schemas.microsoft.com/office/drawing/2014/main" id="{CF26C1FA-9EBE-55C6-D5B3-ED5ABE2B6EE5}"/>
              </a:ext>
            </a:extLst>
          </p:cNvPr>
          <p:cNvSpPr/>
          <p:nvPr/>
        </p:nvSpPr>
        <p:spPr>
          <a:xfrm>
            <a:off x="678873" y="1413164"/>
            <a:ext cx="3338945" cy="1496291"/>
          </a:xfrm>
          <a:prstGeom prst="wedgeRoundRectCallout">
            <a:avLst>
              <a:gd name="adj1" fmla="val -10808"/>
              <a:gd name="adj2" fmla="val 76199"/>
              <a:gd name="adj3" fmla="val 16667"/>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002060"/>
                </a:solidFill>
              </a:rPr>
              <a:t>Có</a:t>
            </a:r>
            <a:r>
              <a:rPr lang="en-US" sz="3200" dirty="0">
                <a:solidFill>
                  <a:srgbClr val="002060"/>
                </a:solidFill>
              </a:rPr>
              <a:t> 18 </a:t>
            </a:r>
            <a:r>
              <a:rPr lang="en-US" sz="3200" i="1" dirty="0">
                <a:solidFill>
                  <a:srgbClr val="002060"/>
                </a:solidFill>
              </a:rPr>
              <a:t>l </a:t>
            </a:r>
            <a:r>
              <a:rPr lang="en-US" sz="3200" dirty="0" err="1">
                <a:solidFill>
                  <a:srgbClr val="002060"/>
                </a:solidFill>
              </a:rPr>
              <a:t>mật</a:t>
            </a:r>
            <a:r>
              <a:rPr lang="en-US" sz="3200" dirty="0">
                <a:solidFill>
                  <a:srgbClr val="002060"/>
                </a:solidFill>
              </a:rPr>
              <a:t> </a:t>
            </a:r>
            <a:r>
              <a:rPr lang="en-US" sz="3200" dirty="0" err="1">
                <a:solidFill>
                  <a:srgbClr val="002060"/>
                </a:solidFill>
              </a:rPr>
              <a:t>ong</a:t>
            </a:r>
            <a:r>
              <a:rPr lang="en-US" sz="3200" dirty="0">
                <a:solidFill>
                  <a:srgbClr val="002060"/>
                </a:solidFill>
              </a:rPr>
              <a:t> </a:t>
            </a:r>
            <a:r>
              <a:rPr lang="en-US" sz="3200" dirty="0" err="1">
                <a:solidFill>
                  <a:srgbClr val="002060"/>
                </a:solidFill>
              </a:rPr>
              <a:t>đựng</a:t>
            </a:r>
            <a:r>
              <a:rPr lang="en-US" sz="3200" dirty="0">
                <a:solidFill>
                  <a:srgbClr val="002060"/>
                </a:solidFill>
              </a:rPr>
              <a:t> </a:t>
            </a:r>
            <a:r>
              <a:rPr lang="en-US" sz="3200" dirty="0" err="1">
                <a:solidFill>
                  <a:srgbClr val="002060"/>
                </a:solidFill>
              </a:rPr>
              <a:t>đều</a:t>
            </a:r>
            <a:r>
              <a:rPr lang="en-US" sz="3200" dirty="0">
                <a:solidFill>
                  <a:srgbClr val="002060"/>
                </a:solidFill>
              </a:rPr>
              <a:t> </a:t>
            </a:r>
            <a:r>
              <a:rPr lang="en-US" sz="3200" dirty="0" err="1">
                <a:solidFill>
                  <a:srgbClr val="002060"/>
                </a:solidFill>
              </a:rPr>
              <a:t>vào</a:t>
            </a:r>
            <a:r>
              <a:rPr lang="en-US" sz="3200" dirty="0">
                <a:solidFill>
                  <a:srgbClr val="002060"/>
                </a:solidFill>
              </a:rPr>
              <a:t> 6 can</a:t>
            </a:r>
          </a:p>
        </p:txBody>
      </p:sp>
      <p:sp>
        <p:nvSpPr>
          <p:cNvPr id="10" name="Speech Bubble: Rectangle with Corners Rounded 9">
            <a:extLst>
              <a:ext uri="{FF2B5EF4-FFF2-40B4-BE49-F238E27FC236}">
                <a16:creationId xmlns:a16="http://schemas.microsoft.com/office/drawing/2014/main" id="{3A574C3A-F374-6408-5713-E69189A13C66}"/>
              </a:ext>
            </a:extLst>
          </p:cNvPr>
          <p:cNvSpPr/>
          <p:nvPr/>
        </p:nvSpPr>
        <p:spPr>
          <a:xfrm>
            <a:off x="4017819" y="1039091"/>
            <a:ext cx="3768436" cy="2067791"/>
          </a:xfrm>
          <a:prstGeom prst="wedgeRoundRectCallout">
            <a:avLst>
              <a:gd name="adj1" fmla="val -10808"/>
              <a:gd name="adj2" fmla="val 76199"/>
              <a:gd name="adj3" fmla="val 16667"/>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002060"/>
                </a:solidFill>
              </a:rPr>
              <a:t>Nếu</a:t>
            </a:r>
            <a:r>
              <a:rPr lang="en-US" sz="3200" dirty="0">
                <a:solidFill>
                  <a:srgbClr val="002060"/>
                </a:solidFill>
              </a:rPr>
              <a:t> </a:t>
            </a:r>
            <a:r>
              <a:rPr lang="en-US" sz="3200" dirty="0" err="1">
                <a:solidFill>
                  <a:srgbClr val="002060"/>
                </a:solidFill>
              </a:rPr>
              <a:t>có</a:t>
            </a:r>
            <a:r>
              <a:rPr lang="en-US" sz="3200" dirty="0">
                <a:solidFill>
                  <a:srgbClr val="002060"/>
                </a:solidFill>
              </a:rPr>
              <a:t> 12 </a:t>
            </a:r>
            <a:r>
              <a:rPr lang="en-US" sz="3200" i="1" dirty="0">
                <a:solidFill>
                  <a:srgbClr val="002060"/>
                </a:solidFill>
              </a:rPr>
              <a:t>l</a:t>
            </a:r>
            <a:r>
              <a:rPr lang="en-US" sz="3200" dirty="0">
                <a:solidFill>
                  <a:srgbClr val="002060"/>
                </a:solidFill>
              </a:rPr>
              <a:t> </a:t>
            </a:r>
            <a:r>
              <a:rPr lang="en-US" sz="3200" dirty="0" err="1">
                <a:solidFill>
                  <a:srgbClr val="002060"/>
                </a:solidFill>
              </a:rPr>
              <a:t>mật</a:t>
            </a:r>
            <a:r>
              <a:rPr lang="en-US" sz="3200" dirty="0">
                <a:solidFill>
                  <a:srgbClr val="002060"/>
                </a:solidFill>
              </a:rPr>
              <a:t> </a:t>
            </a:r>
            <a:r>
              <a:rPr lang="en-US" sz="3200" dirty="0" err="1">
                <a:solidFill>
                  <a:srgbClr val="002060"/>
                </a:solidFill>
              </a:rPr>
              <a:t>ong</a:t>
            </a:r>
            <a:r>
              <a:rPr lang="en-US" sz="3200" dirty="0">
                <a:solidFill>
                  <a:srgbClr val="002060"/>
                </a:solidFill>
              </a:rPr>
              <a:t> </a:t>
            </a:r>
            <a:r>
              <a:rPr lang="en-US" sz="3200" dirty="0" err="1">
                <a:solidFill>
                  <a:srgbClr val="002060"/>
                </a:solidFill>
              </a:rPr>
              <a:t>thì</a:t>
            </a:r>
            <a:r>
              <a:rPr lang="en-US" sz="3200" dirty="0">
                <a:solidFill>
                  <a:srgbClr val="002060"/>
                </a:solidFill>
              </a:rPr>
              <a:t> </a:t>
            </a:r>
            <a:r>
              <a:rPr lang="en-US" sz="3200" dirty="0" err="1">
                <a:solidFill>
                  <a:srgbClr val="002060"/>
                </a:solidFill>
              </a:rPr>
              <a:t>đựng</a:t>
            </a:r>
            <a:r>
              <a:rPr lang="en-US" sz="3200" dirty="0">
                <a:solidFill>
                  <a:srgbClr val="002060"/>
                </a:solidFill>
              </a:rPr>
              <a:t> </a:t>
            </a:r>
            <a:r>
              <a:rPr lang="en-US" sz="3200" dirty="0" err="1">
                <a:solidFill>
                  <a:srgbClr val="002060"/>
                </a:solidFill>
              </a:rPr>
              <a:t>đều</a:t>
            </a:r>
            <a:r>
              <a:rPr lang="en-US" sz="3200" dirty="0">
                <a:solidFill>
                  <a:srgbClr val="002060"/>
                </a:solidFill>
              </a:rPr>
              <a:t> </a:t>
            </a:r>
            <a:r>
              <a:rPr lang="en-US" sz="3200" dirty="0" err="1">
                <a:solidFill>
                  <a:srgbClr val="002060"/>
                </a:solidFill>
              </a:rPr>
              <a:t>vào</a:t>
            </a:r>
            <a:r>
              <a:rPr lang="en-US" sz="3200" dirty="0">
                <a:solidFill>
                  <a:srgbClr val="002060"/>
                </a:solidFill>
              </a:rPr>
              <a:t> </a:t>
            </a:r>
            <a:r>
              <a:rPr lang="en-US" sz="3200" dirty="0" err="1">
                <a:solidFill>
                  <a:srgbClr val="002060"/>
                </a:solidFill>
              </a:rPr>
              <a:t>được</a:t>
            </a:r>
            <a:r>
              <a:rPr lang="en-US" sz="3200" dirty="0">
                <a:solidFill>
                  <a:srgbClr val="002060"/>
                </a:solidFill>
              </a:rPr>
              <a:t> </a:t>
            </a:r>
            <a:r>
              <a:rPr lang="en-US" sz="3200" dirty="0" err="1">
                <a:solidFill>
                  <a:srgbClr val="002060"/>
                </a:solidFill>
              </a:rPr>
              <a:t>mấy</a:t>
            </a:r>
            <a:r>
              <a:rPr lang="en-US" sz="3200" dirty="0">
                <a:solidFill>
                  <a:srgbClr val="002060"/>
                </a:solidFill>
              </a:rPr>
              <a:t> can </a:t>
            </a:r>
            <a:r>
              <a:rPr lang="en-US" sz="3200" dirty="0" err="1">
                <a:solidFill>
                  <a:srgbClr val="002060"/>
                </a:solidFill>
              </a:rPr>
              <a:t>như</a:t>
            </a:r>
            <a:r>
              <a:rPr lang="en-US" sz="3200" dirty="0">
                <a:solidFill>
                  <a:srgbClr val="002060"/>
                </a:solidFill>
              </a:rPr>
              <a:t> </a:t>
            </a:r>
            <a:r>
              <a:rPr lang="en-US" sz="3200" dirty="0" err="1">
                <a:solidFill>
                  <a:srgbClr val="002060"/>
                </a:solidFill>
              </a:rPr>
              <a:t>vậy</a:t>
            </a:r>
            <a:r>
              <a:rPr lang="en-US" sz="3200" dirty="0">
                <a:solidFill>
                  <a:srgbClr val="002060"/>
                </a:solidFill>
              </a:rPr>
              <a:t>?</a:t>
            </a:r>
          </a:p>
        </p:txBody>
      </p:sp>
      <p:sp>
        <p:nvSpPr>
          <p:cNvPr id="11" name="Speech Bubble: Rectangle with Corners Rounded 10">
            <a:extLst>
              <a:ext uri="{FF2B5EF4-FFF2-40B4-BE49-F238E27FC236}">
                <a16:creationId xmlns:a16="http://schemas.microsoft.com/office/drawing/2014/main" id="{82DF42E0-B719-4D6D-D941-29B7D466FE20}"/>
              </a:ext>
            </a:extLst>
          </p:cNvPr>
          <p:cNvSpPr/>
          <p:nvPr/>
        </p:nvSpPr>
        <p:spPr>
          <a:xfrm>
            <a:off x="7938942" y="665019"/>
            <a:ext cx="3872058" cy="2557462"/>
          </a:xfrm>
          <a:prstGeom prst="wedgeRoundRectCallout">
            <a:avLst>
              <a:gd name="adj1" fmla="val -10808"/>
              <a:gd name="adj2" fmla="val 76199"/>
              <a:gd name="adj3" fmla="val 16667"/>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002060"/>
                </a:solidFill>
              </a:rPr>
              <a:t>Trước</a:t>
            </a:r>
            <a:r>
              <a:rPr lang="en-US" sz="3200" dirty="0">
                <a:solidFill>
                  <a:srgbClr val="002060"/>
                </a:solidFill>
              </a:rPr>
              <a:t> </a:t>
            </a:r>
            <a:r>
              <a:rPr lang="en-US" sz="3200" dirty="0" err="1">
                <a:solidFill>
                  <a:srgbClr val="002060"/>
                </a:solidFill>
              </a:rPr>
              <a:t>tiên</a:t>
            </a:r>
            <a:r>
              <a:rPr lang="en-US" sz="3200" dirty="0">
                <a:solidFill>
                  <a:srgbClr val="002060"/>
                </a:solidFill>
              </a:rPr>
              <a:t> </a:t>
            </a:r>
            <a:r>
              <a:rPr lang="en-US" sz="3200" dirty="0" err="1">
                <a:solidFill>
                  <a:srgbClr val="002060"/>
                </a:solidFill>
              </a:rPr>
              <a:t>tìm</a:t>
            </a:r>
            <a:r>
              <a:rPr lang="en-US" sz="3200" dirty="0">
                <a:solidFill>
                  <a:srgbClr val="002060"/>
                </a:solidFill>
              </a:rPr>
              <a:t> </a:t>
            </a:r>
            <a:r>
              <a:rPr lang="en-US" sz="3200" dirty="0" err="1">
                <a:solidFill>
                  <a:srgbClr val="002060"/>
                </a:solidFill>
              </a:rPr>
              <a:t>số</a:t>
            </a:r>
            <a:r>
              <a:rPr lang="en-US" sz="3200" dirty="0">
                <a:solidFill>
                  <a:srgbClr val="002060"/>
                </a:solidFill>
              </a:rPr>
              <a:t> </a:t>
            </a:r>
            <a:r>
              <a:rPr lang="en-US" sz="3200" dirty="0" err="1">
                <a:solidFill>
                  <a:srgbClr val="002060"/>
                </a:solidFill>
              </a:rPr>
              <a:t>lít</a:t>
            </a:r>
            <a:r>
              <a:rPr lang="en-US" sz="3200" dirty="0">
                <a:solidFill>
                  <a:srgbClr val="002060"/>
                </a:solidFill>
              </a:rPr>
              <a:t> </a:t>
            </a:r>
            <a:r>
              <a:rPr lang="en-US" sz="3200" dirty="0" err="1">
                <a:solidFill>
                  <a:srgbClr val="002060"/>
                </a:solidFill>
              </a:rPr>
              <a:t>mật</a:t>
            </a:r>
            <a:r>
              <a:rPr lang="en-US" sz="3200" dirty="0">
                <a:solidFill>
                  <a:srgbClr val="002060"/>
                </a:solidFill>
              </a:rPr>
              <a:t> </a:t>
            </a:r>
            <a:r>
              <a:rPr lang="en-US" sz="3200" dirty="0" err="1">
                <a:solidFill>
                  <a:srgbClr val="002060"/>
                </a:solidFill>
              </a:rPr>
              <a:t>ong</a:t>
            </a:r>
            <a:r>
              <a:rPr lang="en-US" sz="3200" dirty="0">
                <a:solidFill>
                  <a:srgbClr val="002060"/>
                </a:solidFill>
              </a:rPr>
              <a:t> </a:t>
            </a:r>
            <a:r>
              <a:rPr lang="en-US" sz="3200" dirty="0" err="1">
                <a:solidFill>
                  <a:srgbClr val="002060"/>
                </a:solidFill>
              </a:rPr>
              <a:t>trong</a:t>
            </a:r>
            <a:r>
              <a:rPr lang="en-US" sz="3200" dirty="0">
                <a:solidFill>
                  <a:srgbClr val="002060"/>
                </a:solidFill>
              </a:rPr>
              <a:t> 1 can </a:t>
            </a:r>
            <a:r>
              <a:rPr lang="en-US" sz="3200" dirty="0" err="1">
                <a:solidFill>
                  <a:srgbClr val="002060"/>
                </a:solidFill>
              </a:rPr>
              <a:t>rồi</a:t>
            </a:r>
            <a:r>
              <a:rPr lang="en-US" sz="3200" dirty="0">
                <a:solidFill>
                  <a:srgbClr val="002060"/>
                </a:solidFill>
              </a:rPr>
              <a:t> </a:t>
            </a:r>
            <a:r>
              <a:rPr lang="en-US" sz="3200" dirty="0" err="1">
                <a:solidFill>
                  <a:srgbClr val="002060"/>
                </a:solidFill>
              </a:rPr>
              <a:t>tìm</a:t>
            </a:r>
            <a:r>
              <a:rPr lang="en-US" sz="3200" dirty="0">
                <a:solidFill>
                  <a:srgbClr val="002060"/>
                </a:solidFill>
              </a:rPr>
              <a:t> </a:t>
            </a:r>
            <a:r>
              <a:rPr lang="en-US" sz="3200" dirty="0" err="1">
                <a:solidFill>
                  <a:srgbClr val="002060"/>
                </a:solidFill>
              </a:rPr>
              <a:t>số</a:t>
            </a:r>
            <a:r>
              <a:rPr lang="en-US" sz="3200" dirty="0">
                <a:solidFill>
                  <a:srgbClr val="002060"/>
                </a:solidFill>
              </a:rPr>
              <a:t> can </a:t>
            </a:r>
            <a:r>
              <a:rPr lang="en-US" sz="3200" dirty="0" err="1">
                <a:solidFill>
                  <a:srgbClr val="002060"/>
                </a:solidFill>
              </a:rPr>
              <a:t>để</a:t>
            </a:r>
            <a:r>
              <a:rPr lang="en-US" sz="3200" dirty="0">
                <a:solidFill>
                  <a:srgbClr val="002060"/>
                </a:solidFill>
              </a:rPr>
              <a:t> </a:t>
            </a:r>
            <a:r>
              <a:rPr lang="en-US" sz="3200" dirty="0" err="1">
                <a:solidFill>
                  <a:srgbClr val="002060"/>
                </a:solidFill>
              </a:rPr>
              <a:t>đựng</a:t>
            </a:r>
            <a:r>
              <a:rPr lang="en-US" sz="3200" dirty="0">
                <a:solidFill>
                  <a:srgbClr val="002060"/>
                </a:solidFill>
              </a:rPr>
              <a:t> 12 </a:t>
            </a:r>
            <a:r>
              <a:rPr lang="en-US" sz="3200" i="1" dirty="0">
                <a:solidFill>
                  <a:srgbClr val="002060"/>
                </a:solidFill>
              </a:rPr>
              <a:t>l</a:t>
            </a:r>
            <a:r>
              <a:rPr lang="en-US" sz="3200" dirty="0">
                <a:solidFill>
                  <a:srgbClr val="002060"/>
                </a:solidFill>
              </a:rPr>
              <a:t> </a:t>
            </a:r>
            <a:r>
              <a:rPr lang="en-US" sz="3200" dirty="0" err="1">
                <a:solidFill>
                  <a:srgbClr val="002060"/>
                </a:solidFill>
              </a:rPr>
              <a:t>mật</a:t>
            </a:r>
            <a:r>
              <a:rPr lang="en-US" sz="3200" dirty="0">
                <a:solidFill>
                  <a:srgbClr val="002060"/>
                </a:solidFill>
              </a:rPr>
              <a:t> </a:t>
            </a:r>
            <a:r>
              <a:rPr lang="en-US" sz="3200" dirty="0" err="1">
                <a:solidFill>
                  <a:srgbClr val="002060"/>
                </a:solidFill>
              </a:rPr>
              <a:t>ong</a:t>
            </a:r>
            <a:r>
              <a:rPr lang="en-US" sz="3200" dirty="0">
                <a:solidFill>
                  <a:srgbClr val="002060"/>
                </a:solidFill>
              </a:rPr>
              <a:t> </a:t>
            </a:r>
            <a:r>
              <a:rPr lang="en-US" sz="3200" dirty="0" err="1">
                <a:solidFill>
                  <a:srgbClr val="002060"/>
                </a:solidFill>
              </a:rPr>
              <a:t>nhé</a:t>
            </a:r>
            <a:r>
              <a:rPr lang="en-US" sz="3200" dirty="0">
                <a:solidFill>
                  <a:srgbClr val="002060"/>
                </a:solidFill>
              </a:rPr>
              <a:t>!</a:t>
            </a:r>
          </a:p>
        </p:txBody>
      </p:sp>
    </p:spTree>
    <p:extLst>
      <p:ext uri="{BB962C8B-B14F-4D97-AF65-F5344CB8AC3E}">
        <p14:creationId xmlns:p14="http://schemas.microsoft.com/office/powerpoint/2010/main" val="740575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909FBC-BBD7-B413-CD80-5AE3671DDCB3}"/>
              </a:ext>
            </a:extLst>
          </p:cNvPr>
          <p:cNvSpPr txBox="1"/>
          <p:nvPr/>
        </p:nvSpPr>
        <p:spPr>
          <a:xfrm>
            <a:off x="667820" y="698643"/>
            <a:ext cx="5034337" cy="1938992"/>
          </a:xfrm>
          <a:prstGeom prst="rect">
            <a:avLst/>
          </a:prstGeom>
          <a:noFill/>
        </p:spPr>
        <p:txBody>
          <a:bodyPr wrap="square" rtlCol="0">
            <a:spAutoFit/>
          </a:bodyPr>
          <a:lstStyle/>
          <a:p>
            <a:pPr algn="ctr"/>
            <a:r>
              <a:rPr lang="en-US" sz="4000" i="1" dirty="0" err="1">
                <a:solidFill>
                  <a:srgbClr val="002060"/>
                </a:solidFill>
              </a:rPr>
              <a:t>Tóm</a:t>
            </a:r>
            <a:r>
              <a:rPr lang="en-US" sz="4000" i="1" dirty="0">
                <a:solidFill>
                  <a:srgbClr val="002060"/>
                </a:solidFill>
              </a:rPr>
              <a:t> </a:t>
            </a:r>
            <a:r>
              <a:rPr lang="en-US" sz="4000" i="1" dirty="0" err="1">
                <a:solidFill>
                  <a:srgbClr val="002060"/>
                </a:solidFill>
              </a:rPr>
              <a:t>tắt</a:t>
            </a:r>
            <a:r>
              <a:rPr lang="en-US" sz="4000" i="1" dirty="0">
                <a:solidFill>
                  <a:srgbClr val="002060"/>
                </a:solidFill>
              </a:rPr>
              <a:t>:</a:t>
            </a:r>
          </a:p>
          <a:p>
            <a:r>
              <a:rPr lang="en-US" sz="4000" dirty="0">
                <a:solidFill>
                  <a:srgbClr val="002060"/>
                </a:solidFill>
              </a:rPr>
              <a:t>18 </a:t>
            </a:r>
            <a:r>
              <a:rPr lang="en-US" sz="4000" i="1" dirty="0">
                <a:solidFill>
                  <a:srgbClr val="002060"/>
                </a:solidFill>
              </a:rPr>
              <a:t>l</a:t>
            </a:r>
            <a:r>
              <a:rPr lang="en-US" sz="4000" dirty="0">
                <a:solidFill>
                  <a:srgbClr val="002060"/>
                </a:solidFill>
              </a:rPr>
              <a:t>: 6 can</a:t>
            </a:r>
          </a:p>
          <a:p>
            <a:r>
              <a:rPr lang="en-US" sz="4000" dirty="0">
                <a:solidFill>
                  <a:srgbClr val="002060"/>
                </a:solidFill>
              </a:rPr>
              <a:t>12 </a:t>
            </a:r>
            <a:r>
              <a:rPr lang="en-US" sz="4000" i="1" dirty="0">
                <a:solidFill>
                  <a:srgbClr val="002060"/>
                </a:solidFill>
              </a:rPr>
              <a:t>l</a:t>
            </a:r>
            <a:r>
              <a:rPr lang="en-US" sz="4000" dirty="0">
                <a:solidFill>
                  <a:srgbClr val="002060"/>
                </a:solidFill>
              </a:rPr>
              <a:t>: …can?</a:t>
            </a:r>
          </a:p>
        </p:txBody>
      </p:sp>
      <p:sp>
        <p:nvSpPr>
          <p:cNvPr id="5" name="Rectangle 4">
            <a:extLst>
              <a:ext uri="{FF2B5EF4-FFF2-40B4-BE49-F238E27FC236}">
                <a16:creationId xmlns:a16="http://schemas.microsoft.com/office/drawing/2014/main" id="{32DD612B-136C-A619-285F-9D33BCFCABEF}"/>
              </a:ext>
            </a:extLst>
          </p:cNvPr>
          <p:cNvSpPr/>
          <p:nvPr/>
        </p:nvSpPr>
        <p:spPr>
          <a:xfrm>
            <a:off x="4633645" y="2671280"/>
            <a:ext cx="6852863" cy="321581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F7F7F27-D349-7238-0B54-C6006CBA3953}"/>
              </a:ext>
            </a:extLst>
          </p:cNvPr>
          <p:cNvSpPr txBox="1"/>
          <p:nvPr/>
        </p:nvSpPr>
        <p:spPr>
          <a:xfrm>
            <a:off x="4095750" y="2674278"/>
            <a:ext cx="7324725" cy="3970318"/>
          </a:xfrm>
          <a:prstGeom prst="rect">
            <a:avLst/>
          </a:prstGeom>
          <a:noFill/>
        </p:spPr>
        <p:txBody>
          <a:bodyPr wrap="square" rtlCol="0">
            <a:spAutoFit/>
          </a:bodyPr>
          <a:lstStyle/>
          <a:p>
            <a:pPr algn="ctr"/>
            <a:r>
              <a:rPr lang="vi-VN" sz="3600" b="1" i="1" dirty="0">
                <a:solidFill>
                  <a:srgbClr val="002060"/>
                </a:solidFill>
                <a:effectLst/>
                <a:latin typeface="HP001 5 hàng 1 ô ly" panose="020B0603050302020204" pitchFamily="34" charset="0"/>
                <a:ea typeface="Arial" panose="020B0604020202020204" pitchFamily="34" charset="0"/>
                <a:cs typeface="Calibri" panose="020F0502020204030204" pitchFamily="34" charset="0"/>
              </a:rPr>
              <a:t> Bài giải</a:t>
            </a:r>
            <a:endParaRPr lang="en-US" sz="3600" b="1" i="1" dirty="0">
              <a:solidFill>
                <a:srgbClr val="002060"/>
              </a:solidFill>
              <a:effectLst/>
              <a:latin typeface="HP001 5 hàng 1 ô ly" panose="020B0603050302020204" pitchFamily="34" charset="0"/>
              <a:ea typeface="Arial" panose="020B0604020202020204" pitchFamily="34" charset="0"/>
              <a:cs typeface="Calibri" panose="020F0502020204030204" pitchFamily="34" charset="0"/>
            </a:endParaRPr>
          </a:p>
          <a:p>
            <a:pPr algn="ctr"/>
            <a:r>
              <a:rPr lang="vi-VN" sz="3600" b="1" dirty="0">
                <a:solidFill>
                  <a:srgbClr val="002060"/>
                </a:solidFill>
                <a:latin typeface="HP001 5 hàng 1 ô ly" panose="020B0603050302020204" pitchFamily="34" charset="0"/>
                <a:ea typeface="Arial" panose="020B0604020202020204" pitchFamily="34" charset="0"/>
                <a:cs typeface="Calibri" panose="020F0502020204030204" pitchFamily="34" charset="0"/>
              </a:rPr>
              <a:t>Số l mật ong ở mỗi can là</a:t>
            </a:r>
            <a:endParaRPr lang="en-US" sz="3600" b="1" dirty="0">
              <a:solidFill>
                <a:srgbClr val="002060"/>
              </a:solidFill>
              <a:latin typeface="HP001 5 hàng 1 ô ly" panose="020B0603050302020204" pitchFamily="34" charset="0"/>
              <a:ea typeface="Arial" panose="020B0604020202020204" pitchFamily="34" charset="0"/>
              <a:cs typeface="Calibri" panose="020F0502020204030204" pitchFamily="34" charset="0"/>
            </a:endParaRPr>
          </a:p>
          <a:p>
            <a:pPr algn="ctr"/>
            <a:r>
              <a:rPr lang="vi-VN" sz="3600" b="1" dirty="0">
                <a:solidFill>
                  <a:srgbClr val="002060"/>
                </a:solidFill>
                <a:latin typeface="HP001 5 hàng 1 ô ly" panose="020B0603050302020204" pitchFamily="34" charset="0"/>
                <a:ea typeface="Arial" panose="020B0604020202020204" pitchFamily="34" charset="0"/>
                <a:cs typeface="Calibri" panose="020F0502020204030204" pitchFamily="34" charset="0"/>
              </a:rPr>
              <a:t>18 : 6 = 3 (l) </a:t>
            </a:r>
            <a:endParaRPr lang="en-US" sz="3600" b="1" dirty="0">
              <a:solidFill>
                <a:srgbClr val="002060"/>
              </a:solidFill>
              <a:latin typeface="HP001 5 hàng 1 ô ly" panose="020B0603050302020204" pitchFamily="34" charset="0"/>
              <a:ea typeface="Arial" panose="020B0604020202020204" pitchFamily="34" charset="0"/>
              <a:cs typeface="Calibri" panose="020F0502020204030204" pitchFamily="34" charset="0"/>
            </a:endParaRPr>
          </a:p>
          <a:p>
            <a:pPr algn="ctr"/>
            <a:r>
              <a:rPr lang="vi-VN" sz="3600" b="1" dirty="0">
                <a:solidFill>
                  <a:srgbClr val="002060"/>
                </a:solidFill>
                <a:latin typeface="HP001 5 hàng 1 ô ly" panose="020B0603050302020204" pitchFamily="34" charset="0"/>
                <a:ea typeface="Arial" panose="020B0604020202020204" pitchFamily="34" charset="0"/>
                <a:cs typeface="Calibri" panose="020F0502020204030204" pitchFamily="34" charset="0"/>
              </a:rPr>
              <a:t>12 l mật ong đựng  đều vào số can là</a:t>
            </a:r>
            <a:r>
              <a:rPr lang="en-US" sz="3600" b="1" dirty="0">
                <a:solidFill>
                  <a:srgbClr val="002060"/>
                </a:solidFill>
                <a:latin typeface="HP001 5 hàng 1 ô ly" panose="020B0603050302020204" pitchFamily="34" charset="0"/>
                <a:ea typeface="Arial" panose="020B0604020202020204" pitchFamily="34" charset="0"/>
                <a:cs typeface="Calibri" panose="020F0502020204030204" pitchFamily="34" charset="0"/>
              </a:rPr>
              <a:t>:</a:t>
            </a:r>
            <a:endParaRPr lang="vi-VN" sz="3600" b="1" dirty="0">
              <a:solidFill>
                <a:srgbClr val="002060"/>
              </a:solidFill>
              <a:latin typeface="HP001 5 hàng 1 ô ly" panose="020B0603050302020204" pitchFamily="34" charset="0"/>
              <a:ea typeface="Arial" panose="020B0604020202020204" pitchFamily="34" charset="0"/>
              <a:cs typeface="Calibri" panose="020F0502020204030204" pitchFamily="34" charset="0"/>
            </a:endParaRPr>
          </a:p>
          <a:p>
            <a:pPr algn="ctr"/>
            <a:r>
              <a:rPr lang="vi-VN" sz="3600" b="1" dirty="0">
                <a:solidFill>
                  <a:srgbClr val="002060"/>
                </a:solidFill>
                <a:latin typeface="HP001 5 hàng 1 ô ly" panose="020B0603050302020204" pitchFamily="34" charset="0"/>
                <a:ea typeface="Arial" panose="020B0604020202020204" pitchFamily="34" charset="0"/>
                <a:cs typeface="Calibri" panose="020F0502020204030204" pitchFamily="34" charset="0"/>
              </a:rPr>
              <a:t>12 : 3 = 4 (can)</a:t>
            </a:r>
          </a:p>
          <a:p>
            <a:pPr algn="r"/>
            <a:r>
              <a:rPr lang="vi-VN" sz="3600" b="1" dirty="0">
                <a:solidFill>
                  <a:srgbClr val="002060"/>
                </a:solidFill>
                <a:latin typeface="HP001 5 hàng 1 ô ly" panose="020B0603050302020204" pitchFamily="34" charset="0"/>
                <a:ea typeface="Arial" panose="020B0604020202020204" pitchFamily="34" charset="0"/>
                <a:cs typeface="Calibri" panose="020F0502020204030204" pitchFamily="34" charset="0"/>
              </a:rPr>
              <a:t>Đáp số: 4 can</a:t>
            </a:r>
          </a:p>
        </p:txBody>
      </p:sp>
    </p:spTree>
    <p:extLst>
      <p:ext uri="{BB962C8B-B14F-4D97-AF65-F5344CB8AC3E}">
        <p14:creationId xmlns:p14="http://schemas.microsoft.com/office/powerpoint/2010/main" val="3964142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down)">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down)">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ipe(down)">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wipe(down)">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wipe(down)">
                                      <p:cBhvr>
                                        <p:cTn id="4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688"/>
        <p:cNvGrpSpPr/>
        <p:nvPr/>
      </p:nvGrpSpPr>
      <p:grpSpPr>
        <a:xfrm>
          <a:off x="0" y="0"/>
          <a:ext cx="0" cy="0"/>
          <a:chOff x="0" y="0"/>
          <a:chExt cx="0" cy="0"/>
        </a:xfrm>
      </p:grpSpPr>
      <p:sp>
        <p:nvSpPr>
          <p:cNvPr id="5" name="Rectangle 4">
            <a:extLst>
              <a:ext uri="{FF2B5EF4-FFF2-40B4-BE49-F238E27FC236}">
                <a16:creationId xmlns:a16="http://schemas.microsoft.com/office/drawing/2014/main" id="{315FA2FE-88B1-CA3A-CBB3-0C730FCB10D1}"/>
              </a:ext>
            </a:extLst>
          </p:cNvPr>
          <p:cNvSpPr/>
          <p:nvPr/>
        </p:nvSpPr>
        <p:spPr>
          <a:xfrm>
            <a:off x="446566" y="233916"/>
            <a:ext cx="11323673" cy="65283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C7C7C"/>
              </a:solidFill>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F266A5E6-C90A-75A7-92A4-DA3D40675104}"/>
              </a:ext>
            </a:extLst>
          </p:cNvPr>
          <p:cNvSpPr/>
          <p:nvPr/>
        </p:nvSpPr>
        <p:spPr>
          <a:xfrm>
            <a:off x="6124352" y="400932"/>
            <a:ext cx="4735432" cy="1058000"/>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Bước</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1: </a:t>
            </a: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Phân tích đề</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Rounded Corners 2">
            <a:extLst>
              <a:ext uri="{FF2B5EF4-FFF2-40B4-BE49-F238E27FC236}">
                <a16:creationId xmlns:a16="http://schemas.microsoft.com/office/drawing/2014/main" id="{B2204EAA-A6E2-6068-00B8-5029C73A1DFC}"/>
              </a:ext>
            </a:extLst>
          </p:cNvPr>
          <p:cNvSpPr/>
          <p:nvPr/>
        </p:nvSpPr>
        <p:spPr>
          <a:xfrm>
            <a:off x="482885" y="2551544"/>
            <a:ext cx="3945278" cy="1712232"/>
          </a:xfrm>
          <a:custGeom>
            <a:avLst/>
            <a:gdLst>
              <a:gd name="connsiteX0" fmla="*/ 0 w 1431286"/>
              <a:gd name="connsiteY0" fmla="*/ 275171 h 550342"/>
              <a:gd name="connsiteX1" fmla="*/ 104267 w 1431286"/>
              <a:gd name="connsiteY1" fmla="*/ 0 h 550342"/>
              <a:gd name="connsiteX2" fmla="*/ 1327018 w 1431286"/>
              <a:gd name="connsiteY2" fmla="*/ 0 h 550342"/>
              <a:gd name="connsiteX3" fmla="*/ 1431286 w 1431286"/>
              <a:gd name="connsiteY3" fmla="*/ 275171 h 550342"/>
              <a:gd name="connsiteX4" fmla="*/ 1431285 w 1431286"/>
              <a:gd name="connsiteY4" fmla="*/ 275171 h 550342"/>
              <a:gd name="connsiteX5" fmla="*/ 1327018 w 1431286"/>
              <a:gd name="connsiteY5" fmla="*/ 550342 h 550342"/>
              <a:gd name="connsiteX6" fmla="*/ 104267 w 1431286"/>
              <a:gd name="connsiteY6" fmla="*/ 550342 h 550342"/>
              <a:gd name="connsiteX7" fmla="*/ 0 w 1431286"/>
              <a:gd name="connsiteY7" fmla="*/ 275170 h 550342"/>
              <a:gd name="connsiteX8" fmla="*/ 0 w 1431286"/>
              <a:gd name="connsiteY8" fmla="*/ 275171 h 550342"/>
              <a:gd name="connsiteX0" fmla="*/ 0 w 1431286"/>
              <a:gd name="connsiteY0" fmla="*/ 275171 h 550342"/>
              <a:gd name="connsiteX1" fmla="*/ 104267 w 1431286"/>
              <a:gd name="connsiteY1" fmla="*/ 0 h 550342"/>
              <a:gd name="connsiteX2" fmla="*/ 1327018 w 1431286"/>
              <a:gd name="connsiteY2" fmla="*/ 0 h 550342"/>
              <a:gd name="connsiteX3" fmla="*/ 1431286 w 1431286"/>
              <a:gd name="connsiteY3" fmla="*/ 275171 h 550342"/>
              <a:gd name="connsiteX4" fmla="*/ 1431285 w 1431286"/>
              <a:gd name="connsiteY4" fmla="*/ 275171 h 550342"/>
              <a:gd name="connsiteX5" fmla="*/ 1327018 w 1431286"/>
              <a:gd name="connsiteY5" fmla="*/ 550342 h 550342"/>
              <a:gd name="connsiteX6" fmla="*/ 104267 w 1431286"/>
              <a:gd name="connsiteY6" fmla="*/ 550342 h 550342"/>
              <a:gd name="connsiteX7" fmla="*/ 0 w 1431286"/>
              <a:gd name="connsiteY7" fmla="*/ 275170 h 550342"/>
              <a:gd name="connsiteX8" fmla="*/ 0 w 1431286"/>
              <a:gd name="connsiteY8" fmla="*/ 275171 h 550342"/>
              <a:gd name="connsiteX0" fmla="*/ 0 w 1431286"/>
              <a:gd name="connsiteY0" fmla="*/ 275171 h 550342"/>
              <a:gd name="connsiteX1" fmla="*/ 104267 w 1431286"/>
              <a:gd name="connsiteY1" fmla="*/ 0 h 550342"/>
              <a:gd name="connsiteX2" fmla="*/ 1327018 w 1431286"/>
              <a:gd name="connsiteY2" fmla="*/ 0 h 550342"/>
              <a:gd name="connsiteX3" fmla="*/ 1431286 w 1431286"/>
              <a:gd name="connsiteY3" fmla="*/ 275171 h 550342"/>
              <a:gd name="connsiteX4" fmla="*/ 1431285 w 1431286"/>
              <a:gd name="connsiteY4" fmla="*/ 275171 h 550342"/>
              <a:gd name="connsiteX5" fmla="*/ 1327018 w 1431286"/>
              <a:gd name="connsiteY5" fmla="*/ 550342 h 550342"/>
              <a:gd name="connsiteX6" fmla="*/ 104267 w 1431286"/>
              <a:gd name="connsiteY6" fmla="*/ 550342 h 550342"/>
              <a:gd name="connsiteX7" fmla="*/ 0 w 1431286"/>
              <a:gd name="connsiteY7" fmla="*/ 275170 h 550342"/>
              <a:gd name="connsiteX8" fmla="*/ 0 w 1431286"/>
              <a:gd name="connsiteY8" fmla="*/ 275171 h 55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1286" h="550342" fill="none" extrusionOk="0">
                <a:moveTo>
                  <a:pt x="0" y="275171"/>
                </a:moveTo>
                <a:cubicBezTo>
                  <a:pt x="17286" y="148304"/>
                  <a:pt x="24013" y="-36031"/>
                  <a:pt x="104267" y="0"/>
                </a:cubicBezTo>
                <a:cubicBezTo>
                  <a:pt x="572609" y="-97596"/>
                  <a:pt x="1108331" y="10419"/>
                  <a:pt x="1327018" y="0"/>
                </a:cubicBezTo>
                <a:cubicBezTo>
                  <a:pt x="1402784" y="-27393"/>
                  <a:pt x="1395498" y="119450"/>
                  <a:pt x="1431286" y="275171"/>
                </a:cubicBezTo>
                <a:lnTo>
                  <a:pt x="1431285" y="275171"/>
                </a:lnTo>
                <a:cubicBezTo>
                  <a:pt x="1431131" y="415218"/>
                  <a:pt x="1367264" y="539392"/>
                  <a:pt x="1327018" y="550342"/>
                </a:cubicBezTo>
                <a:cubicBezTo>
                  <a:pt x="889129" y="526982"/>
                  <a:pt x="741096" y="459168"/>
                  <a:pt x="104267" y="550342"/>
                </a:cubicBezTo>
                <a:cubicBezTo>
                  <a:pt x="80543" y="555245"/>
                  <a:pt x="2641" y="475298"/>
                  <a:pt x="0" y="275170"/>
                </a:cubicBezTo>
                <a:lnTo>
                  <a:pt x="0" y="275171"/>
                </a:lnTo>
                <a:close/>
              </a:path>
              <a:path w="1431286" h="550342" stroke="0" extrusionOk="0">
                <a:moveTo>
                  <a:pt x="0" y="275171"/>
                </a:moveTo>
                <a:cubicBezTo>
                  <a:pt x="691" y="122239"/>
                  <a:pt x="51941" y="-21779"/>
                  <a:pt x="104267" y="0"/>
                </a:cubicBezTo>
                <a:cubicBezTo>
                  <a:pt x="513421" y="-22237"/>
                  <a:pt x="1007554" y="19128"/>
                  <a:pt x="1327018" y="0"/>
                </a:cubicBezTo>
                <a:cubicBezTo>
                  <a:pt x="1384019" y="25182"/>
                  <a:pt x="1463178" y="161745"/>
                  <a:pt x="1431286" y="275171"/>
                </a:cubicBezTo>
                <a:lnTo>
                  <a:pt x="1431285" y="275171"/>
                </a:lnTo>
                <a:cubicBezTo>
                  <a:pt x="1420500" y="446299"/>
                  <a:pt x="1378038" y="553991"/>
                  <a:pt x="1327018" y="550342"/>
                </a:cubicBezTo>
                <a:cubicBezTo>
                  <a:pt x="794054" y="511051"/>
                  <a:pt x="447350" y="589781"/>
                  <a:pt x="104267" y="550342"/>
                </a:cubicBezTo>
                <a:cubicBezTo>
                  <a:pt x="37158" y="513463"/>
                  <a:pt x="-3745" y="414255"/>
                  <a:pt x="0" y="275170"/>
                </a:cubicBezTo>
                <a:lnTo>
                  <a:pt x="0" y="275171"/>
                </a:lnTo>
                <a:close/>
              </a:path>
              <a:path w="1431286" h="550342" fill="none" stroke="0" extrusionOk="0">
                <a:moveTo>
                  <a:pt x="0" y="275171"/>
                </a:moveTo>
                <a:cubicBezTo>
                  <a:pt x="5644" y="137643"/>
                  <a:pt x="32181" y="-19524"/>
                  <a:pt x="104267" y="0"/>
                </a:cubicBezTo>
                <a:cubicBezTo>
                  <a:pt x="571294" y="-32588"/>
                  <a:pt x="1033347" y="-18245"/>
                  <a:pt x="1327018" y="0"/>
                </a:cubicBezTo>
                <a:cubicBezTo>
                  <a:pt x="1367674" y="1751"/>
                  <a:pt x="1429819" y="127319"/>
                  <a:pt x="1431286" y="275171"/>
                </a:cubicBezTo>
                <a:lnTo>
                  <a:pt x="1431285" y="275171"/>
                </a:lnTo>
                <a:cubicBezTo>
                  <a:pt x="1432083" y="422790"/>
                  <a:pt x="1369460" y="539935"/>
                  <a:pt x="1327018" y="550342"/>
                </a:cubicBezTo>
                <a:cubicBezTo>
                  <a:pt x="880631" y="517031"/>
                  <a:pt x="731865" y="470065"/>
                  <a:pt x="104267" y="550342"/>
                </a:cubicBezTo>
                <a:cubicBezTo>
                  <a:pt x="61272" y="524335"/>
                  <a:pt x="22704" y="470393"/>
                  <a:pt x="0" y="275170"/>
                </a:cubicBezTo>
                <a:lnTo>
                  <a:pt x="0" y="275171"/>
                </a:lnTo>
                <a:close/>
              </a:path>
              <a:path w="1431286" h="550342" fill="none" stroke="0" extrusionOk="0">
                <a:moveTo>
                  <a:pt x="0" y="275171"/>
                </a:moveTo>
                <a:cubicBezTo>
                  <a:pt x="24461" y="144841"/>
                  <a:pt x="29958" y="-30323"/>
                  <a:pt x="104267" y="0"/>
                </a:cubicBezTo>
                <a:cubicBezTo>
                  <a:pt x="545284" y="-89103"/>
                  <a:pt x="1066522" y="6255"/>
                  <a:pt x="1327018" y="0"/>
                </a:cubicBezTo>
                <a:cubicBezTo>
                  <a:pt x="1386451" y="4647"/>
                  <a:pt x="1415743" y="126489"/>
                  <a:pt x="1431286" y="275171"/>
                </a:cubicBezTo>
                <a:lnTo>
                  <a:pt x="1431285" y="275171"/>
                </a:lnTo>
                <a:cubicBezTo>
                  <a:pt x="1429276" y="424450"/>
                  <a:pt x="1366010" y="540385"/>
                  <a:pt x="1327018" y="550342"/>
                </a:cubicBezTo>
                <a:cubicBezTo>
                  <a:pt x="880465" y="524336"/>
                  <a:pt x="734113" y="478126"/>
                  <a:pt x="104267" y="550342"/>
                </a:cubicBezTo>
                <a:cubicBezTo>
                  <a:pt x="77110" y="544284"/>
                  <a:pt x="3957" y="456411"/>
                  <a:pt x="0" y="275170"/>
                </a:cubicBezTo>
                <a:lnTo>
                  <a:pt x="0" y="275171"/>
                </a:lnTo>
                <a:close/>
              </a:path>
            </a:pathLst>
          </a:custGeom>
          <a:solidFill>
            <a:schemeClr val="bg1"/>
          </a:solidFill>
          <a:ln w="76200">
            <a:solidFill>
              <a:srgbClr val="FFB655"/>
            </a:solidFill>
            <a:extLst>
              <a:ext uri="{C807C97D-BFC1-408E-A445-0C87EB9F89A2}">
                <ask:lineSketchStyleProps xmlns:ask="http://schemas.microsoft.com/office/drawing/2018/sketchyshapes" sd="2214188587">
                  <a:custGeom>
                    <a:avLst/>
                    <a:gdLst>
                      <a:gd name="connsiteX0" fmla="*/ 0 w 3945278"/>
                      <a:gd name="connsiteY0" fmla="*/ 856116 h 1712232"/>
                      <a:gd name="connsiteX1" fmla="*/ 287407 w 3945278"/>
                      <a:gd name="connsiteY1" fmla="*/ 0 h 1712232"/>
                      <a:gd name="connsiteX2" fmla="*/ 3657867 w 3945278"/>
                      <a:gd name="connsiteY2" fmla="*/ 0 h 1712232"/>
                      <a:gd name="connsiteX3" fmla="*/ 3945278 w 3945278"/>
                      <a:gd name="connsiteY3" fmla="*/ 856116 h 1712232"/>
                      <a:gd name="connsiteX4" fmla="*/ 3945275 w 3945278"/>
                      <a:gd name="connsiteY4" fmla="*/ 856116 h 1712232"/>
                      <a:gd name="connsiteX5" fmla="*/ 3657867 w 3945278"/>
                      <a:gd name="connsiteY5" fmla="*/ 1712232 h 1712232"/>
                      <a:gd name="connsiteX6" fmla="*/ 287407 w 3945278"/>
                      <a:gd name="connsiteY6" fmla="*/ 1712232 h 1712232"/>
                      <a:gd name="connsiteX7" fmla="*/ 0 w 3945278"/>
                      <a:gd name="connsiteY7" fmla="*/ 856112 h 1712232"/>
                      <a:gd name="connsiteX8" fmla="*/ 0 w 3945278"/>
                      <a:gd name="connsiteY8" fmla="*/ 856116 h 1712232"/>
                      <a:gd name="connsiteX0" fmla="*/ 0 w 3945278"/>
                      <a:gd name="connsiteY0" fmla="*/ 856116 h 1712232"/>
                      <a:gd name="connsiteX1" fmla="*/ 287407 w 3945278"/>
                      <a:gd name="connsiteY1" fmla="*/ 0 h 1712232"/>
                      <a:gd name="connsiteX2" fmla="*/ 3657867 w 3945278"/>
                      <a:gd name="connsiteY2" fmla="*/ 0 h 1712232"/>
                      <a:gd name="connsiteX3" fmla="*/ 3945278 w 3945278"/>
                      <a:gd name="connsiteY3" fmla="*/ 856116 h 1712232"/>
                      <a:gd name="connsiteX4" fmla="*/ 3945275 w 3945278"/>
                      <a:gd name="connsiteY4" fmla="*/ 856116 h 1712232"/>
                      <a:gd name="connsiteX5" fmla="*/ 3657867 w 3945278"/>
                      <a:gd name="connsiteY5" fmla="*/ 1712232 h 1712232"/>
                      <a:gd name="connsiteX6" fmla="*/ 287407 w 3945278"/>
                      <a:gd name="connsiteY6" fmla="*/ 1712232 h 1712232"/>
                      <a:gd name="connsiteX7" fmla="*/ 0 w 3945278"/>
                      <a:gd name="connsiteY7" fmla="*/ 856112 h 1712232"/>
                      <a:gd name="connsiteX8" fmla="*/ 0 w 3945278"/>
                      <a:gd name="connsiteY8" fmla="*/ 856116 h 1712232"/>
                      <a:gd name="connsiteX0" fmla="*/ 0 w 3945278"/>
                      <a:gd name="connsiteY0" fmla="*/ 856116 h 1712232"/>
                      <a:gd name="connsiteX1" fmla="*/ 287407 w 3945278"/>
                      <a:gd name="connsiteY1" fmla="*/ 0 h 1712232"/>
                      <a:gd name="connsiteX2" fmla="*/ 3657867 w 3945278"/>
                      <a:gd name="connsiteY2" fmla="*/ 0 h 1712232"/>
                      <a:gd name="connsiteX3" fmla="*/ 3945278 w 3945278"/>
                      <a:gd name="connsiteY3" fmla="*/ 856116 h 1712232"/>
                      <a:gd name="connsiteX4" fmla="*/ 3945275 w 3945278"/>
                      <a:gd name="connsiteY4" fmla="*/ 856116 h 1712232"/>
                      <a:gd name="connsiteX5" fmla="*/ 3657867 w 3945278"/>
                      <a:gd name="connsiteY5" fmla="*/ 1712232 h 1712232"/>
                      <a:gd name="connsiteX6" fmla="*/ 287407 w 3945278"/>
                      <a:gd name="connsiteY6" fmla="*/ 1712232 h 1712232"/>
                      <a:gd name="connsiteX7" fmla="*/ 0 w 3945278"/>
                      <a:gd name="connsiteY7" fmla="*/ 856112 h 1712232"/>
                      <a:gd name="connsiteX8" fmla="*/ 0 w 3945278"/>
                      <a:gd name="connsiteY8" fmla="*/ 856116 h 1712232"/>
                      <a:gd name="connsiteX0" fmla="*/ 0 w 3945278"/>
                      <a:gd name="connsiteY0" fmla="*/ 856116 h 1712232"/>
                      <a:gd name="connsiteX1" fmla="*/ 287407 w 3945278"/>
                      <a:gd name="connsiteY1" fmla="*/ 0 h 1712232"/>
                      <a:gd name="connsiteX2" fmla="*/ 3657867 w 3945278"/>
                      <a:gd name="connsiteY2" fmla="*/ 0 h 1712232"/>
                      <a:gd name="connsiteX3" fmla="*/ 3945278 w 3945278"/>
                      <a:gd name="connsiteY3" fmla="*/ 856116 h 1712232"/>
                      <a:gd name="connsiteX4" fmla="*/ 3945275 w 3945278"/>
                      <a:gd name="connsiteY4" fmla="*/ 856116 h 1712232"/>
                      <a:gd name="connsiteX5" fmla="*/ 3657867 w 3945278"/>
                      <a:gd name="connsiteY5" fmla="*/ 1712232 h 1712232"/>
                      <a:gd name="connsiteX6" fmla="*/ 287407 w 3945278"/>
                      <a:gd name="connsiteY6" fmla="*/ 1712232 h 1712232"/>
                      <a:gd name="connsiteX7" fmla="*/ 0 w 3945278"/>
                      <a:gd name="connsiteY7" fmla="*/ 856112 h 1712232"/>
                      <a:gd name="connsiteX8" fmla="*/ 0 w 3945278"/>
                      <a:gd name="connsiteY8" fmla="*/ 856116 h 17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5278" h="1712232" fill="none" extrusionOk="0">
                        <a:moveTo>
                          <a:pt x="0" y="856116"/>
                        </a:moveTo>
                        <a:cubicBezTo>
                          <a:pt x="66314" y="478909"/>
                          <a:pt x="48401" y="-130232"/>
                          <a:pt x="287407" y="0"/>
                        </a:cubicBezTo>
                        <a:cubicBezTo>
                          <a:pt x="1507009" y="-373767"/>
                          <a:pt x="3102119" y="86769"/>
                          <a:pt x="3657867" y="0"/>
                        </a:cubicBezTo>
                        <a:cubicBezTo>
                          <a:pt x="3921479" y="-153360"/>
                          <a:pt x="3804805" y="368498"/>
                          <a:pt x="3945278" y="856116"/>
                        </a:cubicBezTo>
                        <a:lnTo>
                          <a:pt x="3945275" y="856116"/>
                        </a:lnTo>
                        <a:cubicBezTo>
                          <a:pt x="3944655" y="1280637"/>
                          <a:pt x="3758572" y="1674955"/>
                          <a:pt x="3657867" y="1712232"/>
                        </a:cubicBezTo>
                        <a:cubicBezTo>
                          <a:pt x="2379811" y="1601570"/>
                          <a:pt x="2104494" y="1393844"/>
                          <a:pt x="287407" y="1712232"/>
                        </a:cubicBezTo>
                        <a:cubicBezTo>
                          <a:pt x="245363" y="1730468"/>
                          <a:pt x="8914" y="1498541"/>
                          <a:pt x="0" y="856112"/>
                        </a:cubicBezTo>
                        <a:lnTo>
                          <a:pt x="0" y="856116"/>
                        </a:lnTo>
                        <a:close/>
                      </a:path>
                      <a:path w="3945278" h="1712232" stroke="0" extrusionOk="0">
                        <a:moveTo>
                          <a:pt x="0" y="856116"/>
                        </a:moveTo>
                        <a:cubicBezTo>
                          <a:pt x="-3811" y="377870"/>
                          <a:pt x="149301" y="-71537"/>
                          <a:pt x="287407" y="0"/>
                        </a:cubicBezTo>
                        <a:cubicBezTo>
                          <a:pt x="1477210" y="-12248"/>
                          <a:pt x="2797032" y="51856"/>
                          <a:pt x="3657867" y="0"/>
                        </a:cubicBezTo>
                        <a:cubicBezTo>
                          <a:pt x="3814490" y="111287"/>
                          <a:pt x="4038575" y="508871"/>
                          <a:pt x="3945278" y="856116"/>
                        </a:cubicBezTo>
                        <a:lnTo>
                          <a:pt x="3945275" y="856116"/>
                        </a:lnTo>
                        <a:cubicBezTo>
                          <a:pt x="3895657" y="1408473"/>
                          <a:pt x="3821813" y="1717121"/>
                          <a:pt x="3657867" y="1712232"/>
                        </a:cubicBezTo>
                        <a:cubicBezTo>
                          <a:pt x="2204295" y="1511033"/>
                          <a:pt x="1261357" y="1897467"/>
                          <a:pt x="287407" y="1712232"/>
                        </a:cubicBezTo>
                        <a:cubicBezTo>
                          <a:pt x="98239" y="1592544"/>
                          <a:pt x="-24293" y="1263454"/>
                          <a:pt x="0" y="856112"/>
                        </a:cubicBezTo>
                        <a:lnTo>
                          <a:pt x="0" y="856116"/>
                        </a:lnTo>
                        <a:close/>
                      </a:path>
                      <a:path w="3945278" h="1712232" fill="none" stroke="0" extrusionOk="0">
                        <a:moveTo>
                          <a:pt x="0" y="856116"/>
                        </a:moveTo>
                        <a:cubicBezTo>
                          <a:pt x="-2604" y="426373"/>
                          <a:pt x="64953" y="-48815"/>
                          <a:pt x="287407" y="0"/>
                        </a:cubicBezTo>
                        <a:cubicBezTo>
                          <a:pt x="1567985" y="-66440"/>
                          <a:pt x="2905432" y="17540"/>
                          <a:pt x="3657867" y="0"/>
                        </a:cubicBezTo>
                        <a:cubicBezTo>
                          <a:pt x="3712915" y="6997"/>
                          <a:pt x="3892082" y="386042"/>
                          <a:pt x="3945278" y="856116"/>
                        </a:cubicBezTo>
                        <a:lnTo>
                          <a:pt x="3945275" y="856116"/>
                        </a:lnTo>
                        <a:cubicBezTo>
                          <a:pt x="3952444" y="1307937"/>
                          <a:pt x="3763043" y="1671206"/>
                          <a:pt x="3657867" y="1712232"/>
                        </a:cubicBezTo>
                        <a:cubicBezTo>
                          <a:pt x="2434246" y="1570163"/>
                          <a:pt x="2041028" y="1404512"/>
                          <a:pt x="287407" y="1712232"/>
                        </a:cubicBezTo>
                        <a:cubicBezTo>
                          <a:pt x="168268" y="1626135"/>
                          <a:pt x="64765" y="1501297"/>
                          <a:pt x="0" y="856112"/>
                        </a:cubicBezTo>
                        <a:lnTo>
                          <a:pt x="0" y="856116"/>
                        </a:lnTo>
                        <a:close/>
                      </a:path>
                      <a:path w="3945278" h="1712232" fill="none" stroke="0" extrusionOk="0">
                        <a:moveTo>
                          <a:pt x="0" y="856116"/>
                        </a:moveTo>
                        <a:cubicBezTo>
                          <a:pt x="73187" y="450509"/>
                          <a:pt x="103215" y="-83470"/>
                          <a:pt x="287407" y="0"/>
                        </a:cubicBezTo>
                        <a:cubicBezTo>
                          <a:pt x="1610173" y="-361288"/>
                          <a:pt x="2984299" y="134393"/>
                          <a:pt x="3657867" y="0"/>
                        </a:cubicBezTo>
                        <a:cubicBezTo>
                          <a:pt x="3779886" y="70738"/>
                          <a:pt x="3876835" y="390277"/>
                          <a:pt x="3945278" y="856116"/>
                        </a:cubicBezTo>
                        <a:lnTo>
                          <a:pt x="3945275" y="856116"/>
                        </a:lnTo>
                        <a:cubicBezTo>
                          <a:pt x="3940046" y="1308808"/>
                          <a:pt x="3771821" y="1670849"/>
                          <a:pt x="3657867" y="1712232"/>
                        </a:cubicBezTo>
                        <a:cubicBezTo>
                          <a:pt x="2441100" y="1629717"/>
                          <a:pt x="2046656" y="1496504"/>
                          <a:pt x="287407" y="1712232"/>
                        </a:cubicBezTo>
                        <a:cubicBezTo>
                          <a:pt x="195852" y="1698645"/>
                          <a:pt x="12761" y="1461442"/>
                          <a:pt x="0" y="856112"/>
                        </a:cubicBezTo>
                        <a:lnTo>
                          <a:pt x="0" y="856116"/>
                        </a:lnTo>
                        <a:close/>
                      </a:path>
                      <a:path w="3945278" h="1712232" fill="none" stroke="0" extrusionOk="0">
                        <a:moveTo>
                          <a:pt x="0" y="856116"/>
                        </a:moveTo>
                        <a:cubicBezTo>
                          <a:pt x="82284" y="465518"/>
                          <a:pt x="49678" y="-134316"/>
                          <a:pt x="287407" y="0"/>
                        </a:cubicBezTo>
                        <a:cubicBezTo>
                          <a:pt x="1519323" y="-297432"/>
                          <a:pt x="3036144" y="103246"/>
                          <a:pt x="3657867" y="0"/>
                        </a:cubicBezTo>
                        <a:cubicBezTo>
                          <a:pt x="3843552" y="-18093"/>
                          <a:pt x="3918419" y="420397"/>
                          <a:pt x="3945278" y="856116"/>
                        </a:cubicBezTo>
                        <a:lnTo>
                          <a:pt x="3945275" y="856116"/>
                        </a:lnTo>
                        <a:cubicBezTo>
                          <a:pt x="3940491" y="1311333"/>
                          <a:pt x="3750357" y="1681239"/>
                          <a:pt x="3657867" y="1712232"/>
                        </a:cubicBezTo>
                        <a:cubicBezTo>
                          <a:pt x="2381066" y="1611468"/>
                          <a:pt x="2054899" y="1431334"/>
                          <a:pt x="287407" y="1712232"/>
                        </a:cubicBezTo>
                        <a:cubicBezTo>
                          <a:pt x="243470" y="1701716"/>
                          <a:pt x="71522" y="1484771"/>
                          <a:pt x="0" y="856112"/>
                        </a:cubicBezTo>
                        <a:lnTo>
                          <a:pt x="0" y="856116"/>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Cách</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giải</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toán</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rút</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về</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đơn</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vị</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110F2F5E-3E83-E256-64D3-E3A90B111998}"/>
              </a:ext>
            </a:extLst>
          </p:cNvPr>
          <p:cNvCxnSpPr>
            <a:cxnSpLocks/>
            <a:stCxn id="2" idx="3"/>
            <a:endCxn id="10" idx="1"/>
          </p:cNvCxnSpPr>
          <p:nvPr/>
        </p:nvCxnSpPr>
        <p:spPr>
          <a:xfrm flipV="1">
            <a:off x="4428163" y="929932"/>
            <a:ext cx="1696189" cy="247772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457B9944-95A5-5910-4CCE-BEBB24660B2F}"/>
              </a:ext>
            </a:extLst>
          </p:cNvPr>
          <p:cNvSpPr/>
          <p:nvPr/>
        </p:nvSpPr>
        <p:spPr>
          <a:xfrm>
            <a:off x="6042158" y="1674688"/>
            <a:ext cx="5530717" cy="3236358"/>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Bước 2</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Tìm</a:t>
            </a:r>
            <a:r>
              <a:rPr kumimoji="0" lang="en-US" sz="28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cách</a:t>
            </a:r>
            <a:r>
              <a:rPr kumimoji="0" lang="en-US" sz="28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giải</a:t>
            </a:r>
            <a:endPar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457200" lvl="0" indent="-457200" algn="just">
              <a:buFont typeface="Arial" panose="020B0604020202020204" pitchFamily="34" charset="0"/>
              <a:buChar char="•"/>
            </a:pPr>
            <a:r>
              <a:rPr lang="vi-VN" sz="2800" dirty="0">
                <a:solidFill>
                  <a:srgbClr val="002060"/>
                </a:solidFill>
                <a:latin typeface="Cambria" panose="02040503050406030204" pitchFamily="18" charset="0"/>
                <a:ea typeface="Cambria" panose="02040503050406030204" pitchFamily="18" charset="0"/>
              </a:rPr>
              <a:t>Tìm giá trị 1 đơn vị (giá trị 1 phần - đây là bước rút về đơn vị, thực hiện phép chia).</a:t>
            </a:r>
          </a:p>
          <a:p>
            <a:pPr marL="457200" lvl="0" indent="-457200" algn="just">
              <a:buFont typeface="Arial" panose="020B0604020202020204" pitchFamily="34" charset="0"/>
              <a:buChar char="•"/>
            </a:pPr>
            <a:r>
              <a:rPr lang="vi-VN" sz="2800" dirty="0">
                <a:solidFill>
                  <a:srgbClr val="002060"/>
                </a:solidFill>
                <a:latin typeface="Cambria" panose="02040503050406030204" pitchFamily="18" charset="0"/>
                <a:ea typeface="Cambria" panose="02040503050406030204" pitchFamily="18" charset="0"/>
              </a:rPr>
              <a:t>Tìm số phần (số đơn vị - phép chia).</a:t>
            </a:r>
          </a:p>
        </p:txBody>
      </p:sp>
      <p:cxnSp>
        <p:nvCxnSpPr>
          <p:cNvPr id="12" name="Straight Connector 11">
            <a:extLst>
              <a:ext uri="{FF2B5EF4-FFF2-40B4-BE49-F238E27FC236}">
                <a16:creationId xmlns:a16="http://schemas.microsoft.com/office/drawing/2014/main" id="{3C10D6E9-E51F-5F31-D5D0-07EB616705E0}"/>
              </a:ext>
            </a:extLst>
          </p:cNvPr>
          <p:cNvCxnSpPr>
            <a:cxnSpLocks/>
            <a:stCxn id="2" idx="3"/>
            <a:endCxn id="7" idx="1"/>
          </p:cNvCxnSpPr>
          <p:nvPr/>
        </p:nvCxnSpPr>
        <p:spPr>
          <a:xfrm flipV="1">
            <a:off x="4428163" y="3292867"/>
            <a:ext cx="1613995" cy="114793"/>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3D04174D-A933-4AF8-5BC5-71FC49284342}"/>
              </a:ext>
            </a:extLst>
          </p:cNvPr>
          <p:cNvSpPr/>
          <p:nvPr/>
        </p:nvSpPr>
        <p:spPr>
          <a:xfrm>
            <a:off x="6381206" y="5250334"/>
            <a:ext cx="5485674" cy="1333346"/>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Bước 3: </a:t>
            </a: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Thực hiện các phép tính thích hợp và viết lời giải</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23" name="Straight Connector 22">
            <a:extLst>
              <a:ext uri="{FF2B5EF4-FFF2-40B4-BE49-F238E27FC236}">
                <a16:creationId xmlns:a16="http://schemas.microsoft.com/office/drawing/2014/main" id="{25679091-0BF8-9A7D-B2E8-D5F80A853866}"/>
              </a:ext>
            </a:extLst>
          </p:cNvPr>
          <p:cNvCxnSpPr>
            <a:cxnSpLocks/>
            <a:endCxn id="22" idx="1"/>
          </p:cNvCxnSpPr>
          <p:nvPr/>
        </p:nvCxnSpPr>
        <p:spPr>
          <a:xfrm>
            <a:off x="4470400" y="3444240"/>
            <a:ext cx="1910806" cy="2472767"/>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88351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7"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682C-B19F-F800-E7E2-E95F96A88C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A450B0-BD9B-B5A6-823B-CE3FE6BE9C5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4833A93-2A23-5308-5C58-83839E74836E}"/>
              </a:ext>
            </a:extLst>
          </p:cNvPr>
          <p:cNvPicPr>
            <a:picLocks noChangeAspect="1"/>
          </p:cNvPicPr>
          <p:nvPr/>
        </p:nvPicPr>
        <p:blipFill>
          <a:blip r:embed="rId2"/>
          <a:stretch>
            <a:fillRect/>
          </a:stretch>
        </p:blipFill>
        <p:spPr>
          <a:xfrm>
            <a:off x="3701348" y="1151946"/>
            <a:ext cx="4651651" cy="4554107"/>
          </a:xfrm>
          <a:prstGeom prst="rect">
            <a:avLst/>
          </a:prstGeom>
        </p:spPr>
      </p:pic>
    </p:spTree>
    <p:extLst>
      <p:ext uri="{BB962C8B-B14F-4D97-AF65-F5344CB8AC3E}">
        <p14:creationId xmlns:p14="http://schemas.microsoft.com/office/powerpoint/2010/main" val="373283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0"/>
  <p:tag name="GENSWF_ADVANCE_TIME" val="25.997"/>
  <p:tag name="ISPRING_CUSTOM_TIMING_USED" val="1"/>
  <p:tag name="GENSWF_SLIDE_TITLE" val="Trang bìa"/>
  <p:tag name="TIMING" val="|1.355|2.11|1.624|1.626|3.858|1.454|1.391|1.422|1.562|1.515"/>
  <p:tag name="ISPRING_SLIDE_ID_2" val="{80925AB4-089C-44E8-8CEE-EC25776BB75D}"/>
</p:tagLst>
</file>

<file path=ppt/tags/tag2.xml><?xml version="1.0" encoding="utf-8"?>
<p:tagLst xmlns:a="http://schemas.openxmlformats.org/drawingml/2006/main" xmlns:r="http://schemas.openxmlformats.org/officeDocument/2006/relationships" xmlns:p="http://schemas.openxmlformats.org/presentationml/2006/main">
  <p:tag name="ISPRING_SLIDE_INDENT_LEVEL" val="0"/>
  <p:tag name="GENSWF_ADVANCE_TIME" val="25.997"/>
  <p:tag name="ISPRING_CUSTOM_TIMING_USED" val="1"/>
  <p:tag name="GENSWF_SLIDE_TITLE" val="Trang bìa"/>
  <p:tag name="TIMING" val="|1.355|2.11|1.624|1.626|3.858|1.454|1.391|1.422|1.562|1.515"/>
  <p:tag name="ISPRING_SLIDE_ID_2" val="{80925AB4-089C-44E8-8CEE-EC25776BB75D}"/>
</p:tagLst>
</file>

<file path=ppt/tags/tag3.xml><?xml version="1.0" encoding="utf-8"?>
<p:tagLst xmlns:a="http://schemas.openxmlformats.org/drawingml/2006/main" xmlns:r="http://schemas.openxmlformats.org/officeDocument/2006/relationships" xmlns:p="http://schemas.openxmlformats.org/presentationml/2006/main">
  <p:tag name="ISPRING_SLIDE_INDENT_LEVEL" val="0"/>
  <p:tag name="GENSWF_ADVANCE_TIME" val="25.997"/>
  <p:tag name="ISPRING_CUSTOM_TIMING_USED" val="1"/>
  <p:tag name="GENSWF_SLIDE_TITLE" val="Trang bìa"/>
  <p:tag name="TIMING" val="|1.355|2.11|1.624|1.626|3.858|1.454|1.391|1.422|1.562|1.515"/>
  <p:tag name="ISPRING_SLIDE_ID_2" val="{80925AB4-089C-44E8-8CEE-EC25776BB75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TotalTime>
  <Words>874</Words>
  <Application>Microsoft Office PowerPoint</Application>
  <PresentationFormat>Widescreen</PresentationFormat>
  <Paragraphs>101</Paragraphs>
  <Slides>19</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.VnTimeH</vt:lpstr>
      <vt:lpstr>Arial</vt:lpstr>
      <vt:lpstr>Calibri</vt:lpstr>
      <vt:lpstr>Calibri Light</vt:lpstr>
      <vt:lpstr>Cambria</vt:lpstr>
      <vt:lpstr>HP001 5 hàng 1 ô ly</vt:lpstr>
      <vt:lpstr>Times New Roman</vt:lpstr>
      <vt:lpstr>UVN Banh 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45</cp:revision>
  <dcterms:created xsi:type="dcterms:W3CDTF">2023-12-05T08:03:01Z</dcterms:created>
  <dcterms:modified xsi:type="dcterms:W3CDTF">2026-03-11T09:16:33Z</dcterms:modified>
</cp:coreProperties>
</file>