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4444" r:id="rId2"/>
    <p:sldId id="4445" r:id="rId3"/>
    <p:sldId id="260" r:id="rId4"/>
    <p:sldId id="304" r:id="rId5"/>
    <p:sldId id="263" r:id="rId6"/>
    <p:sldId id="264" r:id="rId7"/>
    <p:sldId id="266" r:id="rId8"/>
    <p:sldId id="306" r:id="rId9"/>
    <p:sldId id="311" r:id="rId10"/>
    <p:sldId id="312" r:id="rId11"/>
    <p:sldId id="313" r:id="rId12"/>
    <p:sldId id="309" r:id="rId13"/>
    <p:sldId id="30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A54F"/>
    <a:srgbClr val="C6EAFA"/>
    <a:srgbClr val="F0F9FD"/>
    <a:srgbClr val="F54D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981" autoAdjust="0"/>
  </p:normalViewPr>
  <p:slideViewPr>
    <p:cSldViewPr snapToGrid="0">
      <p:cViewPr varScale="1">
        <p:scale>
          <a:sx n="104" d="100"/>
          <a:sy n="104" d="100"/>
        </p:scale>
        <p:origin x="144"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65E97-6361-488C-B1E1-20EE459E8F33}" type="datetimeFigureOut">
              <a:rPr lang="en-US" smtClean="0"/>
              <a:t>11/3/2026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E386A-F154-4C8F-8841-B061AF6FE4E1}" type="slidenum">
              <a:rPr lang="en-US" smtClean="0"/>
              <a:t>‹#›</a:t>
            </a:fld>
            <a:endParaRPr lang="en-US"/>
          </a:p>
        </p:txBody>
      </p:sp>
    </p:spTree>
    <p:extLst>
      <p:ext uri="{BB962C8B-B14F-4D97-AF65-F5344CB8AC3E}">
        <p14:creationId xmlns:p14="http://schemas.microsoft.com/office/powerpoint/2010/main" val="3946866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ACE78-A512-95B3-E15F-E12401193E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C59B87-28AA-4241-ABC4-B85E2DB02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C49C8A-AAF8-F198-D917-4AF86329F287}"/>
              </a:ext>
            </a:extLst>
          </p:cNvPr>
          <p:cNvSpPr>
            <a:spLocks noGrp="1"/>
          </p:cNvSpPr>
          <p:nvPr>
            <p:ph type="body" idx="1"/>
          </p:nvPr>
        </p:nvSpPr>
        <p:spPr/>
        <p:txBody>
          <a:bodyPr/>
          <a:lstStyle/>
          <a:p>
            <a:endParaRPr lang="vi-VN"/>
          </a:p>
        </p:txBody>
      </p:sp>
      <p:sp>
        <p:nvSpPr>
          <p:cNvPr id="4" name="Slide Number Placeholder 3">
            <a:extLst>
              <a:ext uri="{FF2B5EF4-FFF2-40B4-BE49-F238E27FC236}">
                <a16:creationId xmlns:a16="http://schemas.microsoft.com/office/drawing/2014/main" id="{6FCA0393-C65C-A56F-2F6F-9D99B13A69CC}"/>
              </a:ext>
            </a:extLst>
          </p:cNvPr>
          <p:cNvSpPr>
            <a:spLocks noGrp="1"/>
          </p:cNvSpPr>
          <p:nvPr>
            <p:ph type="sldNum" sz="quarter" idx="5"/>
          </p:nvPr>
        </p:nvSpPr>
        <p:spPr/>
        <p:txBody>
          <a:bodyPr/>
          <a:lstStyle/>
          <a:p>
            <a:fld id="{7DDA7BDC-FA08-4508-B498-F035007CC573}" type="slidenum">
              <a:rPr lang="en-US" altLang="en-US" smtClean="0"/>
              <a:t>1</a:t>
            </a:fld>
            <a:endParaRPr lang="en-US" altLang="en-US"/>
          </a:p>
        </p:txBody>
      </p:sp>
    </p:spTree>
    <p:extLst>
      <p:ext uri="{BB962C8B-B14F-4D97-AF65-F5344CB8AC3E}">
        <p14:creationId xmlns:p14="http://schemas.microsoft.com/office/powerpoint/2010/main" val="1379663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04074-AEE2-477E-8089-E307A05472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9BAE01-BAC8-492D-ACFD-4F9123E232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F4BBE1-AB96-4592-A420-9424C754114B}"/>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5" name="Footer Placeholder 4">
            <a:extLst>
              <a:ext uri="{FF2B5EF4-FFF2-40B4-BE49-F238E27FC236}">
                <a16:creationId xmlns:a16="http://schemas.microsoft.com/office/drawing/2014/main" id="{31F1046E-60D0-412B-8F8F-F59898FB6F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49A062-8782-4A07-9FF5-6DE6C931B074}"/>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3958601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6BBAA-C314-408A-A6D7-AE4D87D53A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B9025A-F697-44E9-BCC5-BFF12D26F3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825F2F-9AAF-492F-8199-4FE0830A13C0}"/>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5" name="Footer Placeholder 4">
            <a:extLst>
              <a:ext uri="{FF2B5EF4-FFF2-40B4-BE49-F238E27FC236}">
                <a16:creationId xmlns:a16="http://schemas.microsoft.com/office/drawing/2014/main" id="{A187B9BA-0066-4583-BFDE-E783F17EA0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915CE2-DFA7-441E-818B-3F4F7CFFF88C}"/>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1449226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EC7610-486A-4BD1-A276-C06025476F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54E502-FACF-463C-94FC-DB67529ECA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1F79E0-B6C1-4AD9-B73F-A3D25E43038B}"/>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5" name="Footer Placeholder 4">
            <a:extLst>
              <a:ext uri="{FF2B5EF4-FFF2-40B4-BE49-F238E27FC236}">
                <a16:creationId xmlns:a16="http://schemas.microsoft.com/office/drawing/2014/main" id="{7AD1EDC9-BB83-4C39-AEA1-1D92C38244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EE40C9-F731-45C9-A20C-64C430B4A25A}"/>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1943520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30A07-0F9F-4957-A503-0ACA185A8A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D07DFE-0FCD-4845-9AC6-42B02D9467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EF3144-7340-4710-B86D-12DC063F87CE}"/>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5" name="Footer Placeholder 4">
            <a:extLst>
              <a:ext uri="{FF2B5EF4-FFF2-40B4-BE49-F238E27FC236}">
                <a16:creationId xmlns:a16="http://schemas.microsoft.com/office/drawing/2014/main" id="{1280482C-5B52-4C99-9E85-BC3159D290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EA9738-D5B8-4950-87BC-B3D89FDB15DE}"/>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2520008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E8EA8-7C06-4AF6-B304-C5BAC3E676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792F76-4C67-45E4-BEF1-373F705B74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3EA703-3F41-497E-A88C-4E57D9BAB696}"/>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5" name="Footer Placeholder 4">
            <a:extLst>
              <a:ext uri="{FF2B5EF4-FFF2-40B4-BE49-F238E27FC236}">
                <a16:creationId xmlns:a16="http://schemas.microsoft.com/office/drawing/2014/main" id="{23BCE100-DE06-4A47-A09E-785BBC8D6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C0850-D822-46F8-BFEE-AA61D9067A7C}"/>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2412865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EE885-164C-40F5-8133-E1585FB6E6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FD9FC2-F85F-437E-8BF6-4370C1379A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BA0878-71AF-4BE2-BF1F-4E655180FF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C85CB8-EB0F-4358-8019-D41264EBD7D3}"/>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6" name="Footer Placeholder 5">
            <a:extLst>
              <a:ext uri="{FF2B5EF4-FFF2-40B4-BE49-F238E27FC236}">
                <a16:creationId xmlns:a16="http://schemas.microsoft.com/office/drawing/2014/main" id="{D7F0585F-D2B8-42CD-9CED-4F5ABD6A8D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41914B-184F-4F6E-9EFC-A3628A15EB2A}"/>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1993745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75C72-9690-436D-9B8C-4EECEE50CE2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445A4B-27A1-4023-AD68-4937CB63D8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E89D51-7D50-4508-A868-2BBE07274E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6813F2-677C-484D-8340-3B823209F3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81FCE4-F177-486F-B086-CE1C68EDF1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B1E26F-2830-4813-8A58-A1495A385A28}"/>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8" name="Footer Placeholder 7">
            <a:extLst>
              <a:ext uri="{FF2B5EF4-FFF2-40B4-BE49-F238E27FC236}">
                <a16:creationId xmlns:a16="http://schemas.microsoft.com/office/drawing/2014/main" id="{532C5D4B-779B-48C3-A6E5-965CCE5A7F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097A91-9AE3-40AC-8D6D-345C7D5118CB}"/>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488824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EBF30-106A-4A3C-96A3-9CBB1071D5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4B708B-4ED4-491C-A877-F9E407E6834F}"/>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4" name="Footer Placeholder 3">
            <a:extLst>
              <a:ext uri="{FF2B5EF4-FFF2-40B4-BE49-F238E27FC236}">
                <a16:creationId xmlns:a16="http://schemas.microsoft.com/office/drawing/2014/main" id="{3F0BDF4A-E031-487B-A79E-571A1318CB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6A800E-A9BE-479C-BBF9-E42976FB5569}"/>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244082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9E592F-794B-4B1C-A972-96015D841506}"/>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3" name="Footer Placeholder 2">
            <a:extLst>
              <a:ext uri="{FF2B5EF4-FFF2-40B4-BE49-F238E27FC236}">
                <a16:creationId xmlns:a16="http://schemas.microsoft.com/office/drawing/2014/main" id="{60F4DCB5-5008-4555-BB94-D902AE4081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C51DFD-77B0-4D98-9818-318C3CFEB9FA}"/>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4279340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2F6B0-2963-4762-BBCD-6AD41D9711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7A3188-9B14-4E15-94C5-E2986BA6CB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29FAAC-709C-426F-8CCB-A82D0E1857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69B9AE-3DCC-4AF9-BB58-9E420BE854B5}"/>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6" name="Footer Placeholder 5">
            <a:extLst>
              <a:ext uri="{FF2B5EF4-FFF2-40B4-BE49-F238E27FC236}">
                <a16:creationId xmlns:a16="http://schemas.microsoft.com/office/drawing/2014/main" id="{729069C3-B400-4780-884F-FA82E64D94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168F29-C2CD-46F8-9052-7531523E9E5D}"/>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4075057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58F81-B90A-4150-879E-296F41FDB7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A92280-89AA-4541-888E-72DC8831EE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275220-4B72-4243-BDD3-6DD42E7234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EDDC9B-0F53-4E54-A36F-AEF0FF9B09CA}"/>
              </a:ext>
            </a:extLst>
          </p:cNvPr>
          <p:cNvSpPr>
            <a:spLocks noGrp="1"/>
          </p:cNvSpPr>
          <p:nvPr>
            <p:ph type="dt" sz="half" idx="10"/>
          </p:nvPr>
        </p:nvSpPr>
        <p:spPr/>
        <p:txBody>
          <a:bodyPr/>
          <a:lstStyle/>
          <a:p>
            <a:fld id="{67684AF1-30ED-4AD8-BBF8-07FBB2292B36}" type="datetimeFigureOut">
              <a:rPr lang="en-US" smtClean="0"/>
              <a:t>11/3/2026</a:t>
            </a:fld>
            <a:endParaRPr lang="en-US"/>
          </a:p>
        </p:txBody>
      </p:sp>
      <p:sp>
        <p:nvSpPr>
          <p:cNvPr id="6" name="Footer Placeholder 5">
            <a:extLst>
              <a:ext uri="{FF2B5EF4-FFF2-40B4-BE49-F238E27FC236}">
                <a16:creationId xmlns:a16="http://schemas.microsoft.com/office/drawing/2014/main" id="{745BA54D-B630-4E95-AFAB-7049AB8FB8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C4F46A-5669-4457-A219-7D0A35FF5748}"/>
              </a:ext>
            </a:extLst>
          </p:cNvPr>
          <p:cNvSpPr>
            <a:spLocks noGrp="1"/>
          </p:cNvSpPr>
          <p:nvPr>
            <p:ph type="sldNum" sz="quarter" idx="12"/>
          </p:nvPr>
        </p:nvSpPr>
        <p:spPr/>
        <p:txBody>
          <a:bodyPr/>
          <a:lstStyle/>
          <a:p>
            <a:fld id="{04D30D44-326A-44C2-9D08-681B89047B8A}" type="slidenum">
              <a:rPr lang="en-US" smtClean="0"/>
              <a:t>‹#›</a:t>
            </a:fld>
            <a:endParaRPr lang="en-US"/>
          </a:p>
        </p:txBody>
      </p:sp>
    </p:spTree>
    <p:extLst>
      <p:ext uri="{BB962C8B-B14F-4D97-AF65-F5344CB8AC3E}">
        <p14:creationId xmlns:p14="http://schemas.microsoft.com/office/powerpoint/2010/main" val="266126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9Slide.vn - 2019">
            <a:extLst>
              <a:ext uri="{FF2B5EF4-FFF2-40B4-BE49-F238E27FC236}">
                <a16:creationId xmlns:a16="http://schemas.microsoft.com/office/drawing/2014/main" id="{63FEE332-631B-4952-BF9E-72C186860656}"/>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2" name="Title Placeholder 1">
            <a:extLst>
              <a:ext uri="{FF2B5EF4-FFF2-40B4-BE49-F238E27FC236}">
                <a16:creationId xmlns:a16="http://schemas.microsoft.com/office/drawing/2014/main" id="{6CEB2BA3-4E14-4794-AD5E-8DCAE1355B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957C91-EB95-4B78-A936-0BEACEAAC6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475C53-9A83-43A9-8726-0B9ED3C9B2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684AF1-30ED-4AD8-BBF8-07FBB2292B36}" type="datetimeFigureOut">
              <a:rPr lang="en-US" smtClean="0"/>
              <a:t>11/3/2026</a:t>
            </a:fld>
            <a:endParaRPr lang="en-US"/>
          </a:p>
        </p:txBody>
      </p:sp>
      <p:sp>
        <p:nvSpPr>
          <p:cNvPr id="5" name="Footer Placeholder 4">
            <a:extLst>
              <a:ext uri="{FF2B5EF4-FFF2-40B4-BE49-F238E27FC236}">
                <a16:creationId xmlns:a16="http://schemas.microsoft.com/office/drawing/2014/main" id="{342334C9-D52C-4657-BF90-724FA2898B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D6908C-A3DB-4A1A-969A-8655993E74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D30D44-326A-44C2-9D08-681B89047B8A}" type="slidenum">
              <a:rPr lang="en-US" smtClean="0"/>
              <a:t>‹#›</a:t>
            </a:fld>
            <a:endParaRPr lang="en-US"/>
          </a:p>
        </p:txBody>
      </p:sp>
      <p:grpSp>
        <p:nvGrpSpPr>
          <p:cNvPr id="8" name="Group 7">
            <a:extLst>
              <a:ext uri="{FF2B5EF4-FFF2-40B4-BE49-F238E27FC236}">
                <a16:creationId xmlns:a16="http://schemas.microsoft.com/office/drawing/2014/main" id="{7BCE7E95-EC03-D34A-8E96-35A53A1AAB63}"/>
              </a:ext>
            </a:extLst>
          </p:cNvPr>
          <p:cNvGrpSpPr/>
          <p:nvPr userDrawn="1"/>
        </p:nvGrpSpPr>
        <p:grpSpPr>
          <a:xfrm>
            <a:off x="-3796347" y="-887720"/>
            <a:ext cx="4405947" cy="8032938"/>
            <a:chOff x="-4104957" y="256858"/>
            <a:chExt cx="4405947" cy="8032938"/>
          </a:xfrm>
        </p:grpSpPr>
        <p:sp>
          <p:nvSpPr>
            <p:cNvPr id="9" name="Hình chữ nhật 11">
              <a:extLst>
                <a:ext uri="{FF2B5EF4-FFF2-40B4-BE49-F238E27FC236}">
                  <a16:creationId xmlns:a16="http://schemas.microsoft.com/office/drawing/2014/main" id="{62248F17-E4F3-8AAB-5DF7-3DBF8FC657AA}"/>
                </a:ext>
              </a:extLst>
            </p:cNvPr>
            <p:cNvSpPr/>
            <p:nvPr userDrawn="1"/>
          </p:nvSpPr>
          <p:spPr>
            <a:xfrm>
              <a:off x="-4104957" y="5658306"/>
              <a:ext cx="3810000" cy="2631490"/>
            </a:xfrm>
            <a:prstGeom prst="rect">
              <a:avLst/>
            </a:prstGeom>
            <a:noFill/>
          </p:spPr>
          <p:txBody>
            <a:bodyPr wrap="square" lIns="137160" tIns="68580" rIns="137160" bIns="68580">
              <a:spAutoFit/>
            </a:bodyPr>
            <a:ls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just" rtl="0" eaLnBrk="1" latinLnBrk="0" hangingPunct="1">
                <a:spcBef>
                  <a:spcPts val="0"/>
                </a:spcBef>
                <a:spcAft>
                  <a:spcPts val="0"/>
                </a:spcAft>
              </a:pPr>
              <a:endParaRPr lang="vi-VN" sz="2700" kern="120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r>
                <a:rPr lang="vi-VN" sz="2700" kern="1200">
                  <a:ln>
                    <a:noFill/>
                  </a:ln>
                  <a:solidFill>
                    <a:srgbClr val="000000"/>
                  </a:solidFill>
                  <a:effectLst/>
                  <a:latin typeface="Arial" panose="020B0604020202020204" pitchFamily="34" charset="0"/>
                  <a:ea typeface="+mn-ea"/>
                  <a:cs typeface="+mn-cs"/>
                </a:rPr>
                <a:t>Vui lòng không sử dụng bài giảng với mục đích thương mại. </a:t>
              </a:r>
            </a:p>
            <a:p>
              <a:pPr marL="0" algn="just" rtl="0" eaLnBrk="1" latinLnBrk="0" hangingPunct="1">
                <a:spcBef>
                  <a:spcPts val="0"/>
                </a:spcBef>
                <a:spcAft>
                  <a:spcPts val="0"/>
                </a:spcAft>
              </a:pPr>
              <a:endParaRPr lang="vi-VN" sz="2700">
                <a:effectLst/>
              </a:endParaRPr>
            </a:p>
            <a:p>
              <a:pPr marL="0" algn="just" rtl="0" eaLnBrk="1" latinLnBrk="0" hangingPunct="1">
                <a:spcBef>
                  <a:spcPts val="0"/>
                </a:spcBef>
                <a:spcAft>
                  <a:spcPts val="0"/>
                </a:spcAft>
              </a:pPr>
              <a:r>
                <a:rPr lang="vi-VN" sz="2700" b="0" kern="1200" spc="0">
                  <a:ln>
                    <a:noFill/>
                  </a:ln>
                  <a:solidFill>
                    <a:srgbClr val="000000"/>
                  </a:solidFill>
                  <a:effectLst/>
                  <a:latin typeface="Arial" panose="020B0604020202020204" pitchFamily="34" charset="0"/>
                  <a:ea typeface="+mn-ea"/>
                  <a:cs typeface="+mn-cs"/>
                </a:rPr>
                <a:t>Chân thành cảm ơn!</a:t>
              </a:r>
              <a:endParaRPr lang="vi-VN" sz="2700">
                <a:effectLst/>
              </a:endParaRPr>
            </a:p>
          </p:txBody>
        </p:sp>
        <p:grpSp>
          <p:nvGrpSpPr>
            <p:cNvPr id="10" name="Group 9">
              <a:extLst>
                <a:ext uri="{FF2B5EF4-FFF2-40B4-BE49-F238E27FC236}">
                  <a16:creationId xmlns:a16="http://schemas.microsoft.com/office/drawing/2014/main" id="{4D77EDA7-1776-F591-6C6D-821D5CFA6AD5}"/>
                </a:ext>
              </a:extLst>
            </p:cNvPr>
            <p:cNvGrpSpPr/>
            <p:nvPr userDrawn="1"/>
          </p:nvGrpSpPr>
          <p:grpSpPr>
            <a:xfrm>
              <a:off x="-3934619" y="256858"/>
              <a:ext cx="4235609" cy="5693866"/>
              <a:chOff x="-3978936" y="3465005"/>
              <a:chExt cx="4235609" cy="5693866"/>
            </a:xfrm>
          </p:grpSpPr>
          <p:sp>
            <p:nvSpPr>
              <p:cNvPr id="11" name="Hình chữ nhật 14">
                <a:extLst>
                  <a:ext uri="{FF2B5EF4-FFF2-40B4-BE49-F238E27FC236}">
                    <a16:creationId xmlns:a16="http://schemas.microsoft.com/office/drawing/2014/main" id="{A8D6368C-9783-2E34-D463-F88408CAD4B5}"/>
                  </a:ext>
                </a:extLst>
              </p:cNvPr>
              <p:cNvSpPr/>
              <p:nvPr userDrawn="1"/>
            </p:nvSpPr>
            <p:spPr>
              <a:xfrm>
                <a:off x="-3978936" y="3465005"/>
                <a:ext cx="3810000" cy="5693866"/>
              </a:xfrm>
              <a:prstGeom prst="rect">
                <a:avLst/>
              </a:prstGeom>
              <a:noFill/>
            </p:spPr>
            <p:txBody>
              <a:bodyPr wrap="square" lIns="137160" tIns="68580" rIns="137160" bIns="68580">
                <a:spAutoFit/>
              </a:bodyPr>
              <a:ls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just" rtl="0" eaLnBrk="1" latinLnBrk="0" hangingPunct="1">
                  <a:spcBef>
                    <a:spcPts val="0"/>
                  </a:spcBef>
                  <a:spcAft>
                    <a:spcPts val="0"/>
                  </a:spcAft>
                </a:pPr>
                <a:endParaRPr lang="en-US"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r>
                  <a:rPr lang="en-US" sz="2700" b="1" kern="1200" spc="0">
                    <a:ln>
                      <a:noFill/>
                    </a:ln>
                    <a:solidFill>
                      <a:srgbClr val="000000"/>
                    </a:solidFill>
                    <a:effectLst/>
                    <a:latin typeface="Arial" panose="020B0604020202020204" pitchFamily="34" charset="0"/>
                    <a:ea typeface="+mn-ea"/>
                    <a:cs typeface="+mn-cs"/>
                  </a:rPr>
                  <a:t>      </a:t>
                </a:r>
                <a:r>
                  <a:rPr lang="en-US" sz="4000" b="1" kern="1200" spc="0">
                    <a:ln>
                      <a:noFill/>
                    </a:ln>
                    <a:solidFill>
                      <a:srgbClr val="FF0000"/>
                    </a:solidFill>
                    <a:effectLst/>
                    <a:latin typeface="Arial" panose="020B0604020202020204" pitchFamily="34" charset="0"/>
                    <a:ea typeface="+mn-ea"/>
                    <a:cs typeface="+mn-cs"/>
                  </a:rPr>
                  <a:t>Nóm zalo</a:t>
                </a:r>
              </a:p>
              <a:p>
                <a:pPr marL="0" algn="just" rtl="0" eaLnBrk="1" latinLnBrk="0" hangingPunct="1">
                  <a:spcBef>
                    <a:spcPts val="0"/>
                  </a:spcBef>
                  <a:spcAft>
                    <a:spcPts val="0"/>
                  </a:spcAft>
                </a:pPr>
                <a:r>
                  <a:rPr lang="en-US" sz="2400" b="1" kern="1200" spc="0">
                    <a:ln>
                      <a:noFill/>
                    </a:ln>
                    <a:solidFill>
                      <a:srgbClr val="FF0000"/>
                    </a:solidFill>
                    <a:effectLst/>
                    <a:latin typeface="Arial" panose="020B0604020202020204" pitchFamily="34" charset="0"/>
                    <a:ea typeface="+mn-ea"/>
                    <a:cs typeface="+mn-cs"/>
                  </a:rPr>
                  <a:t>Nhận giáo án miễn phí</a:t>
                </a:r>
              </a:p>
              <a:p>
                <a:pPr marL="0" algn="just" rtl="0" eaLnBrk="1" latinLnBrk="0" hangingPunct="1">
                  <a:spcBef>
                    <a:spcPts val="0"/>
                  </a:spcBef>
                  <a:spcAft>
                    <a:spcPts val="0"/>
                  </a:spcAft>
                </a:pPr>
                <a:endParaRPr lang="en-US"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en-US"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en-US"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en-US"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en-US"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en-US"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vi-VN" sz="2700" b="1" kern="1200" spc="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en-US" sz="2700" kern="120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en-US" sz="2700" kern="1200">
                  <a:ln>
                    <a:noFill/>
                  </a:ln>
                  <a:solidFill>
                    <a:srgbClr val="000000"/>
                  </a:solidFill>
                  <a:effectLst/>
                  <a:latin typeface="Arial" panose="020B0604020202020204" pitchFamily="34" charset="0"/>
                  <a:ea typeface="+mn-ea"/>
                  <a:cs typeface="+mn-cs"/>
                </a:endParaRPr>
              </a:p>
              <a:p>
                <a:pPr marL="0" algn="just" rtl="0" eaLnBrk="1" latinLnBrk="0" hangingPunct="1">
                  <a:spcBef>
                    <a:spcPts val="0"/>
                  </a:spcBef>
                  <a:spcAft>
                    <a:spcPts val="0"/>
                  </a:spcAft>
                </a:pPr>
                <a:endParaRPr lang="vi-VN" sz="2700">
                  <a:effectLst/>
                </a:endParaRPr>
              </a:p>
            </p:txBody>
          </p:sp>
          <p:pic>
            <p:nvPicPr>
              <p:cNvPr id="12" name="Picture 11">
                <a:extLst>
                  <a:ext uri="{FF2B5EF4-FFF2-40B4-BE49-F238E27FC236}">
                    <a16:creationId xmlns:a16="http://schemas.microsoft.com/office/drawing/2014/main" id="{847EEF5A-B854-F652-24E2-ED37DAC0F05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829552" y="4773130"/>
                <a:ext cx="4086225" cy="3762375"/>
              </a:xfrm>
              <a:prstGeom prst="rect">
                <a:avLst/>
              </a:prstGeom>
            </p:spPr>
          </p:pic>
        </p:grpSp>
      </p:grpSp>
    </p:spTree>
    <p:extLst>
      <p:ext uri="{BB962C8B-B14F-4D97-AF65-F5344CB8AC3E}">
        <p14:creationId xmlns:p14="http://schemas.microsoft.com/office/powerpoint/2010/main" val="4020774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DE5726E-22B2-97AC-D199-6B6CB776C351}"/>
            </a:ext>
          </a:extLst>
        </p:cNvPr>
        <p:cNvGrpSpPr/>
        <p:nvPr/>
      </p:nvGrpSpPr>
      <p:grpSpPr>
        <a:xfrm>
          <a:off x="0" y="0"/>
          <a:ext cx="0" cy="0"/>
          <a:chOff x="0" y="0"/>
          <a:chExt cx="0" cy="0"/>
        </a:xfrm>
      </p:grpSpPr>
      <p:sp>
        <p:nvSpPr>
          <p:cNvPr id="7" name="Text Box 2">
            <a:extLst>
              <a:ext uri="{FF2B5EF4-FFF2-40B4-BE49-F238E27FC236}">
                <a16:creationId xmlns:a16="http://schemas.microsoft.com/office/drawing/2014/main" id="{80D9BC0F-B969-8AAC-725C-4D4731D00B08}"/>
              </a:ext>
            </a:extLst>
          </p:cNvPr>
          <p:cNvSpPr txBox="1">
            <a:spLocks noChangeArrowheads="1"/>
          </p:cNvSpPr>
          <p:nvPr/>
        </p:nvSpPr>
        <p:spPr bwMode="auto">
          <a:xfrm>
            <a:off x="1117600" y="160352"/>
            <a:ext cx="9956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dirty="0">
                <a:solidFill>
                  <a:srgbClr val="5E49FD"/>
                </a:solidFill>
                <a:latin typeface="Times New Roman" panose="02020603050405020304" pitchFamily="18" charset="0"/>
                <a:cs typeface="Arial" panose="020B0604020202020204" pitchFamily="34" charset="0"/>
              </a:rPr>
              <a:t>TRƯỜNG TIỂU HỌC HÒA NGHĨA</a:t>
            </a:r>
            <a:endParaRPr lang="en-US" altLang="en-US" sz="3600" b="1" dirty="0">
              <a:solidFill>
                <a:srgbClr val="5E49FD"/>
              </a:solidFill>
              <a:latin typeface=".VnTimeH" panose="020B7200000000000000" pitchFamily="34" charset="0"/>
              <a:cs typeface="Arial" panose="020B0604020202020204" pitchFamily="34" charset="0"/>
            </a:endParaRPr>
          </a:p>
        </p:txBody>
      </p:sp>
      <p:sp>
        <p:nvSpPr>
          <p:cNvPr id="8" name="WordArt 3">
            <a:extLst>
              <a:ext uri="{FF2B5EF4-FFF2-40B4-BE49-F238E27FC236}">
                <a16:creationId xmlns:a16="http://schemas.microsoft.com/office/drawing/2014/main" id="{679D71E1-DAC2-027A-186F-87A3AFE1E25D}"/>
              </a:ext>
            </a:extLst>
          </p:cNvPr>
          <p:cNvSpPr>
            <a:spLocks noChangeArrowheads="1" noChangeShapeType="1" noTextEdit="1"/>
          </p:cNvSpPr>
          <p:nvPr/>
        </p:nvSpPr>
        <p:spPr bwMode="auto">
          <a:xfrm>
            <a:off x="631825" y="1027267"/>
            <a:ext cx="11104215" cy="2612499"/>
          </a:xfrm>
          <a:prstGeom prst="rect">
            <a:avLst/>
          </a:prstGeom>
        </p:spPr>
        <p:txBody>
          <a:bodyPr wrap="none" fromWordArt="1">
            <a:prstTxWarp prst="textInflateTop">
              <a:avLst>
                <a:gd name="adj" fmla="val 31917"/>
              </a:avLst>
            </a:prstTxWarp>
          </a:bodyPr>
          <a:lstStyle/>
          <a:p>
            <a:pPr algn="ctr"/>
            <a:r>
              <a:rPr lang="en-US" sz="1400" b="1" kern="10" dirty="0">
                <a:ln w="12700" cap="rnd">
                  <a:solidFill>
                    <a:srgbClr val="FFFFFF"/>
                  </a:solidFill>
                  <a:prstDash val="sysDot"/>
                  <a:round/>
                  <a:headEnd/>
                  <a:tailEnd/>
                </a:ln>
                <a:solidFill>
                  <a:srgbClr val="FF0000"/>
                </a:solidFill>
                <a:latin typeface="Times New Roman" panose="02020603050405020304" pitchFamily="18" charset="0"/>
                <a:cs typeface="Times New Roman" panose="02020603050405020304" pitchFamily="18" charset="0"/>
              </a:rPr>
              <a:t>NHIỆT LIỆT CHÀO MỪNG QUÝ THẦY CÔ GIÁO ! </a:t>
            </a:r>
          </a:p>
        </p:txBody>
      </p:sp>
      <p:sp>
        <p:nvSpPr>
          <p:cNvPr id="10" name="Rectangle 6">
            <a:extLst>
              <a:ext uri="{FF2B5EF4-FFF2-40B4-BE49-F238E27FC236}">
                <a16:creationId xmlns:a16="http://schemas.microsoft.com/office/drawing/2014/main" id="{399FA1AC-5CC7-01E7-8221-7A4C3F56E398}"/>
              </a:ext>
            </a:extLst>
          </p:cNvPr>
          <p:cNvSpPr>
            <a:spLocks noChangeArrowheads="1"/>
          </p:cNvSpPr>
          <p:nvPr/>
        </p:nvSpPr>
        <p:spPr bwMode="auto">
          <a:xfrm>
            <a:off x="1867780" y="4831683"/>
            <a:ext cx="722709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90000"/>
              </a:lnSpc>
              <a:buFontTx/>
              <a:buNone/>
            </a:pPr>
            <a:r>
              <a:rPr lang="vi-VN" altLang="en-US" sz="3600" b="1" dirty="0">
                <a:latin typeface="Times New Roman" panose="02020603050405020304" pitchFamily="18" charset="0"/>
                <a:cs typeface="Times New Roman" panose="02020603050405020304" pitchFamily="18" charset="0"/>
              </a:rPr>
              <a:t>Giáo viên</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Trần</a:t>
            </a:r>
            <a:r>
              <a:rPr lang="en-US" altLang="en-US" sz="3600" b="1" dirty="0">
                <a:latin typeface="Times New Roman" panose="02020603050405020304" pitchFamily="18" charset="0"/>
                <a:cs typeface="Times New Roman" panose="02020603050405020304" pitchFamily="18" charset="0"/>
              </a:rPr>
              <a:t> Thị Dung</a:t>
            </a:r>
          </a:p>
        </p:txBody>
      </p:sp>
      <p:sp>
        <p:nvSpPr>
          <p:cNvPr id="12" name="Text Box 14">
            <a:extLst>
              <a:ext uri="{FF2B5EF4-FFF2-40B4-BE49-F238E27FC236}">
                <a16:creationId xmlns:a16="http://schemas.microsoft.com/office/drawing/2014/main" id="{59DC30BF-A8FF-C0A2-4E32-E574B0841C46}"/>
              </a:ext>
            </a:extLst>
          </p:cNvPr>
          <p:cNvSpPr txBox="1">
            <a:spLocks noChangeArrowheads="1"/>
          </p:cNvSpPr>
          <p:nvPr/>
        </p:nvSpPr>
        <p:spPr bwMode="auto">
          <a:xfrm>
            <a:off x="3761125" y="3752444"/>
            <a:ext cx="403382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800" b="1" dirty="0" err="1">
                <a:solidFill>
                  <a:srgbClr val="0000FF"/>
                </a:solidFill>
                <a:latin typeface="Times New Roman" panose="02020603050405020304" pitchFamily="18" charset="0"/>
                <a:cs typeface="Times New Roman" panose="02020603050405020304" pitchFamily="18" charset="0"/>
              </a:rPr>
              <a:t>Môn</a:t>
            </a:r>
            <a:r>
              <a:rPr lang="en-US" altLang="en-US" sz="4800" b="1" dirty="0">
                <a:solidFill>
                  <a:srgbClr val="0000FF"/>
                </a:solidFill>
                <a:latin typeface="Times New Roman" panose="02020603050405020304" pitchFamily="18" charset="0"/>
                <a:cs typeface="Times New Roman" panose="02020603050405020304" pitchFamily="18" charset="0"/>
              </a:rPr>
              <a:t>: </a:t>
            </a:r>
            <a:r>
              <a:rPr lang="vi-VN" altLang="en-US" sz="4800" b="1" dirty="0">
                <a:solidFill>
                  <a:srgbClr val="0000FF"/>
                </a:solidFill>
                <a:latin typeface="Times New Roman" panose="02020603050405020304" pitchFamily="18" charset="0"/>
                <a:cs typeface="Times New Roman" panose="02020603050405020304" pitchFamily="18" charset="0"/>
              </a:rPr>
              <a:t>Toán</a:t>
            </a:r>
            <a:endParaRPr lang="en-US" altLang="en-US" sz="4800" b="1" dirty="0">
              <a:solidFill>
                <a:srgbClr val="0000FF"/>
              </a:solidFill>
              <a:latin typeface="Times New Roman" panose="02020603050405020304" pitchFamily="18" charset="0"/>
              <a:cs typeface="Times New Roman" panose="02020603050405020304" pitchFamily="18" charset="0"/>
            </a:endParaRPr>
          </a:p>
        </p:txBody>
      </p:sp>
      <p:sp>
        <p:nvSpPr>
          <p:cNvPr id="2" name="Rectangle 6">
            <a:extLst>
              <a:ext uri="{FF2B5EF4-FFF2-40B4-BE49-F238E27FC236}">
                <a16:creationId xmlns:a16="http://schemas.microsoft.com/office/drawing/2014/main" id="{ABE60489-37C3-7E56-CEEC-7717A6A8DCB1}"/>
              </a:ext>
            </a:extLst>
          </p:cNvPr>
          <p:cNvSpPr>
            <a:spLocks noChangeArrowheads="1"/>
          </p:cNvSpPr>
          <p:nvPr/>
        </p:nvSpPr>
        <p:spPr bwMode="auto">
          <a:xfrm>
            <a:off x="2761037" y="5675689"/>
            <a:ext cx="503391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90000"/>
              </a:lnSpc>
              <a:buFontTx/>
              <a:buNone/>
            </a:pPr>
            <a:r>
              <a:rPr lang="vi-VN" altLang="en-US" sz="3600" b="1" dirty="0">
                <a:latin typeface="Times New Roman" panose="02020603050405020304" pitchFamily="18" charset="0"/>
                <a:cs typeface="Times New Roman" panose="02020603050405020304" pitchFamily="18" charset="0"/>
              </a:rPr>
              <a:t>Năm học</a:t>
            </a:r>
            <a:r>
              <a:rPr lang="en-US" altLang="en-US" sz="3600" b="1" dirty="0">
                <a:latin typeface="Times New Roman" panose="02020603050405020304" pitchFamily="18" charset="0"/>
                <a:cs typeface="Times New Roman" panose="02020603050405020304" pitchFamily="18" charset="0"/>
              </a:rPr>
              <a:t>:</a:t>
            </a:r>
            <a:r>
              <a:rPr lang="vi-VN" altLang="en-US" sz="3600" b="1" dirty="0">
                <a:latin typeface="Times New Roman" panose="02020603050405020304" pitchFamily="18" charset="0"/>
                <a:cs typeface="Times New Roman" panose="02020603050405020304" pitchFamily="18" charset="0"/>
              </a:rPr>
              <a:t> 2025 - 2026</a:t>
            </a:r>
            <a:endParaRPr lang="en-US" alt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85507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mph" presetSubtype="0" repeatCount="indefinite" fill="hold" grpId="0" nodeType="withEffect">
                                  <p:stCondLst>
                                    <p:cond delay="0"/>
                                  </p:stCondLst>
                                  <p:iterate type="lt">
                                    <p:tmPct val="10000"/>
                                  </p:iterate>
                                  <p:childTnLst>
                                    <p:animClr clrSpc="hsl" dir="cw">
                                      <p:cBhvr override="childStyle">
                                        <p:cTn id="6" dur="3000" fill="hold"/>
                                        <p:tgtEl>
                                          <p:spTgt spid="10"/>
                                        </p:tgtEl>
                                        <p:attrNameLst>
                                          <p:attrName>style.color</p:attrName>
                                        </p:attrNameLst>
                                      </p:cBhvr>
                                      <p:by>
                                        <p:hsl h="10842353" s="0" l="0"/>
                                      </p:by>
                                    </p:animClr>
                                    <p:animClr clrSpc="hsl" dir="cw">
                                      <p:cBhvr>
                                        <p:cTn id="7" dur="3000" fill="hold"/>
                                        <p:tgtEl>
                                          <p:spTgt spid="10"/>
                                        </p:tgtEl>
                                        <p:attrNameLst>
                                          <p:attrName>fillcolor</p:attrName>
                                        </p:attrNameLst>
                                      </p:cBhvr>
                                      <p:by>
                                        <p:hsl h="10842353" s="0" l="0"/>
                                      </p:by>
                                    </p:animClr>
                                    <p:animClr clrSpc="hsl" dir="cw">
                                      <p:cBhvr>
                                        <p:cTn id="8" dur="3000" fill="hold"/>
                                        <p:tgtEl>
                                          <p:spTgt spid="10"/>
                                        </p:tgtEl>
                                        <p:attrNameLst>
                                          <p:attrName>stroke.color</p:attrName>
                                        </p:attrNameLst>
                                      </p:cBhvr>
                                      <p:by>
                                        <p:hsl h="10842353" s="0" l="0"/>
                                      </p:by>
                                    </p:animClr>
                                    <p:set>
                                      <p:cBhvr>
                                        <p:cTn id="9" dur="3000" fill="hold"/>
                                        <p:tgtEl>
                                          <p:spTgt spid="10"/>
                                        </p:tgtEl>
                                        <p:attrNameLst>
                                          <p:attrName>fill.type</p:attrName>
                                        </p:attrNameLst>
                                      </p:cBhvr>
                                      <p:to>
                                        <p:strVal val="solid"/>
                                      </p:to>
                                    </p:set>
                                  </p:childTnLst>
                                </p:cTn>
                              </p:par>
                              <p:par>
                                <p:cTn id="10" presetID="23" presetClass="emph" presetSubtype="0" repeatCount="indefinite" fill="hold" grpId="0" nodeType="withEffect">
                                  <p:stCondLst>
                                    <p:cond delay="0"/>
                                  </p:stCondLst>
                                  <p:iterate type="lt">
                                    <p:tmPct val="10000"/>
                                  </p:iterate>
                                  <p:childTnLst>
                                    <p:animClr clrSpc="hsl" dir="cw">
                                      <p:cBhvr override="childStyle">
                                        <p:cTn id="11" dur="3000" fill="hold"/>
                                        <p:tgtEl>
                                          <p:spTgt spid="2"/>
                                        </p:tgtEl>
                                        <p:attrNameLst>
                                          <p:attrName>style.color</p:attrName>
                                        </p:attrNameLst>
                                      </p:cBhvr>
                                      <p:by>
                                        <p:hsl h="10842353" s="0" l="0"/>
                                      </p:by>
                                    </p:animClr>
                                    <p:animClr clrSpc="hsl" dir="cw">
                                      <p:cBhvr>
                                        <p:cTn id="12" dur="3000" fill="hold"/>
                                        <p:tgtEl>
                                          <p:spTgt spid="2"/>
                                        </p:tgtEl>
                                        <p:attrNameLst>
                                          <p:attrName>fillcolor</p:attrName>
                                        </p:attrNameLst>
                                      </p:cBhvr>
                                      <p:by>
                                        <p:hsl h="10842353" s="0" l="0"/>
                                      </p:by>
                                    </p:animClr>
                                    <p:animClr clrSpc="hsl" dir="cw">
                                      <p:cBhvr>
                                        <p:cTn id="13" dur="3000" fill="hold"/>
                                        <p:tgtEl>
                                          <p:spTgt spid="2"/>
                                        </p:tgtEl>
                                        <p:attrNameLst>
                                          <p:attrName>stroke.color</p:attrName>
                                        </p:attrNameLst>
                                      </p:cBhvr>
                                      <p:by>
                                        <p:hsl h="10842353" s="0" l="0"/>
                                      </p:by>
                                    </p:animClr>
                                    <p:set>
                                      <p:cBhvr>
                                        <p:cTn id="14" dur="30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855027439"/>
              </p:ext>
            </p:extLst>
          </p:nvPr>
        </p:nvGraphicFramePr>
        <p:xfrm>
          <a:off x="1450258" y="2240896"/>
          <a:ext cx="9291484" cy="1402080"/>
        </p:xfrm>
        <a:graphic>
          <a:graphicData uri="http://schemas.openxmlformats.org/drawingml/2006/table">
            <a:tbl>
              <a:tblPr/>
              <a:tblGrid>
                <a:gridCol w="5014452">
                  <a:extLst>
                    <a:ext uri="{9D8B030D-6E8A-4147-A177-3AD203B41FA5}">
                      <a16:colId xmlns:a16="http://schemas.microsoft.com/office/drawing/2014/main" val="2392065010"/>
                    </a:ext>
                  </a:extLst>
                </a:gridCol>
                <a:gridCol w="4277032">
                  <a:extLst>
                    <a:ext uri="{9D8B030D-6E8A-4147-A177-3AD203B41FA5}">
                      <a16:colId xmlns:a16="http://schemas.microsoft.com/office/drawing/2014/main" val="3081831319"/>
                    </a:ext>
                  </a:extLst>
                </a:gridCol>
              </a:tblGrid>
              <a:tr h="0">
                <a:tc>
                  <a:txBody>
                    <a:bodyPr/>
                    <a:lstStyle/>
                    <a:p>
                      <a:pPr algn="just" fontAlgn="t"/>
                      <a:r>
                        <a:rPr lang="en-US" sz="3600" dirty="0">
                          <a:solidFill>
                            <a:srgbClr val="000000"/>
                          </a:solidFill>
                          <a:effectLst/>
                        </a:rPr>
                        <a:t>1 </a:t>
                      </a:r>
                      <a:r>
                        <a:rPr lang="en-US" sz="3600" dirty="0" err="1">
                          <a:solidFill>
                            <a:srgbClr val="000000"/>
                          </a:solidFill>
                          <a:effectLst/>
                        </a:rPr>
                        <a:t>bút</a:t>
                      </a:r>
                      <a:r>
                        <a:rPr lang="en-US" sz="3600" dirty="0">
                          <a:solidFill>
                            <a:srgbClr val="000000"/>
                          </a:solidFill>
                          <a:effectLst/>
                        </a:rPr>
                        <a:t> </a:t>
                      </a:r>
                      <a:r>
                        <a:rPr lang="en-US" sz="3600" dirty="0" err="1">
                          <a:solidFill>
                            <a:srgbClr val="000000"/>
                          </a:solidFill>
                          <a:effectLst/>
                        </a:rPr>
                        <a:t>vàng</a:t>
                      </a:r>
                      <a:r>
                        <a:rPr lang="en-US" sz="3600" dirty="0">
                          <a:solidFill>
                            <a:srgbClr val="000000"/>
                          </a:solidFill>
                          <a:effectLst/>
                        </a:rPr>
                        <a:t> </a:t>
                      </a:r>
                      <a:r>
                        <a:rPr lang="en-US" sz="3600" dirty="0" err="1">
                          <a:solidFill>
                            <a:srgbClr val="000000"/>
                          </a:solidFill>
                          <a:effectLst/>
                        </a:rPr>
                        <a:t>và</a:t>
                      </a:r>
                      <a:r>
                        <a:rPr lang="en-US" sz="3600" dirty="0">
                          <a:solidFill>
                            <a:srgbClr val="000000"/>
                          </a:solidFill>
                          <a:effectLst/>
                        </a:rPr>
                        <a:t> 1 </a:t>
                      </a:r>
                      <a:r>
                        <a:rPr lang="en-US" sz="3600" dirty="0" err="1">
                          <a:solidFill>
                            <a:srgbClr val="000000"/>
                          </a:solidFill>
                          <a:effectLst/>
                        </a:rPr>
                        <a:t>bút</a:t>
                      </a:r>
                      <a:r>
                        <a:rPr lang="en-US" sz="3600" dirty="0">
                          <a:solidFill>
                            <a:srgbClr val="000000"/>
                          </a:solidFill>
                          <a:effectLst/>
                        </a:rPr>
                        <a:t> </a:t>
                      </a:r>
                      <a:r>
                        <a:rPr lang="en-US" sz="3600" dirty="0" err="1">
                          <a:solidFill>
                            <a:srgbClr val="000000"/>
                          </a:solidFill>
                          <a:effectLst/>
                        </a:rPr>
                        <a:t>xanh</a:t>
                      </a:r>
                      <a:endParaRPr lang="en-US" sz="3600" dirty="0">
                        <a:solidFill>
                          <a:srgbClr val="000000"/>
                        </a:solidFill>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en-US" sz="3600" dirty="0">
                          <a:solidFill>
                            <a:srgbClr val="000000"/>
                          </a:solidFill>
                          <a:effectLst/>
                        </a:rPr>
                        <a: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413896704"/>
                  </a:ext>
                </a:extLst>
              </a:tr>
              <a:tr h="0">
                <a:tc>
                  <a:txBody>
                    <a:bodyPr/>
                    <a:lstStyle/>
                    <a:p>
                      <a:pPr algn="just" fontAlgn="t"/>
                      <a:r>
                        <a:rPr lang="en-US" sz="3600" dirty="0">
                          <a:solidFill>
                            <a:srgbClr val="000000"/>
                          </a:solidFill>
                          <a:effectLst/>
                        </a:rPr>
                        <a:t>2 </a:t>
                      </a:r>
                      <a:r>
                        <a:rPr lang="en-US" sz="3600" dirty="0" err="1">
                          <a:solidFill>
                            <a:srgbClr val="000000"/>
                          </a:solidFill>
                          <a:effectLst/>
                        </a:rPr>
                        <a:t>bút</a:t>
                      </a:r>
                      <a:r>
                        <a:rPr lang="en-US" sz="3600" dirty="0">
                          <a:solidFill>
                            <a:srgbClr val="000000"/>
                          </a:solidFill>
                          <a:effectLst/>
                        </a:rPr>
                        <a:t> </a:t>
                      </a:r>
                      <a:r>
                        <a:rPr lang="en-US" sz="3600" dirty="0" err="1">
                          <a:solidFill>
                            <a:srgbClr val="000000"/>
                          </a:solidFill>
                          <a:effectLst/>
                        </a:rPr>
                        <a:t>xanh</a:t>
                      </a:r>
                      <a:endParaRPr lang="en-US" sz="3600" dirty="0">
                        <a:solidFill>
                          <a:srgbClr val="000000"/>
                        </a:solidFill>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en-US" sz="3600" dirty="0">
                          <a:solidFill>
                            <a:srgbClr val="000000"/>
                          </a:solidFill>
                          <a:effectLst/>
                        </a:rPr>
                        <a: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161290567"/>
                  </a:ext>
                </a:extLst>
              </a:tr>
            </a:tbl>
          </a:graphicData>
        </a:graphic>
      </p:graphicFrame>
      <p:sp>
        <p:nvSpPr>
          <p:cNvPr id="6" name="Rounded Rectangle 5"/>
          <p:cNvSpPr/>
          <p:nvPr/>
        </p:nvSpPr>
        <p:spPr>
          <a:xfrm>
            <a:off x="3121203" y="910413"/>
            <a:ext cx="5589639" cy="76691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543452" y="825910"/>
            <a:ext cx="4745142" cy="830997"/>
          </a:xfrm>
          <a:prstGeom prst="rect">
            <a:avLst/>
          </a:prstGeom>
          <a:noFill/>
        </p:spPr>
        <p:txBody>
          <a:bodyPr wrap="square" rtlCol="0">
            <a:spAutoFit/>
          </a:bodyPr>
          <a:lstStyle/>
          <a:p>
            <a:r>
              <a:rPr lang="en-US" sz="4800" dirty="0" err="1">
                <a:solidFill>
                  <a:srgbClr val="FF0000"/>
                </a:solidFill>
              </a:rPr>
              <a:t>Các</a:t>
            </a:r>
            <a:r>
              <a:rPr lang="en-US" sz="4800" dirty="0">
                <a:solidFill>
                  <a:srgbClr val="FF0000"/>
                </a:solidFill>
              </a:rPr>
              <a:t> </a:t>
            </a:r>
            <a:r>
              <a:rPr lang="en-US" sz="4800" dirty="0" err="1">
                <a:solidFill>
                  <a:srgbClr val="FF0000"/>
                </a:solidFill>
              </a:rPr>
              <a:t>em</a:t>
            </a:r>
            <a:r>
              <a:rPr lang="en-US" sz="4800" dirty="0">
                <a:solidFill>
                  <a:srgbClr val="FF0000"/>
                </a:solidFill>
              </a:rPr>
              <a:t> </a:t>
            </a:r>
            <a:r>
              <a:rPr lang="en-US" sz="4800" dirty="0" err="1">
                <a:solidFill>
                  <a:srgbClr val="FF0000"/>
                </a:solidFill>
              </a:rPr>
              <a:t>thực</a:t>
            </a:r>
            <a:r>
              <a:rPr lang="en-US" sz="4800" dirty="0">
                <a:solidFill>
                  <a:srgbClr val="FF0000"/>
                </a:solidFill>
              </a:rPr>
              <a:t> </a:t>
            </a:r>
            <a:r>
              <a:rPr lang="en-US" sz="4800" dirty="0" err="1">
                <a:solidFill>
                  <a:srgbClr val="FF0000"/>
                </a:solidFill>
              </a:rPr>
              <a:t>hiện</a:t>
            </a:r>
            <a:endParaRPr lang="en-US" sz="4800" dirty="0">
              <a:solidFill>
                <a:srgbClr val="FF0000"/>
              </a:solidFill>
            </a:endParaRPr>
          </a:p>
        </p:txBody>
      </p:sp>
    </p:spTree>
    <p:extLst>
      <p:ext uri="{BB962C8B-B14F-4D97-AF65-F5344CB8AC3E}">
        <p14:creationId xmlns:p14="http://schemas.microsoft.com/office/powerpoint/2010/main" val="1102554253"/>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25BA7AEC-FA99-42E9-8D9C-10CEB8280897}"/>
              </a:ext>
            </a:extLst>
          </p:cNvPr>
          <p:cNvSpPr/>
          <p:nvPr/>
        </p:nvSpPr>
        <p:spPr>
          <a:xfrm>
            <a:off x="962705" y="615410"/>
            <a:ext cx="679773" cy="67977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3</a:t>
            </a:r>
          </a:p>
        </p:txBody>
      </p:sp>
      <p:sp>
        <p:nvSpPr>
          <p:cNvPr id="3" name="Rectangle 2"/>
          <p:cNvSpPr/>
          <p:nvPr/>
        </p:nvSpPr>
        <p:spPr>
          <a:xfrm>
            <a:off x="685372" y="640885"/>
            <a:ext cx="11187080" cy="5078313"/>
          </a:xfrm>
          <a:prstGeom prst="rect">
            <a:avLst/>
          </a:prstGeom>
        </p:spPr>
        <p:txBody>
          <a:bodyPr wrap="square">
            <a:spAutoFit/>
          </a:bodyPr>
          <a:lstStyle/>
          <a:p>
            <a:pPr algn="just"/>
            <a:r>
              <a:rPr lang="en-US" sz="3600" dirty="0">
                <a:solidFill>
                  <a:srgbClr val="000000"/>
                </a:solidFill>
                <a:latin typeface="Arial" panose="020B0604020202020204" pitchFamily="34" charset="0"/>
                <a:cs typeface="Arial" panose="020B0604020202020204" pitchFamily="34" charset="0"/>
              </a:rPr>
              <a:t>	</a:t>
            </a:r>
            <a:r>
              <a:rPr lang="vi-VN" sz="3600" dirty="0">
                <a:solidFill>
                  <a:srgbClr val="000000"/>
                </a:solidFill>
                <a:latin typeface="Arial" panose="020B0604020202020204" pitchFamily="34" charset="0"/>
                <a:cs typeface="Arial" panose="020B0604020202020204" pitchFamily="34" charset="0"/>
              </a:rPr>
              <a:t>Có 11 chú rùa cùng nhau thi chạy. Mỗi chú rùa được đánh số từ 2 đến 12.</a:t>
            </a:r>
          </a:p>
          <a:p>
            <a:pPr algn="just"/>
            <a:r>
              <a:rPr lang="en-US" sz="3600" dirty="0">
                <a:solidFill>
                  <a:srgbClr val="000000"/>
                </a:solidFill>
                <a:latin typeface="Arial" panose="020B0604020202020204" pitchFamily="34" charset="0"/>
                <a:cs typeface="Arial" panose="020B0604020202020204" pitchFamily="34" charset="0"/>
              </a:rPr>
              <a:t>	</a:t>
            </a:r>
            <a:r>
              <a:rPr lang="vi-VN" sz="3600" dirty="0">
                <a:solidFill>
                  <a:srgbClr val="000000"/>
                </a:solidFill>
                <a:latin typeface="Arial" panose="020B0604020202020204" pitchFamily="34" charset="0"/>
                <a:cs typeface="Arial" panose="020B0604020202020204" pitchFamily="34" charset="0"/>
              </a:rPr>
              <a:t>Hãy giúp những chú rùa di chuyển bằng cách gieo hai xúc xắc rồi tính tổng số chấm ở các mặt trên của xúc xắc. Kết quả nhận được là số nào thì chú rùa mang áo ghi số đó được tiến thêm 1 ô.</a:t>
            </a:r>
          </a:p>
          <a:p>
            <a:pPr algn="just"/>
            <a:r>
              <a:rPr lang="en-US" sz="3600" dirty="0">
                <a:solidFill>
                  <a:srgbClr val="000000"/>
                </a:solidFill>
                <a:latin typeface="Arial" panose="020B0604020202020204" pitchFamily="34" charset="0"/>
                <a:cs typeface="Arial" panose="020B0604020202020204" pitchFamily="34" charset="0"/>
              </a:rPr>
              <a:t>	</a:t>
            </a:r>
            <a:r>
              <a:rPr lang="vi-VN" sz="3600" dirty="0">
                <a:solidFill>
                  <a:srgbClr val="000000"/>
                </a:solidFill>
                <a:latin typeface="Arial" panose="020B0604020202020204" pitchFamily="34" charset="0"/>
                <a:cs typeface="Arial" panose="020B0604020202020204" pitchFamily="34" charset="0"/>
              </a:rPr>
              <a:t>Thực hiện như vậy, hỏi ba chú rùa về đích đầu tiên theo thứ tự nhất, nhì, ba là những chú rùa nào? Khi đó, chủ rùa nào tiến được ít ô nhất?</a:t>
            </a:r>
          </a:p>
        </p:txBody>
      </p:sp>
    </p:spTree>
    <p:extLst>
      <p:ext uri="{BB962C8B-B14F-4D97-AF65-F5344CB8AC3E}">
        <p14:creationId xmlns:p14="http://schemas.microsoft.com/office/powerpoint/2010/main" val="1404166886"/>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1963118" y="1912037"/>
            <a:ext cx="9730118" cy="1569660"/>
          </a:xfrm>
          <a:prstGeom prst="rect">
            <a:avLst/>
          </a:prstGeom>
        </p:spPr>
        <p:txBody>
          <a:bodyPr wrap="square">
            <a:spAutoFit/>
          </a:bodyPr>
          <a:lstStyle/>
          <a:p>
            <a:pPr lvl="0" algn="ctr">
              <a:defRPr/>
            </a:pPr>
            <a:r>
              <a:rPr lang="en-US" sz="9600" dirty="0">
                <a:ln w="0"/>
                <a:solidFill>
                  <a:srgbClr val="FF0000"/>
                </a:solidFill>
                <a:latin typeface="UTM Edwardian" panose="02040603050506020204" pitchFamily="18" charset="0"/>
                <a:ea typeface="LNTH-LuoLuoNotangYuanTi 1" pitchFamily="2" charset="-128"/>
                <a:cs typeface="LNTH-LuoLuoNotangYuanTi 1" pitchFamily="2" charset="-128"/>
              </a:rPr>
              <a:t>	</a:t>
            </a:r>
            <a:r>
              <a:rPr lang="en-US" sz="6600" dirty="0">
                <a:ln w="0"/>
                <a:solidFill>
                  <a:srgbClr val="FF0000"/>
                </a:solidFill>
                <a:latin typeface="UTM Edwardian" panose="02040603050506020204" pitchFamily="18" charset="0"/>
                <a:ea typeface="LNTH-LuoLuoNotangYuanTi 1" pitchFamily="2" charset="-128"/>
                <a:cs typeface="LNTH-LuoLuoNotangYuanTi 1" pitchFamily="2" charset="-128"/>
              </a:rPr>
              <a:t>THẢO LUẬN NHÓM  4</a:t>
            </a:r>
            <a:endParaRPr lang="en-US" sz="9600" dirty="0">
              <a:ln w="0"/>
              <a:solidFill>
                <a:srgbClr val="FF0000"/>
              </a:solidFill>
              <a:latin typeface="UTM Edwardian" panose="02040603050506020204" pitchFamily="18" charset="0"/>
              <a:ea typeface="LNTH-LuoLuoNotangYuanTi 1" pitchFamily="2" charset="-128"/>
              <a:cs typeface="LNTH-LuoLuoNotangYuanTi 1" pitchFamily="2" charset="-128"/>
            </a:endParaRPr>
          </a:p>
        </p:txBody>
      </p:sp>
    </p:spTree>
    <p:extLst>
      <p:ext uri="{BB962C8B-B14F-4D97-AF65-F5344CB8AC3E}">
        <p14:creationId xmlns:p14="http://schemas.microsoft.com/office/powerpoint/2010/main" val="3517929962"/>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7" name="Nhóm 5">
            <a:extLst>
              <a:ext uri="{FF2B5EF4-FFF2-40B4-BE49-F238E27FC236}">
                <a16:creationId xmlns:a16="http://schemas.microsoft.com/office/drawing/2014/main" id="{83A51D87-DB80-4882-8CB9-0DA9FB55160E}"/>
              </a:ext>
            </a:extLst>
          </p:cNvPr>
          <p:cNvGrpSpPr/>
          <p:nvPr/>
        </p:nvGrpSpPr>
        <p:grpSpPr>
          <a:xfrm rot="1063868">
            <a:off x="777451" y="2107159"/>
            <a:ext cx="10261005" cy="2231380"/>
            <a:chOff x="154162" y="3720677"/>
            <a:chExt cx="9480740" cy="1052100"/>
          </a:xfrm>
        </p:grpSpPr>
        <p:sp>
          <p:nvSpPr>
            <p:cNvPr id="8" name="TextBox 12">
              <a:extLst>
                <a:ext uri="{FF2B5EF4-FFF2-40B4-BE49-F238E27FC236}">
                  <a16:creationId xmlns:a16="http://schemas.microsoft.com/office/drawing/2014/main" id="{0F65B26C-A7E4-73F6-34CE-4F4B9F09A655}"/>
                </a:ext>
              </a:extLst>
            </p:cNvPr>
            <p:cNvSpPr txBox="1"/>
            <p:nvPr/>
          </p:nvSpPr>
          <p:spPr>
            <a:xfrm rot="20527286">
              <a:off x="2876480" y="3720677"/>
              <a:ext cx="6688425" cy="10521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900" b="0" i="0" u="none" strike="noStrike" kern="1200" cap="none" spc="0" normalizeH="0" baseline="0" noProof="0" dirty="0">
                <a:ln w="190500">
                  <a:solidFill>
                    <a:prstClr val="white"/>
                  </a:solidFill>
                </a:ln>
                <a:solidFill>
                  <a:srgbClr val="C00000"/>
                </a:solidFill>
                <a:effectLst/>
                <a:uLnTx/>
                <a:uFillTx/>
                <a:latin typeface="UTM Edwardian" panose="02040603050506020204" pitchFamily="18" charset="0"/>
                <a:ea typeface="LNTH-LuoLuoNotangYuanTi 1" pitchFamily="2" charset="-128"/>
                <a:cs typeface="LNTH-LuoLuoNotangYuanTi 1" pitchFamily="2" charset="-128"/>
              </a:endParaRPr>
            </a:p>
          </p:txBody>
        </p:sp>
        <p:sp>
          <p:nvSpPr>
            <p:cNvPr id="9" name="TextBox 12">
              <a:extLst>
                <a:ext uri="{FF2B5EF4-FFF2-40B4-BE49-F238E27FC236}">
                  <a16:creationId xmlns:a16="http://schemas.microsoft.com/office/drawing/2014/main" id="{39558897-5318-3EE5-0B83-D9C558818F0E}"/>
                </a:ext>
              </a:extLst>
            </p:cNvPr>
            <p:cNvSpPr txBox="1"/>
            <p:nvPr/>
          </p:nvSpPr>
          <p:spPr>
            <a:xfrm rot="20527286">
              <a:off x="154162" y="3869892"/>
              <a:ext cx="9480740" cy="7473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600" b="0" i="0" u="none" strike="noStrike" kern="1200" cap="none" spc="0" normalizeH="0" baseline="0" noProof="0" dirty="0" err="1">
                  <a:ln w="0"/>
                  <a:solidFill>
                    <a:srgbClr val="FF0000"/>
                  </a:solidFill>
                  <a:effectLst/>
                  <a:uLnTx/>
                  <a:uFillTx/>
                  <a:latin typeface="UTM Edwardian" panose="02040603050506020204" pitchFamily="18" charset="0"/>
                  <a:ea typeface="LNTH-LuoLuoNotangYuanTi 1" pitchFamily="2" charset="-128"/>
                  <a:cs typeface="LNTH-LuoLuoNotangYuanTi 1" pitchFamily="2" charset="-128"/>
                </a:rPr>
                <a:t>Vận</a:t>
              </a:r>
              <a:r>
                <a:rPr kumimoji="0" lang="en-US" sz="9600" b="0" i="0" u="none" strike="noStrike" kern="1200" cap="none" spc="0" normalizeH="0" baseline="0" noProof="0" dirty="0">
                  <a:ln w="0"/>
                  <a:solidFill>
                    <a:srgbClr val="FF0000"/>
                  </a:solidFill>
                  <a:effectLst/>
                  <a:uLnTx/>
                  <a:uFillTx/>
                  <a:latin typeface="UTM Edwardian" panose="02040603050506020204" pitchFamily="18" charset="0"/>
                  <a:ea typeface="LNTH-LuoLuoNotangYuanTi 1" pitchFamily="2" charset="-128"/>
                  <a:cs typeface="LNTH-LuoLuoNotangYuanTi 1" pitchFamily="2" charset="-128"/>
                </a:rPr>
                <a:t> </a:t>
              </a:r>
              <a:r>
                <a:rPr kumimoji="0" lang="en-US" sz="9600" b="0" i="0" u="none" strike="noStrike" kern="1200" cap="none" spc="0" normalizeH="0" baseline="0" noProof="0" dirty="0" err="1">
                  <a:ln w="0"/>
                  <a:solidFill>
                    <a:srgbClr val="FF0000"/>
                  </a:solidFill>
                  <a:effectLst/>
                  <a:uLnTx/>
                  <a:uFillTx/>
                  <a:latin typeface="UTM Edwardian" panose="02040603050506020204" pitchFamily="18" charset="0"/>
                  <a:ea typeface="LNTH-LuoLuoNotangYuanTi 1" pitchFamily="2" charset="-128"/>
                  <a:cs typeface="LNTH-LuoLuoNotangYuanTi 1" pitchFamily="2" charset="-128"/>
                </a:rPr>
                <a:t>dụng</a:t>
              </a:r>
              <a:endParaRPr kumimoji="0" lang="en-US" sz="9600" b="0" i="0" u="none" strike="noStrike" kern="1200" cap="none" spc="0" normalizeH="0" baseline="0" noProof="0" dirty="0">
                <a:ln w="0"/>
                <a:solidFill>
                  <a:srgbClr val="FF0000"/>
                </a:solidFill>
                <a:effectLst/>
                <a:uLnTx/>
                <a:uFillTx/>
                <a:latin typeface="UTM Edwardian" panose="02040603050506020204" pitchFamily="18" charset="0"/>
                <a:ea typeface="LNTH-LuoLuoNotangYuanTi 1" pitchFamily="2" charset="-128"/>
                <a:cs typeface="LNTH-LuoLuoNotangYuanTi 1" pitchFamily="2" charset="-128"/>
              </a:endParaRPr>
            </a:p>
          </p:txBody>
        </p:sp>
      </p:grpSp>
    </p:spTree>
    <p:extLst>
      <p:ext uri="{BB962C8B-B14F-4D97-AF65-F5344CB8AC3E}">
        <p14:creationId xmlns:p14="http://schemas.microsoft.com/office/powerpoint/2010/main" val="343626725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repeatCount="indefinite" fill="hold" nodeType="afterEffect">
                                  <p:stCondLst>
                                    <p:cond delay="0"/>
                                  </p:stCondLst>
                                  <p:endCondLst>
                                    <p:cond evt="onNext" delay="0">
                                      <p:tgtEl>
                                        <p:sldTgt/>
                                      </p:tgtEl>
                                    </p:cond>
                                  </p:endCondLst>
                                  <p:childTnLst>
                                    <p:animEffect transition="out" filter="fade">
                                      <p:cBhvr>
                                        <p:cTn id="6" dur="500" tmFilter="0, 0; .2, .5; .8, .5; 1, 0"/>
                                        <p:tgtEl>
                                          <p:spTgt spid="7"/>
                                        </p:tgtEl>
                                      </p:cBhvr>
                                    </p:animEffect>
                                    <p:animScale>
                                      <p:cBhvr>
                                        <p:cTn id="7" dur="250"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B3B5-BC4D-3391-316D-19E78F529A91}"/>
              </a:ext>
            </a:extLst>
          </p:cNvPr>
          <p:cNvSpPr>
            <a:spLocks noGrp="1"/>
          </p:cNvSpPr>
          <p:nvPr>
            <p:ph type="title"/>
          </p:nvPr>
        </p:nvSpPr>
        <p:spPr/>
        <p:txBody>
          <a:bodyPr/>
          <a:lstStyle/>
          <a:p>
            <a:endParaRPr lang="en-US"/>
          </a:p>
        </p:txBody>
      </p:sp>
      <p:grpSp>
        <p:nvGrpSpPr>
          <p:cNvPr id="3" name="Nhóm 10">
            <a:extLst>
              <a:ext uri="{FF2B5EF4-FFF2-40B4-BE49-F238E27FC236}">
                <a16:creationId xmlns:a16="http://schemas.microsoft.com/office/drawing/2014/main" id="{0B8BFE3B-6937-EA22-6C0C-24FE8AD8E865}"/>
              </a:ext>
            </a:extLst>
          </p:cNvPr>
          <p:cNvGrpSpPr/>
          <p:nvPr/>
        </p:nvGrpSpPr>
        <p:grpSpPr>
          <a:xfrm>
            <a:off x="5711853" y="1080076"/>
            <a:ext cx="3301519" cy="850324"/>
            <a:chOff x="6371477" y="2025816"/>
            <a:chExt cx="3946055" cy="1369030"/>
          </a:xfrm>
        </p:grpSpPr>
        <p:sp>
          <p:nvSpPr>
            <p:cNvPr id="4" name="Hộp Văn bản 7">
              <a:extLst>
                <a:ext uri="{FF2B5EF4-FFF2-40B4-BE49-F238E27FC236}">
                  <a16:creationId xmlns:a16="http://schemas.microsoft.com/office/drawing/2014/main" id="{4A95E15B-F808-4CC6-C190-BF1EC6484E2A}"/>
                </a:ext>
              </a:extLst>
            </p:cNvPr>
            <p:cNvSpPr txBox="1"/>
            <p:nvPr/>
          </p:nvSpPr>
          <p:spPr>
            <a:xfrm>
              <a:off x="6371477" y="2225295"/>
              <a:ext cx="3946055" cy="1169551"/>
            </a:xfrm>
            <a:prstGeom prst="rect">
              <a:avLst/>
            </a:prstGeom>
            <a:noFill/>
          </p:spPr>
          <p:txBody>
            <a:bodyPr wrap="square">
              <a:spAutoFit/>
            </a:bodyPr>
            <a:lstStyle/>
            <a:p>
              <a:pPr algn="ctr"/>
              <a:r>
                <a:rPr lang="en-US" sz="7000" dirty="0">
                  <a:ln w="317500">
                    <a:solidFill>
                      <a:schemeClr val="bg1"/>
                    </a:solidFill>
                  </a:ln>
                  <a:solidFill>
                    <a:srgbClr val="FF0000"/>
                  </a:solidFill>
                  <a:latin typeface="SVN-Hole Hearted" panose="020B0A06020104020203" pitchFamily="34" charset="0"/>
                </a:rPr>
                <a:t>TOÁN</a:t>
              </a:r>
              <a:endParaRPr lang="vi-VN" sz="7000" dirty="0">
                <a:ln w="317500">
                  <a:solidFill>
                    <a:schemeClr val="bg1"/>
                  </a:solidFill>
                </a:ln>
                <a:solidFill>
                  <a:srgbClr val="FF0000"/>
                </a:solidFill>
              </a:endParaRPr>
            </a:p>
          </p:txBody>
        </p:sp>
        <p:sp>
          <p:nvSpPr>
            <p:cNvPr id="5" name="Hộp Văn bản 8">
              <a:extLst>
                <a:ext uri="{FF2B5EF4-FFF2-40B4-BE49-F238E27FC236}">
                  <a16:creationId xmlns:a16="http://schemas.microsoft.com/office/drawing/2014/main" id="{FAA608DB-BB98-C13F-66A9-7997592ADD86}"/>
                </a:ext>
              </a:extLst>
            </p:cNvPr>
            <p:cNvSpPr txBox="1"/>
            <p:nvPr/>
          </p:nvSpPr>
          <p:spPr>
            <a:xfrm>
              <a:off x="6371477" y="2025816"/>
              <a:ext cx="3869726" cy="1107996"/>
            </a:xfrm>
            <a:prstGeom prst="rect">
              <a:avLst/>
            </a:prstGeom>
            <a:noFill/>
          </p:spPr>
          <p:txBody>
            <a:bodyPr wrap="square">
              <a:spAutoFit/>
            </a:bodyPr>
            <a:lstStyle/>
            <a:p>
              <a:pPr algn="ctr"/>
              <a:r>
                <a:rPr lang="vi-VN" sz="6600" dirty="0">
                  <a:ln w="28575">
                    <a:solidFill>
                      <a:srgbClr val="0070C0"/>
                    </a:solidFill>
                  </a:ln>
                  <a:latin typeface="+mj-lt"/>
                </a:rPr>
                <a:t>Toán</a:t>
              </a:r>
            </a:p>
          </p:txBody>
        </p:sp>
      </p:grpSp>
      <p:sp>
        <p:nvSpPr>
          <p:cNvPr id="6" name="TextBox 10">
            <a:extLst>
              <a:ext uri="{FF2B5EF4-FFF2-40B4-BE49-F238E27FC236}">
                <a16:creationId xmlns:a16="http://schemas.microsoft.com/office/drawing/2014/main" id="{5B728FAC-9FF1-A4E6-C2CC-5D03819580EF}"/>
              </a:ext>
            </a:extLst>
          </p:cNvPr>
          <p:cNvSpPr txBox="1"/>
          <p:nvPr/>
        </p:nvSpPr>
        <p:spPr>
          <a:xfrm>
            <a:off x="3400592" y="2185528"/>
            <a:ext cx="8889952" cy="2252924"/>
          </a:xfrm>
          <a:prstGeom prst="rect">
            <a:avLst/>
          </a:prstGeom>
          <a:noFill/>
        </p:spPr>
        <p:txBody>
          <a:bodyPr wrap="square" rtlCol="0">
            <a:spAutoFit/>
          </a:bodyPr>
          <a:lstStyle/>
          <a:p>
            <a:pPr algn="ctr">
              <a:lnSpc>
                <a:spcPct val="130000"/>
              </a:lnSpc>
            </a:pPr>
            <a:r>
              <a:rPr lang="en-US" sz="5400" b="1" dirty="0" err="1">
                <a:ln w="28575">
                  <a:solidFill>
                    <a:srgbClr val="002060"/>
                  </a:solidFill>
                  <a:prstDash val="solid"/>
                </a:ln>
                <a:solidFill>
                  <a:srgbClr val="0070C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Bài</a:t>
            </a:r>
            <a:r>
              <a:rPr lang="en-US" sz="5400" b="1" dirty="0">
                <a:ln w="28575">
                  <a:solidFill>
                    <a:srgbClr val="002060"/>
                  </a:solidFill>
                  <a:prstDash val="solid"/>
                </a:ln>
                <a:solidFill>
                  <a:srgbClr val="0070C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51. SỐ LẦN XUẤT HIỆN CỦA MỘT SỰ KIỆN</a:t>
            </a:r>
          </a:p>
        </p:txBody>
      </p:sp>
      <p:sp>
        <p:nvSpPr>
          <p:cNvPr id="7" name="Hộp Văn bản 22">
            <a:extLst>
              <a:ext uri="{FF2B5EF4-FFF2-40B4-BE49-F238E27FC236}">
                <a16:creationId xmlns:a16="http://schemas.microsoft.com/office/drawing/2014/main" id="{E321FCE2-3428-17E0-032E-1749BB6A791D}"/>
              </a:ext>
            </a:extLst>
          </p:cNvPr>
          <p:cNvSpPr txBox="1"/>
          <p:nvPr/>
        </p:nvSpPr>
        <p:spPr>
          <a:xfrm>
            <a:off x="3088486" y="304436"/>
            <a:ext cx="8801138" cy="823752"/>
          </a:xfrm>
          <a:prstGeom prst="rect">
            <a:avLst/>
          </a:prstGeom>
          <a:noFill/>
        </p:spPr>
        <p:txBody>
          <a:bodyPr wrap="square">
            <a:spAutoFit/>
          </a:bodyPr>
          <a:lstStyle/>
          <a:p>
            <a:pPr algn="ctr">
              <a:lnSpc>
                <a:spcPct val="150000"/>
              </a:lnSpc>
            </a:pPr>
            <a:r>
              <a:rPr lang="vi-VN" altLang="zh-CN" sz="3600" b="1" dirty="0">
                <a:ln w="3175">
                  <a:noFill/>
                </a:ln>
                <a:solidFill>
                  <a:srgbClr val="FF0000"/>
                </a:solidFill>
                <a:latin typeface="Times New Roman" panose="02020603050405020304" pitchFamily="18" charset="0"/>
                <a:ea typeface="微软雅黑" panose="020B0503020204020204" pitchFamily="34" charset="-122"/>
                <a:cs typeface="Times New Roman" panose="02020603050405020304" pitchFamily="18" charset="0"/>
              </a:rPr>
              <a:t>Thứ Ba, ngày 10 tháng 3 năm 2026</a:t>
            </a:r>
            <a:endParaRPr lang="en-US" altLang="zh-CN" sz="3600" b="1" dirty="0">
              <a:ln w="3175">
                <a:noFill/>
              </a:ln>
              <a:solidFill>
                <a:srgbClr val="FF0000"/>
              </a:solidFill>
              <a:latin typeface="Times New Roman" panose="02020603050405020304" pitchFamily="18"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1336541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TextBox 12">
            <a:extLst>
              <a:ext uri="{FF2B5EF4-FFF2-40B4-BE49-F238E27FC236}">
                <a16:creationId xmlns:a16="http://schemas.microsoft.com/office/drawing/2014/main" id="{39558897-5318-3EE5-0B83-D9C558818F0E}"/>
              </a:ext>
            </a:extLst>
          </p:cNvPr>
          <p:cNvSpPr txBox="1"/>
          <p:nvPr/>
        </p:nvSpPr>
        <p:spPr>
          <a:xfrm rot="21513950">
            <a:off x="1907832" y="1926895"/>
            <a:ext cx="8376333" cy="2062102"/>
          </a:xfrm>
          <a:prstGeom prst="rect">
            <a:avLst/>
          </a:prstGeom>
          <a:noFill/>
        </p:spPr>
        <p:txBody>
          <a:bodyPr wrap="square" rtlCol="0">
            <a:spAutoFit/>
          </a:bodyPr>
          <a:lstStyle/>
          <a:p>
            <a:pPr algn="ctr"/>
            <a:r>
              <a:rPr lang="vi-VN" sz="12800" dirty="0">
                <a:ln w="0"/>
                <a:solidFill>
                  <a:srgbClr val="C00000"/>
                </a:solidFill>
                <a:latin typeface="Times New Roman" panose="02020603050405020304" pitchFamily="18" charset="0"/>
                <a:ea typeface="LNTH-LuoLuoNotangYuanTi 1" pitchFamily="2" charset="-128"/>
                <a:cs typeface="Times New Roman" panose="02020603050405020304" pitchFamily="18" charset="0"/>
              </a:rPr>
              <a:t>Khởi động</a:t>
            </a:r>
            <a:endParaRPr lang="en-US" sz="12800" dirty="0">
              <a:ln w="0"/>
              <a:solidFill>
                <a:srgbClr val="C00000"/>
              </a:solidFill>
              <a:latin typeface="Times New Roman" panose="02020603050405020304" pitchFamily="18" charset="0"/>
              <a:ea typeface="LNTH-LuoLuoNotangYuanTi 1" pitchFamily="2" charset="-128"/>
              <a:cs typeface="Times New Roman" panose="02020603050405020304" pitchFamily="18" charset="0"/>
            </a:endParaRPr>
          </a:p>
        </p:txBody>
      </p:sp>
    </p:spTree>
    <p:extLst>
      <p:ext uri="{BB962C8B-B14F-4D97-AF65-F5344CB8AC3E}">
        <p14:creationId xmlns:p14="http://schemas.microsoft.com/office/powerpoint/2010/main" val="2403962470"/>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B86BF29-29AF-5D97-8D04-D3A755E2E24E}"/>
            </a:ext>
          </a:extLst>
        </p:cNvPr>
        <p:cNvGrpSpPr/>
        <p:nvPr/>
      </p:nvGrpSpPr>
      <p:grpSpPr>
        <a:xfrm>
          <a:off x="0" y="0"/>
          <a:ext cx="0" cy="0"/>
          <a:chOff x="0" y="0"/>
          <a:chExt cx="0" cy="0"/>
        </a:xfrm>
      </p:grpSpPr>
      <p:sp>
        <p:nvSpPr>
          <p:cNvPr id="4" name="Hộp Văn bản 1">
            <a:extLst>
              <a:ext uri="{FF2B5EF4-FFF2-40B4-BE49-F238E27FC236}">
                <a16:creationId xmlns:a16="http://schemas.microsoft.com/office/drawing/2014/main" id="{1ABF8678-7DAF-3FD7-0880-3FFB41D6C723}"/>
              </a:ext>
            </a:extLst>
          </p:cNvPr>
          <p:cNvSpPr txBox="1"/>
          <p:nvPr/>
        </p:nvSpPr>
        <p:spPr>
          <a:xfrm>
            <a:off x="1953918" y="1400703"/>
            <a:ext cx="9052111"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600" b="0" i="0" u="none" strike="noStrike" kern="0" cap="none" spc="0" normalizeH="0" baseline="0" noProof="0" dirty="0" err="1">
                <a:ln>
                  <a:noFill/>
                </a:ln>
                <a:solidFill>
                  <a:srgbClr val="0070C0"/>
                </a:solidFill>
                <a:effectLst/>
                <a:uLnTx/>
                <a:uFillTx/>
                <a:latin typeface="HP001 5 hàng 1 ô ly" panose="020B0603050302020204" pitchFamily="34" charset="0"/>
                <a:cs typeface="Times New Roman" panose="02020603050405020304" pitchFamily="18" charset="0"/>
                <a:sym typeface="Arial"/>
              </a:rPr>
              <a:t>Thứ</a:t>
            </a:r>
            <a:r>
              <a:rPr kumimoji="0" lang="en-US" sz="3600" b="0" i="0" u="none" strike="noStrike" kern="0" cap="none" spc="0" normalizeH="0" baseline="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rPr>
              <a:t> </a:t>
            </a:r>
            <a:r>
              <a:rPr lang="vi-VN" sz="3600" kern="0" noProof="0" dirty="0">
                <a:solidFill>
                  <a:srgbClr val="0070C0"/>
                </a:solidFill>
                <a:latin typeface="HP001 5 hàng 1 ô ly" panose="020B0603050302020204" pitchFamily="34" charset="0"/>
                <a:cs typeface="Times New Roman" panose="02020603050405020304" pitchFamily="18" charset="0"/>
                <a:sym typeface="Arial"/>
              </a:rPr>
              <a:t>Ba,</a:t>
            </a:r>
            <a:r>
              <a:rPr kumimoji="0" lang="en-US" sz="3600" b="0" i="0" u="none" strike="noStrike" kern="0" cap="none" spc="0" normalizeH="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rPr>
              <a:t> </a:t>
            </a:r>
            <a:r>
              <a:rPr kumimoji="0" lang="en-US" sz="3600" b="0" i="0" u="none" strike="noStrike" kern="0" cap="none" spc="0" normalizeH="0" baseline="0" noProof="0" dirty="0" err="1">
                <a:ln>
                  <a:noFill/>
                </a:ln>
                <a:solidFill>
                  <a:srgbClr val="0070C0"/>
                </a:solidFill>
                <a:effectLst/>
                <a:uLnTx/>
                <a:uFillTx/>
                <a:latin typeface="HP001 5 hàng 1 ô ly" panose="020B0603050302020204" pitchFamily="34" charset="0"/>
                <a:cs typeface="Times New Roman" panose="02020603050405020304" pitchFamily="18" charset="0"/>
                <a:sym typeface="Arial"/>
              </a:rPr>
              <a:t>ngày</a:t>
            </a:r>
            <a:r>
              <a:rPr kumimoji="0" lang="en-US" sz="3600" b="0" i="0" u="none" strike="noStrike" kern="0" cap="none" spc="0" normalizeH="0" baseline="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rPr>
              <a:t> </a:t>
            </a:r>
            <a:r>
              <a:rPr lang="vi-VN" sz="3600" kern="0" noProof="0" dirty="0">
                <a:solidFill>
                  <a:srgbClr val="0070C0"/>
                </a:solidFill>
                <a:latin typeface="HP001 5 hàng 1 ô ly" panose="020B0603050302020204" pitchFamily="34" charset="0"/>
                <a:cs typeface="Times New Roman" panose="02020603050405020304" pitchFamily="18" charset="0"/>
                <a:sym typeface="Arial"/>
              </a:rPr>
              <a:t>10</a:t>
            </a:r>
            <a:r>
              <a:rPr lang="en-US" sz="3600" kern="0" dirty="0">
                <a:solidFill>
                  <a:srgbClr val="0070C0"/>
                </a:solidFill>
                <a:latin typeface="HP001 5 hàng 1 ô ly" panose="020B0603050302020204" pitchFamily="34" charset="0"/>
                <a:cs typeface="Times New Roman" panose="02020603050405020304" pitchFamily="18" charset="0"/>
                <a:sym typeface="Arial"/>
              </a:rPr>
              <a:t> </a:t>
            </a:r>
            <a:r>
              <a:rPr kumimoji="0" lang="en-US" sz="3600" b="0" i="0" u="none" strike="noStrike" kern="0" cap="none" spc="0" normalizeH="0" baseline="0" noProof="0" dirty="0" err="1">
                <a:ln>
                  <a:noFill/>
                </a:ln>
                <a:solidFill>
                  <a:srgbClr val="0070C0"/>
                </a:solidFill>
                <a:effectLst/>
                <a:uLnTx/>
                <a:uFillTx/>
                <a:latin typeface="HP001 5 hàng 1 ô ly" panose="020B0603050302020204" pitchFamily="34" charset="0"/>
                <a:cs typeface="Times New Roman" panose="02020603050405020304" pitchFamily="18" charset="0"/>
                <a:sym typeface="Arial"/>
              </a:rPr>
              <a:t>tháng</a:t>
            </a:r>
            <a:r>
              <a:rPr kumimoji="0" lang="en-US" sz="3600" b="0" i="0" u="none" strike="noStrike" kern="0" cap="none" spc="0" normalizeH="0" baseline="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rPr>
              <a:t> 03 </a:t>
            </a:r>
            <a:r>
              <a:rPr kumimoji="0" lang="en-US" sz="3600" b="0" i="0" u="none" strike="noStrike" kern="0" cap="none" spc="0" normalizeH="0" baseline="0" noProof="0" dirty="0" err="1">
                <a:ln>
                  <a:noFill/>
                </a:ln>
                <a:solidFill>
                  <a:srgbClr val="0070C0"/>
                </a:solidFill>
                <a:effectLst/>
                <a:uLnTx/>
                <a:uFillTx/>
                <a:latin typeface="HP001 5 hàng 1 ô ly" panose="020B0603050302020204" pitchFamily="34" charset="0"/>
                <a:cs typeface="Times New Roman" panose="02020603050405020304" pitchFamily="18" charset="0"/>
                <a:sym typeface="Arial"/>
              </a:rPr>
              <a:t>năm</a:t>
            </a:r>
            <a:r>
              <a:rPr kumimoji="0" lang="en-US" sz="3600" b="0" i="0" u="none" strike="noStrike" kern="0" cap="none" spc="0" normalizeH="0" baseline="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rPr>
              <a:t> </a:t>
            </a:r>
            <a:r>
              <a:rPr kumimoji="0" lang="vi-VN" sz="3600" b="0" i="0" u="none" strike="noStrike" kern="0" cap="none" spc="0" normalizeH="0" baseline="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rPr>
              <a:t>2026</a:t>
            </a:r>
            <a:endParaRPr kumimoji="0" lang="en-US" sz="3600" b="0" i="0" u="none" strike="noStrike" kern="0" cap="none" spc="0" normalizeH="0" baseline="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600" kern="0" dirty="0" err="1">
                <a:solidFill>
                  <a:srgbClr val="0070C0"/>
                </a:solidFill>
                <a:latin typeface="HP001 5 hàng 1 ô ly" panose="020B0603050302020204" pitchFamily="34" charset="0"/>
                <a:cs typeface="Times New Roman" panose="02020603050405020304" pitchFamily="18" charset="0"/>
                <a:sym typeface="Arial"/>
              </a:rPr>
              <a:t>Toán</a:t>
            </a:r>
            <a:endParaRPr kumimoji="0" lang="en-US" sz="3600" b="0" i="0" u="none" strike="noStrike" kern="0" cap="none" spc="0" normalizeH="0" baseline="0" noProof="0" dirty="0">
              <a:ln>
                <a:noFill/>
              </a:ln>
              <a:solidFill>
                <a:srgbClr val="0070C0"/>
              </a:solidFill>
              <a:effectLst/>
              <a:uLnTx/>
              <a:uFillTx/>
              <a:latin typeface="HP001 5 hàng 1 ô ly" panose="020B0603050302020204" pitchFamily="34" charset="0"/>
              <a:cs typeface="Times New Roman" panose="02020603050405020304" pitchFamily="18" charset="0"/>
              <a:sym typeface="Arial"/>
            </a:endParaRPr>
          </a:p>
        </p:txBody>
      </p:sp>
      <p:sp>
        <p:nvSpPr>
          <p:cNvPr id="7" name="TextBox 6">
            <a:extLst>
              <a:ext uri="{FF2B5EF4-FFF2-40B4-BE49-F238E27FC236}">
                <a16:creationId xmlns:a16="http://schemas.microsoft.com/office/drawing/2014/main" id="{9D5DBB43-D80E-8759-1C30-E89760B0F988}"/>
              </a:ext>
            </a:extLst>
          </p:cNvPr>
          <p:cNvSpPr txBox="1"/>
          <p:nvPr/>
        </p:nvSpPr>
        <p:spPr>
          <a:xfrm>
            <a:off x="706260" y="3074689"/>
            <a:ext cx="11133160" cy="646331"/>
          </a:xfrm>
          <a:prstGeom prst="rect">
            <a:avLst/>
          </a:prstGeom>
          <a:noFill/>
        </p:spPr>
        <p:txBody>
          <a:bodyPr wrap="square" rtlCol="0">
            <a:spAutoFit/>
          </a:bodyPr>
          <a:lstStyle/>
          <a:p>
            <a:pPr algn="ctr"/>
            <a:r>
              <a:rPr lang="en-US" sz="3600" u="sng" dirty="0" err="1">
                <a:solidFill>
                  <a:srgbClr val="FF0000"/>
                </a:solidFill>
                <a:latin typeface="HP001 5 hàng 1 ô ly" panose="020B0603050302020204" pitchFamily="34" charset="0"/>
                <a:cs typeface="Times New Roman" panose="02020603050405020304" pitchFamily="18" charset="0"/>
              </a:rPr>
              <a:t>Bài</a:t>
            </a:r>
            <a:r>
              <a:rPr lang="en-US" sz="3600" u="sng" dirty="0">
                <a:solidFill>
                  <a:srgbClr val="FF0000"/>
                </a:solidFill>
                <a:latin typeface="HP001 5 hàng 1 ô ly" panose="020B0603050302020204" pitchFamily="34" charset="0"/>
                <a:cs typeface="Times New Roman" panose="02020603050405020304" pitchFamily="18" charset="0"/>
              </a:rPr>
              <a:t> 51. </a:t>
            </a:r>
            <a:r>
              <a:rPr lang="en-US" sz="3600" u="sng" dirty="0" err="1">
                <a:solidFill>
                  <a:srgbClr val="FF0000"/>
                </a:solidFill>
                <a:latin typeface="HP001 5 hàng 1 ô ly" panose="020B0603050302020204" pitchFamily="34" charset="0"/>
                <a:cs typeface="Times New Roman" panose="02020603050405020304" pitchFamily="18" charset="0"/>
              </a:rPr>
              <a:t>Số</a:t>
            </a:r>
            <a:r>
              <a:rPr lang="en-US" sz="3600" u="sng" dirty="0">
                <a:solidFill>
                  <a:srgbClr val="FF0000"/>
                </a:solidFill>
                <a:latin typeface="HP001 5 hàng 1 ô ly" panose="020B0603050302020204" pitchFamily="34" charset="0"/>
                <a:cs typeface="Times New Roman" panose="02020603050405020304" pitchFamily="18" charset="0"/>
              </a:rPr>
              <a:t> </a:t>
            </a:r>
            <a:r>
              <a:rPr lang="en-US" sz="3600" u="sng" dirty="0" err="1">
                <a:solidFill>
                  <a:srgbClr val="FF0000"/>
                </a:solidFill>
                <a:latin typeface="HP001 5 hàng 1 ô ly" panose="020B0603050302020204" pitchFamily="34" charset="0"/>
                <a:cs typeface="Times New Roman" panose="02020603050405020304" pitchFamily="18" charset="0"/>
              </a:rPr>
              <a:t>lần</a:t>
            </a:r>
            <a:r>
              <a:rPr lang="en-US" sz="3600" u="sng" dirty="0">
                <a:solidFill>
                  <a:srgbClr val="FF0000"/>
                </a:solidFill>
                <a:latin typeface="HP001 5 hàng 1 ô ly" panose="020B0603050302020204" pitchFamily="34" charset="0"/>
                <a:cs typeface="Times New Roman" panose="02020603050405020304" pitchFamily="18" charset="0"/>
              </a:rPr>
              <a:t> </a:t>
            </a:r>
            <a:r>
              <a:rPr lang="en-US" sz="3600" u="sng" dirty="0" err="1">
                <a:solidFill>
                  <a:srgbClr val="FF0000"/>
                </a:solidFill>
                <a:latin typeface="HP001 5 hàng 1 ô ly" panose="020B0603050302020204" pitchFamily="34" charset="0"/>
                <a:cs typeface="Times New Roman" panose="02020603050405020304" pitchFamily="18" charset="0"/>
              </a:rPr>
              <a:t>xuất</a:t>
            </a:r>
            <a:r>
              <a:rPr lang="en-US" sz="3600" u="sng" dirty="0">
                <a:solidFill>
                  <a:srgbClr val="FF0000"/>
                </a:solidFill>
                <a:latin typeface="HP001 5 hàng 1 ô ly" panose="020B0603050302020204" pitchFamily="34" charset="0"/>
                <a:cs typeface="Times New Roman" panose="02020603050405020304" pitchFamily="18" charset="0"/>
              </a:rPr>
              <a:t> </a:t>
            </a:r>
            <a:r>
              <a:rPr lang="en-US" sz="3600" u="sng" dirty="0" err="1">
                <a:solidFill>
                  <a:srgbClr val="FF0000"/>
                </a:solidFill>
                <a:latin typeface="HP001 5 hàng 1 ô ly" panose="020B0603050302020204" pitchFamily="34" charset="0"/>
                <a:cs typeface="Times New Roman" panose="02020603050405020304" pitchFamily="18" charset="0"/>
              </a:rPr>
              <a:t>hiện</a:t>
            </a:r>
            <a:r>
              <a:rPr lang="en-US" sz="3600" u="sng" dirty="0">
                <a:solidFill>
                  <a:srgbClr val="FF0000"/>
                </a:solidFill>
                <a:latin typeface="HP001 5 hàng 1 ô ly" panose="020B0603050302020204" pitchFamily="34" charset="0"/>
                <a:cs typeface="Times New Roman" panose="02020603050405020304" pitchFamily="18" charset="0"/>
              </a:rPr>
              <a:t> </a:t>
            </a:r>
            <a:r>
              <a:rPr lang="en-US" sz="3600" u="sng" dirty="0" err="1">
                <a:solidFill>
                  <a:srgbClr val="FF0000"/>
                </a:solidFill>
                <a:latin typeface="HP001 5 hàng 1 ô ly" panose="020B0603050302020204" pitchFamily="34" charset="0"/>
                <a:cs typeface="Times New Roman" panose="02020603050405020304" pitchFamily="18" charset="0"/>
              </a:rPr>
              <a:t>của</a:t>
            </a:r>
            <a:r>
              <a:rPr lang="en-US" sz="3600" u="sng" dirty="0">
                <a:solidFill>
                  <a:srgbClr val="FF0000"/>
                </a:solidFill>
                <a:latin typeface="HP001 5 hàng 1 ô ly" panose="020B0603050302020204" pitchFamily="34" charset="0"/>
                <a:cs typeface="Times New Roman" panose="02020603050405020304" pitchFamily="18" charset="0"/>
              </a:rPr>
              <a:t> </a:t>
            </a:r>
            <a:r>
              <a:rPr lang="en-US" sz="3600" u="sng" dirty="0" err="1">
                <a:solidFill>
                  <a:srgbClr val="FF0000"/>
                </a:solidFill>
                <a:latin typeface="HP001 5 hàng 1 ô ly" panose="020B0603050302020204" pitchFamily="34" charset="0"/>
                <a:cs typeface="Times New Roman" panose="02020603050405020304" pitchFamily="18" charset="0"/>
              </a:rPr>
              <a:t>một</a:t>
            </a:r>
            <a:r>
              <a:rPr lang="en-US" sz="3600" u="sng" dirty="0">
                <a:solidFill>
                  <a:srgbClr val="FF0000"/>
                </a:solidFill>
                <a:latin typeface="HP001 5 hàng 1 ô ly" panose="020B0603050302020204" pitchFamily="34" charset="0"/>
                <a:cs typeface="Times New Roman" panose="02020603050405020304" pitchFamily="18" charset="0"/>
              </a:rPr>
              <a:t> </a:t>
            </a:r>
            <a:r>
              <a:rPr lang="en-US" sz="3600" u="sng" dirty="0" err="1">
                <a:solidFill>
                  <a:srgbClr val="FF0000"/>
                </a:solidFill>
                <a:latin typeface="HP001 5 hàng 1 ô ly" panose="020B0603050302020204" pitchFamily="34" charset="0"/>
                <a:cs typeface="Times New Roman" panose="02020603050405020304" pitchFamily="18" charset="0"/>
              </a:rPr>
              <a:t>sự</a:t>
            </a:r>
            <a:r>
              <a:rPr lang="en-US" sz="3600" u="sng" dirty="0">
                <a:solidFill>
                  <a:srgbClr val="FF0000"/>
                </a:solidFill>
                <a:latin typeface="HP001 5 hàng 1 ô ly" panose="020B0603050302020204" pitchFamily="34" charset="0"/>
                <a:cs typeface="Times New Roman" panose="02020603050405020304" pitchFamily="18" charset="0"/>
              </a:rPr>
              <a:t> </a:t>
            </a:r>
            <a:r>
              <a:rPr lang="en-US" sz="3600" u="sng" dirty="0" err="1">
                <a:solidFill>
                  <a:srgbClr val="FF0000"/>
                </a:solidFill>
                <a:latin typeface="HP001 5 hàng 1 ô ly" panose="020B0603050302020204" pitchFamily="34" charset="0"/>
                <a:cs typeface="Times New Roman" panose="02020603050405020304" pitchFamily="18" charset="0"/>
              </a:rPr>
              <a:t>kiên</a:t>
            </a:r>
            <a:r>
              <a:rPr lang="en-US" sz="3600" u="sng" dirty="0">
                <a:solidFill>
                  <a:srgbClr val="FF0000"/>
                </a:solidFill>
                <a:latin typeface="HP001 5 hàng 1 ô ly" panose="020B0603050302020204" pitchFamily="34" charset="0"/>
                <a:cs typeface="Times New Roman" panose="02020603050405020304" pitchFamily="18" charset="0"/>
              </a:rPr>
              <a:t> ( </a:t>
            </a:r>
            <a:r>
              <a:rPr lang="en-US" sz="3600" u="sng" dirty="0" err="1">
                <a:solidFill>
                  <a:srgbClr val="FF0000"/>
                </a:solidFill>
                <a:latin typeface="HP001 5 hàng 1 ô ly" panose="020B0603050302020204" pitchFamily="34" charset="0"/>
                <a:cs typeface="Times New Roman" panose="02020603050405020304" pitchFamily="18" charset="0"/>
              </a:rPr>
              <a:t>tiết</a:t>
            </a:r>
            <a:r>
              <a:rPr lang="en-US" sz="3600" u="sng" dirty="0">
                <a:solidFill>
                  <a:srgbClr val="FF0000"/>
                </a:solidFill>
                <a:latin typeface="HP001 5 hàng 1 ô ly" panose="020B0603050302020204" pitchFamily="34" charset="0"/>
                <a:cs typeface="Times New Roman" panose="02020603050405020304" pitchFamily="18" charset="0"/>
              </a:rPr>
              <a:t> 2 )</a:t>
            </a:r>
          </a:p>
        </p:txBody>
      </p:sp>
    </p:spTree>
    <p:extLst>
      <p:ext uri="{BB962C8B-B14F-4D97-AF65-F5344CB8AC3E}">
        <p14:creationId xmlns:p14="http://schemas.microsoft.com/office/powerpoint/2010/main" val="3092278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12">
            <a:extLst>
              <a:ext uri="{FF2B5EF4-FFF2-40B4-BE49-F238E27FC236}">
                <a16:creationId xmlns:a16="http://schemas.microsoft.com/office/drawing/2014/main" id="{39558897-5318-3EE5-0B83-D9C558818F0E}"/>
              </a:ext>
            </a:extLst>
          </p:cNvPr>
          <p:cNvSpPr txBox="1"/>
          <p:nvPr/>
        </p:nvSpPr>
        <p:spPr>
          <a:xfrm rot="21591154">
            <a:off x="-258213" y="1437859"/>
            <a:ext cx="11961223" cy="1585049"/>
          </a:xfrm>
          <a:prstGeom prst="rect">
            <a:avLst/>
          </a:prstGeom>
          <a:noFill/>
        </p:spPr>
        <p:txBody>
          <a:bodyPr wrap="square" rtlCol="0">
            <a:spAutoFit/>
          </a:bodyPr>
          <a:lstStyle/>
          <a:p>
            <a:pPr algn="ctr"/>
            <a:r>
              <a:rPr lang="en-US" sz="9700" dirty="0" err="1">
                <a:ln w="0"/>
                <a:solidFill>
                  <a:srgbClr val="C00000"/>
                </a:solidFill>
                <a:latin typeface="Times New Roman" panose="02020603050405020304" pitchFamily="18" charset="0"/>
                <a:ea typeface="LNTH-LuoLuoNotangYuanTi 1" pitchFamily="2" charset="-128"/>
                <a:cs typeface="Times New Roman" panose="02020603050405020304" pitchFamily="18" charset="0"/>
              </a:rPr>
              <a:t>Luyện</a:t>
            </a:r>
            <a:r>
              <a:rPr lang="en-US" sz="9700" dirty="0">
                <a:ln w="0"/>
                <a:solidFill>
                  <a:srgbClr val="C00000"/>
                </a:solidFill>
                <a:latin typeface="Times New Roman" panose="02020603050405020304" pitchFamily="18" charset="0"/>
                <a:ea typeface="LNTH-LuoLuoNotangYuanTi 1" pitchFamily="2" charset="-128"/>
                <a:cs typeface="Times New Roman" panose="02020603050405020304" pitchFamily="18" charset="0"/>
              </a:rPr>
              <a:t> </a:t>
            </a:r>
            <a:r>
              <a:rPr lang="en-US" sz="9700" dirty="0" err="1">
                <a:ln w="0"/>
                <a:solidFill>
                  <a:srgbClr val="C00000"/>
                </a:solidFill>
                <a:latin typeface="Times New Roman" panose="02020603050405020304" pitchFamily="18" charset="0"/>
                <a:ea typeface="LNTH-LuoLuoNotangYuanTi 1" pitchFamily="2" charset="-128"/>
                <a:cs typeface="Times New Roman" panose="02020603050405020304" pitchFamily="18" charset="0"/>
              </a:rPr>
              <a:t>tập</a:t>
            </a:r>
            <a:endParaRPr lang="en-US" sz="9700" dirty="0">
              <a:ln w="0"/>
              <a:solidFill>
                <a:srgbClr val="C00000"/>
              </a:solidFill>
              <a:latin typeface="Times New Roman" panose="02020603050405020304" pitchFamily="18" charset="0"/>
              <a:ea typeface="LNTH-LuoLuoNotangYuanTi 1" pitchFamily="2" charset="-128"/>
              <a:cs typeface="Times New Roman" panose="02020603050405020304" pitchFamily="18" charset="0"/>
            </a:endParaRPr>
          </a:p>
        </p:txBody>
      </p:sp>
    </p:spTree>
    <p:extLst>
      <p:ext uri="{BB962C8B-B14F-4D97-AF65-F5344CB8AC3E}">
        <p14:creationId xmlns:p14="http://schemas.microsoft.com/office/powerpoint/2010/main" val="1569315716"/>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25BA7AEC-FA99-42E9-8D9C-10CEB8280897}"/>
              </a:ext>
            </a:extLst>
          </p:cNvPr>
          <p:cNvSpPr/>
          <p:nvPr/>
        </p:nvSpPr>
        <p:spPr>
          <a:xfrm>
            <a:off x="740229" y="105477"/>
            <a:ext cx="679773" cy="67977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1</a:t>
            </a:r>
          </a:p>
        </p:txBody>
      </p:sp>
      <p:sp>
        <p:nvSpPr>
          <p:cNvPr id="3" name="Rectangle 1"/>
          <p:cNvSpPr>
            <a:spLocks noChangeArrowheads="1"/>
          </p:cNvSpPr>
          <p:nvPr/>
        </p:nvSpPr>
        <p:spPr bwMode="auto">
          <a:xfrm>
            <a:off x="639717" y="-88093"/>
            <a:ext cx="11000740"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latin typeface="Open Sans"/>
              </a:rPr>
              <a:t>	</a:t>
            </a: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sz="3600" dirty="0">
                <a:solidFill>
                  <a:srgbClr val="000000"/>
                </a:solidFill>
                <a:cs typeface="Arial" panose="020B0604020202020204" pitchFamily="34" charset="0"/>
              </a:rPr>
              <a:t>	</a:t>
            </a:r>
            <a:r>
              <a:rPr kumimoji="0" lang="en-US" altLang="en-US" sz="3600" b="0" i="0" u="none" strike="noStrike" cap="none" normalizeH="0" baseline="0" dirty="0">
                <a:ln>
                  <a:noFill/>
                </a:ln>
                <a:solidFill>
                  <a:srgbClr val="000000"/>
                </a:solidFill>
                <a:effectLst/>
                <a:cs typeface="Arial" panose="020B0604020202020204" pitchFamily="34" charset="0"/>
              </a:rPr>
              <a:t>Nam </a:t>
            </a:r>
            <a:r>
              <a:rPr kumimoji="0" lang="en-US" altLang="en-US" sz="3600" b="0" i="0" u="none" strike="noStrike" cap="none" normalizeH="0" baseline="0" dirty="0" err="1">
                <a:ln>
                  <a:noFill/>
                </a:ln>
                <a:solidFill>
                  <a:srgbClr val="000000"/>
                </a:solidFill>
                <a:effectLst/>
                <a:cs typeface="Arial" panose="020B0604020202020204" pitchFamily="34" charset="0"/>
              </a:rPr>
              <a:t>gieo</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một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xúc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xắc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nhiều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lần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quan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sát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số</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chấm</a:t>
            </a:r>
            <a:r>
              <a:rPr kumimoji="0" lang="en-US" altLang="en-US" sz="3600" b="0" i="0" u="none" strike="noStrike" cap="none" normalizeH="0" baseline="0" dirty="0">
                <a:ln>
                  <a:noFill/>
                </a:ln>
                <a:solidFill>
                  <a:srgbClr val="000000"/>
                </a:solidFill>
                <a:effectLst/>
                <a:cs typeface="Arial" panose="020B0604020202020204" pitchFamily="34" charset="0"/>
              </a:rPr>
              <a:t> ở </a:t>
            </a:r>
            <a:r>
              <a:rPr kumimoji="0" lang="en-US" altLang="en-US" sz="3600" b="0" i="0" u="none" strike="noStrike" cap="none" normalizeH="0" baseline="0" dirty="0" err="1">
                <a:ln>
                  <a:noFill/>
                </a:ln>
                <a:solidFill>
                  <a:srgbClr val="000000"/>
                </a:solidFill>
                <a:effectLst/>
                <a:cs typeface="Arial" panose="020B0604020202020204" pitchFamily="34" charset="0"/>
              </a:rPr>
              <a:t>mặt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trên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của</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xúc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xắc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đó</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ghi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lại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kết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quả</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nhận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được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vào</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bảng</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dưới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đây</a:t>
            </a:r>
            <a:r>
              <a:rPr kumimoji="0" lang="en-US" altLang="en-US" sz="1300" b="0" i="0" u="none" strike="noStrike" cap="none" normalizeH="0" baseline="0" dirty="0">
                <a:ln>
                  <a:noFill/>
                </a:ln>
                <a:solidFill>
                  <a:srgbClr val="000000"/>
                </a:solidFill>
                <a:effectLst/>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000000"/>
                </a:solidFill>
                <a:effectLst/>
                <a:latin typeface="Open Sans"/>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300" dirty="0">
              <a:solidFill>
                <a:srgbClr val="000000"/>
              </a:solidFill>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rgbClr val="000000"/>
              </a:solidFill>
              <a:effectLst/>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300" dirty="0">
              <a:solidFill>
                <a:srgbClr val="000000"/>
              </a:solidFill>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rgbClr val="000000"/>
              </a:solidFill>
              <a:effectLst/>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300" dirty="0">
              <a:solidFill>
                <a:srgbClr val="000000"/>
              </a:solidFill>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rgbClr val="000000"/>
              </a:solidFill>
              <a:effectLst/>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300" dirty="0">
              <a:solidFill>
                <a:srgbClr val="000000"/>
              </a:solidFill>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rgbClr val="000000"/>
              </a:solidFill>
              <a:effectLst/>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rgbClr val="000000"/>
              </a:solidFill>
              <a:effectLst/>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err="1">
                <a:ln>
                  <a:noFill/>
                </a:ln>
                <a:solidFill>
                  <a:srgbClr val="000000"/>
                </a:solidFill>
                <a:effectLst/>
                <a:cs typeface="Arial" panose="020B0604020202020204" pitchFamily="34" charset="0"/>
              </a:rPr>
              <a:t>Hỏi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mặt</a:t>
            </a:r>
            <a:r>
              <a:rPr kumimoji="0" lang="en-US" altLang="en-US" sz="3600" b="0" i="0" u="none" strike="noStrike" cap="none" normalizeH="0" baseline="0" dirty="0">
                <a:ln>
                  <a:noFill/>
                </a:ln>
                <a:solidFill>
                  <a:srgbClr val="000000"/>
                </a:solidFill>
                <a:effectLst/>
                <a:cs typeface="Arial" panose="020B0604020202020204" pitchFamily="34" charset="0"/>
              </a:rPr>
              <a:t> 5 </a:t>
            </a:r>
            <a:r>
              <a:rPr kumimoji="0" lang="en-US" altLang="en-US" sz="3600" b="0" i="0" u="none" strike="noStrike" cap="none" normalizeH="0" baseline="0" dirty="0" err="1">
                <a:ln>
                  <a:noFill/>
                </a:ln>
                <a:solidFill>
                  <a:srgbClr val="000000"/>
                </a:solidFill>
                <a:effectLst/>
                <a:cs typeface="Arial" panose="020B0604020202020204" pitchFamily="34" charset="0"/>
              </a:rPr>
              <a:t>chấm</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đã</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xuất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hiện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bao</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nhiêu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lần</a:t>
            </a:r>
            <a:r>
              <a:rPr kumimoji="0" lang="en-US" altLang="en-US" sz="3600" b="0" i="0" u="none" strike="noStrike" cap="none" normalizeH="0" baseline="0" dirty="0">
                <a:ln>
                  <a:noFill/>
                </a:ln>
                <a:solidFill>
                  <a:srgbClr val="000000"/>
                </a:solidFill>
                <a:effectLst/>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cs typeface="Arial" panose="020B0604020202020204" pitchFamily="34" charset="0"/>
              </a:rPr>
              <a:t>A. 2 </a:t>
            </a:r>
            <a:r>
              <a:rPr kumimoji="0" lang="en-US" altLang="en-US" sz="3600" b="0" i="0" u="none" strike="noStrike" cap="none" normalizeH="0" baseline="0" dirty="0" err="1">
                <a:ln>
                  <a:noFill/>
                </a:ln>
                <a:solidFill>
                  <a:srgbClr val="000000"/>
                </a:solidFill>
                <a:effectLst/>
                <a:cs typeface="Arial" panose="020B0604020202020204" pitchFamily="34" charset="0"/>
              </a:rPr>
              <a:t>lần</a:t>
            </a:r>
            <a:r>
              <a:rPr lang="en-US" altLang="en-US" sz="3600" dirty="0">
                <a:cs typeface="Arial" panose="020B0604020202020204" pitchFamily="34" charset="0"/>
              </a:rPr>
              <a:t>           </a:t>
            </a:r>
            <a:r>
              <a:rPr kumimoji="0" lang="en-US" altLang="en-US" sz="3600" b="0" i="0" u="none" strike="noStrike" cap="none" normalizeH="0" baseline="0" dirty="0">
                <a:ln>
                  <a:noFill/>
                </a:ln>
                <a:solidFill>
                  <a:srgbClr val="000000"/>
                </a:solidFill>
                <a:effectLst/>
                <a:cs typeface="Arial" panose="020B0604020202020204" pitchFamily="34" charset="0"/>
              </a:rPr>
              <a:t>B. 3 </a:t>
            </a:r>
            <a:r>
              <a:rPr kumimoji="0" lang="en-US" altLang="en-US" sz="3600" b="0" i="0" u="none" strike="noStrike" cap="none" normalizeH="0" baseline="0" dirty="0" err="1">
                <a:ln>
                  <a:noFill/>
                </a:ln>
                <a:solidFill>
                  <a:srgbClr val="000000"/>
                </a:solidFill>
                <a:effectLst/>
                <a:cs typeface="Arial" panose="020B0604020202020204" pitchFamily="34" charset="0"/>
              </a:rPr>
              <a:t>lần</a:t>
            </a:r>
            <a:r>
              <a:rPr lang="en-US" altLang="en-US" sz="3600" dirty="0">
                <a:cs typeface="Arial" panose="020B0604020202020204" pitchFamily="34" charset="0"/>
              </a:rPr>
              <a:t>           </a:t>
            </a:r>
            <a:r>
              <a:rPr kumimoji="0" lang="en-US" altLang="en-US" sz="3600" b="0" i="0" u="none" strike="noStrike" cap="none" normalizeH="0" baseline="0" dirty="0">
                <a:ln>
                  <a:noFill/>
                </a:ln>
                <a:solidFill>
                  <a:srgbClr val="000000"/>
                </a:solidFill>
                <a:effectLst/>
                <a:cs typeface="Arial" panose="020B0604020202020204" pitchFamily="34" charset="0"/>
              </a:rPr>
              <a:t>C. 5 </a:t>
            </a:r>
            <a:r>
              <a:rPr kumimoji="0" lang="en-US" altLang="en-US" sz="3600" b="0" i="0" u="none" strike="noStrike" cap="none" normalizeH="0" baseline="0" dirty="0" err="1">
                <a:ln>
                  <a:noFill/>
                </a:ln>
                <a:solidFill>
                  <a:srgbClr val="000000"/>
                </a:solidFill>
                <a:effectLst/>
                <a:cs typeface="Arial" panose="020B0604020202020204" pitchFamily="34" charset="0"/>
              </a:rPr>
              <a:t>lần</a:t>
            </a:r>
            <a:r>
              <a:rPr lang="en-US" altLang="en-US" sz="3600" dirty="0">
                <a:cs typeface="Arial" panose="020B0604020202020204" pitchFamily="34" charset="0"/>
              </a:rPr>
              <a:t>          </a:t>
            </a:r>
            <a:r>
              <a:rPr kumimoji="0" lang="en-US" altLang="en-US" sz="3600" b="0" i="0" u="none" strike="noStrike" cap="none" normalizeH="0" baseline="0" dirty="0">
                <a:ln>
                  <a:noFill/>
                </a:ln>
                <a:solidFill>
                  <a:srgbClr val="000000"/>
                </a:solidFill>
                <a:effectLst/>
                <a:cs typeface="Arial" panose="020B0604020202020204" pitchFamily="34" charset="0"/>
              </a:rPr>
              <a:t>D. 7 </a:t>
            </a:r>
            <a:r>
              <a:rPr kumimoji="0" lang="en-US" altLang="en-US" sz="3600" b="0" i="0" u="none" strike="noStrike" cap="none" normalizeH="0" baseline="0" dirty="0" err="1">
                <a:ln>
                  <a:noFill/>
                </a:ln>
                <a:solidFill>
                  <a:srgbClr val="000000"/>
                </a:solidFill>
                <a:effectLst/>
                <a:cs typeface="Arial" panose="020B0604020202020204" pitchFamily="34" charset="0"/>
              </a:rPr>
              <a:t>lần</a:t>
            </a:r>
            <a:endParaRPr kumimoji="0" lang="en-US" altLang="en-US" sz="3600" b="0" i="0" u="none" strike="noStrike" cap="none" normalizeH="0" baseline="0" dirty="0">
              <a:ln>
                <a:noFill/>
              </a:ln>
              <a:solidFill>
                <a:srgbClr val="000000"/>
              </a:solidFill>
              <a:effectLst/>
              <a:cs typeface="Arial" panose="020B0604020202020204" pitchFamily="34" charset="0"/>
            </a:endParaRPr>
          </a:p>
        </p:txBody>
      </p:sp>
      <p:pic>
        <p:nvPicPr>
          <p:cNvPr id="1026" name="Picture 2" descr="Toán lớp 4 Kết nối tri thức Bài 51: Số lần xuất hiện của một sự kiện (trang 43, 44, 45, 46 Tập 2) | Giải Toán lớp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229" y="1648872"/>
            <a:ext cx="10493828" cy="2105458"/>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p:cNvSpPr/>
          <p:nvPr/>
        </p:nvSpPr>
        <p:spPr>
          <a:xfrm>
            <a:off x="9390742" y="5595744"/>
            <a:ext cx="449943" cy="4644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D</a:t>
            </a:r>
          </a:p>
        </p:txBody>
      </p:sp>
    </p:spTree>
    <p:extLst>
      <p:ext uri="{BB962C8B-B14F-4D97-AF65-F5344CB8AC3E}">
        <p14:creationId xmlns:p14="http://schemas.microsoft.com/office/powerpoint/2010/main" val="1878093315"/>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val 15">
            <a:extLst>
              <a:ext uri="{FF2B5EF4-FFF2-40B4-BE49-F238E27FC236}">
                <a16:creationId xmlns:a16="http://schemas.microsoft.com/office/drawing/2014/main" id="{25BA7AEC-FA99-42E9-8D9C-10CEB8280897}"/>
              </a:ext>
            </a:extLst>
          </p:cNvPr>
          <p:cNvSpPr/>
          <p:nvPr/>
        </p:nvSpPr>
        <p:spPr>
          <a:xfrm>
            <a:off x="812687" y="466917"/>
            <a:ext cx="679773" cy="67977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2</a:t>
            </a:r>
          </a:p>
        </p:txBody>
      </p:sp>
      <p:sp>
        <p:nvSpPr>
          <p:cNvPr id="3" name="Rectangle 1"/>
          <p:cNvSpPr>
            <a:spLocks noChangeArrowheads="1"/>
          </p:cNvSpPr>
          <p:nvPr/>
        </p:nvSpPr>
        <p:spPr bwMode="auto">
          <a:xfrm>
            <a:off x="620737" y="466917"/>
            <a:ext cx="10950526"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Trong</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túi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có</a:t>
            </a:r>
            <a:r>
              <a:rPr kumimoji="0" lang="en-US" altLang="en-US" sz="3600" b="0" i="0" u="none" strike="noStrike" cap="none" normalizeH="0" baseline="0" dirty="0">
                <a:ln>
                  <a:noFill/>
                </a:ln>
                <a:solidFill>
                  <a:srgbClr val="000000"/>
                </a:solidFill>
                <a:effectLst/>
                <a:cs typeface="Arial" panose="020B0604020202020204" pitchFamily="34" charset="0"/>
              </a:rPr>
              <a:t> 2 </a:t>
            </a:r>
            <a:r>
              <a:rPr kumimoji="0" lang="en-US" altLang="en-US" sz="3600" b="0" i="0" u="none" strike="noStrike" cap="none" normalizeH="0" baseline="0" dirty="0" err="1">
                <a:ln>
                  <a:noFill/>
                </a:ln>
                <a:solidFill>
                  <a:srgbClr val="000000"/>
                </a:solidFill>
                <a:effectLst/>
                <a:cs typeface="Arial" panose="020B0604020202020204" pitchFamily="34" charset="0"/>
              </a:rPr>
              <a:t>chiếc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màu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xanh</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a:t>
            </a:r>
            <a:r>
              <a:rPr kumimoji="0" lang="en-US" altLang="en-US" sz="3600" b="0" i="0" u="none" strike="noStrike" cap="none" normalizeH="0" baseline="0" dirty="0">
                <a:ln>
                  <a:noFill/>
                </a:ln>
                <a:solidFill>
                  <a:srgbClr val="000000"/>
                </a:solidFill>
                <a:effectLst/>
                <a:cs typeface="Arial" panose="020B0604020202020204" pitchFamily="34" charset="0"/>
              </a:rPr>
              <a:t> 1 </a:t>
            </a:r>
            <a:r>
              <a:rPr kumimoji="0" lang="en-US" altLang="en-US" sz="3600" b="0" i="0" u="none" strike="noStrike" cap="none" normalizeH="0" baseline="0" dirty="0" err="1">
                <a:ln>
                  <a:noFill/>
                </a:ln>
                <a:solidFill>
                  <a:srgbClr val="000000"/>
                </a:solidFill>
                <a:effectLst/>
                <a:cs typeface="Arial" panose="020B0604020202020204" pitchFamily="34" charset="0"/>
              </a:rPr>
              <a:t>chiếc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màu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vàng</a:t>
            </a:r>
            <a:r>
              <a:rPr kumimoji="0" lang="en-US" altLang="en-US" sz="3600" b="0" i="0" u="none" strike="noStrike" cap="none" normalizeH="0" baseline="0" dirty="0">
                <a:ln>
                  <a:noFill/>
                </a:ln>
                <a:solidFill>
                  <a:srgbClr val="000000"/>
                </a:solidFill>
                <a:effectLst/>
                <a:cs typeface="Arial" panose="020B0604020202020204" pitchFamily="34" charset="0"/>
              </a:rPr>
              <a:t>.</a:t>
            </a:r>
            <a:endParaRPr kumimoji="0" lang="en-US" altLang="en-US" sz="3600" b="0" i="0" u="none" strike="noStrike" cap="none" normalizeH="0" baseline="0" dirty="0">
              <a:ln>
                <a:noFill/>
              </a:ln>
              <a:solidFill>
                <a:schemeClr val="tx1"/>
              </a:solidFill>
              <a:effectLs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latin typeface="Open Sans"/>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3600" dirty="0">
              <a:solidFill>
                <a:srgbClr val="000000"/>
              </a:solidFill>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rgbClr val="000000"/>
              </a:solidFill>
              <a:effectLst/>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3600" dirty="0">
              <a:solidFill>
                <a:srgbClr val="000000"/>
              </a:solidFill>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3600" dirty="0">
              <a:solidFill>
                <a:srgbClr val="000000"/>
              </a:solidFill>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cs typeface="Arial" panose="020B0604020202020204" pitchFamily="34" charset="0"/>
              </a:rPr>
              <a:t>a) Mai </a:t>
            </a:r>
            <a:r>
              <a:rPr kumimoji="0" lang="en-US" altLang="en-US" sz="3600" b="0" i="0" u="none" strike="noStrike" cap="none" normalizeH="0" baseline="0" dirty="0" err="1">
                <a:ln>
                  <a:noFill/>
                </a:ln>
                <a:solidFill>
                  <a:srgbClr val="000000"/>
                </a:solidFill>
                <a:effectLst/>
                <a:cs typeface="Arial" panose="020B0604020202020204" pitchFamily="34" charset="0"/>
              </a:rPr>
              <a:t>lấy</a:t>
            </a:r>
            <a:r>
              <a:rPr kumimoji="0" lang="en-US" altLang="en-US" sz="3600" b="0" i="0" u="none" strike="noStrike" cap="none" normalizeH="0" baseline="0" dirty="0">
                <a:ln>
                  <a:noFill/>
                </a:ln>
                <a:solidFill>
                  <a:srgbClr val="000000"/>
                </a:solidFill>
                <a:effectLst/>
                <a:cs typeface="Arial" panose="020B0604020202020204" pitchFamily="34" charset="0"/>
              </a:rPr>
              <a:t> 2 </a:t>
            </a:r>
            <a:r>
              <a:rPr kumimoji="0" lang="en-US" altLang="en-US" sz="3600" b="0" i="0" u="none" strike="noStrike" cap="none" normalizeH="0" baseline="0" dirty="0" err="1">
                <a:ln>
                  <a:noFill/>
                </a:ln>
                <a:solidFill>
                  <a:srgbClr val="000000"/>
                </a:solidFill>
                <a:effectLst/>
                <a:cs typeface="Arial" panose="020B0604020202020204" pitchFamily="34" charset="0"/>
              </a:rPr>
              <a:t>chiếc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ra</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khỏi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túi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quan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sát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màu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lấy</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được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Nêu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các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sự</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kiện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có</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thể</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xảy</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ra.</a:t>
            </a:r>
            <a:endParaRPr kumimoji="0" lang="en-US" altLang="en-US" sz="3600" b="0" i="0" u="none" strike="noStrike" cap="none" normalizeH="0" baseline="0" dirty="0">
              <a:ln>
                <a:noFill/>
              </a:ln>
              <a:solidFill>
                <a:srgbClr val="000000"/>
              </a:solidFill>
              <a:effectLst/>
              <a:cs typeface="Arial" panose="020B0604020202020204" pitchFamily="34" charset="0"/>
            </a:endParaRPr>
          </a:p>
        </p:txBody>
      </p:sp>
      <p:pic>
        <p:nvPicPr>
          <p:cNvPr id="1026" name="Picture 2" descr="Toán lớp 4 Kết nối tri thức Bài 51: Số lần xuất hiện của một sự kiện (trang 43, 44, 45, 46 Tập 2) | Giải Toán lớp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4197" y="1482524"/>
            <a:ext cx="7904135" cy="3197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7853335"/>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01085414"/>
              </p:ext>
            </p:extLst>
          </p:nvPr>
        </p:nvGraphicFramePr>
        <p:xfrm>
          <a:off x="3171978" y="2828289"/>
          <a:ext cx="6912922" cy="1950720"/>
        </p:xfrm>
        <a:graphic>
          <a:graphicData uri="http://schemas.openxmlformats.org/drawingml/2006/table">
            <a:tbl>
              <a:tblPr/>
              <a:tblGrid>
                <a:gridCol w="3456461">
                  <a:extLst>
                    <a:ext uri="{9D8B030D-6E8A-4147-A177-3AD203B41FA5}">
                      <a16:colId xmlns:a16="http://schemas.microsoft.com/office/drawing/2014/main" val="2392065010"/>
                    </a:ext>
                  </a:extLst>
                </a:gridCol>
                <a:gridCol w="3456461">
                  <a:extLst>
                    <a:ext uri="{9D8B030D-6E8A-4147-A177-3AD203B41FA5}">
                      <a16:colId xmlns:a16="http://schemas.microsoft.com/office/drawing/2014/main" val="3081831319"/>
                    </a:ext>
                  </a:extLst>
                </a:gridCol>
              </a:tblGrid>
              <a:tr h="0">
                <a:tc>
                  <a:txBody>
                    <a:bodyPr/>
                    <a:lstStyle/>
                    <a:p>
                      <a:pPr algn="just" fontAlgn="t"/>
                      <a:r>
                        <a:rPr lang="en-US" sz="3600" dirty="0">
                          <a:solidFill>
                            <a:srgbClr val="000000"/>
                          </a:solidFill>
                          <a:effectLst/>
                        </a:rPr>
                        <a:t>1 </a:t>
                      </a:r>
                      <a:r>
                        <a:rPr lang="en-US" sz="3600" dirty="0" err="1">
                          <a:solidFill>
                            <a:srgbClr val="000000"/>
                          </a:solidFill>
                          <a:effectLst/>
                        </a:rPr>
                        <a:t>bút</a:t>
                      </a:r>
                      <a:r>
                        <a:rPr lang="en-US" sz="3600" dirty="0">
                          <a:solidFill>
                            <a:srgbClr val="000000"/>
                          </a:solidFill>
                          <a:effectLst/>
                        </a:rPr>
                        <a:t> </a:t>
                      </a:r>
                      <a:r>
                        <a:rPr lang="en-US" sz="3600" dirty="0" err="1">
                          <a:solidFill>
                            <a:srgbClr val="000000"/>
                          </a:solidFill>
                          <a:effectLst/>
                        </a:rPr>
                        <a:t>vàng</a:t>
                      </a:r>
                      <a:r>
                        <a:rPr lang="en-US" sz="3600" dirty="0">
                          <a:solidFill>
                            <a:srgbClr val="000000"/>
                          </a:solidFill>
                          <a:effectLst/>
                        </a:rPr>
                        <a:t> </a:t>
                      </a:r>
                      <a:r>
                        <a:rPr lang="en-US" sz="3600" dirty="0" err="1">
                          <a:solidFill>
                            <a:srgbClr val="000000"/>
                          </a:solidFill>
                          <a:effectLst/>
                        </a:rPr>
                        <a:t>và</a:t>
                      </a:r>
                      <a:r>
                        <a:rPr lang="en-US" sz="3600" dirty="0">
                          <a:solidFill>
                            <a:srgbClr val="000000"/>
                          </a:solidFill>
                          <a:effectLst/>
                        </a:rPr>
                        <a:t> 1 </a:t>
                      </a:r>
                      <a:r>
                        <a:rPr lang="en-US" sz="3600" dirty="0" err="1">
                          <a:solidFill>
                            <a:srgbClr val="000000"/>
                          </a:solidFill>
                          <a:effectLst/>
                        </a:rPr>
                        <a:t>bút</a:t>
                      </a:r>
                      <a:r>
                        <a:rPr lang="en-US" sz="3600" dirty="0">
                          <a:solidFill>
                            <a:srgbClr val="000000"/>
                          </a:solidFill>
                          <a:effectLst/>
                        </a:rPr>
                        <a:t> </a:t>
                      </a:r>
                      <a:r>
                        <a:rPr lang="en-US" sz="3600" dirty="0" err="1">
                          <a:solidFill>
                            <a:srgbClr val="000000"/>
                          </a:solidFill>
                          <a:effectLst/>
                        </a:rPr>
                        <a:t>xanh</a:t>
                      </a:r>
                      <a:endParaRPr lang="en-US" sz="3600" dirty="0">
                        <a:solidFill>
                          <a:srgbClr val="000000"/>
                        </a:solidFill>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en-US" sz="3600" dirty="0">
                          <a:solidFill>
                            <a:srgbClr val="000000"/>
                          </a:solidFill>
                          <a:effectLst/>
                        </a:rPr>
                        <a: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413896704"/>
                  </a:ext>
                </a:extLst>
              </a:tr>
              <a:tr h="0">
                <a:tc>
                  <a:txBody>
                    <a:bodyPr/>
                    <a:lstStyle/>
                    <a:p>
                      <a:pPr algn="just" fontAlgn="t"/>
                      <a:r>
                        <a:rPr lang="en-US" sz="3600" dirty="0">
                          <a:solidFill>
                            <a:srgbClr val="000000"/>
                          </a:solidFill>
                          <a:effectLst/>
                        </a:rPr>
                        <a:t>2 </a:t>
                      </a:r>
                      <a:r>
                        <a:rPr lang="en-US" sz="3600" dirty="0" err="1">
                          <a:solidFill>
                            <a:srgbClr val="000000"/>
                          </a:solidFill>
                          <a:effectLst/>
                        </a:rPr>
                        <a:t>bút</a:t>
                      </a:r>
                      <a:r>
                        <a:rPr lang="en-US" sz="3600" dirty="0">
                          <a:solidFill>
                            <a:srgbClr val="000000"/>
                          </a:solidFill>
                          <a:effectLst/>
                        </a:rPr>
                        <a:t> </a:t>
                      </a:r>
                      <a:r>
                        <a:rPr lang="en-US" sz="3600" dirty="0" err="1">
                          <a:solidFill>
                            <a:srgbClr val="000000"/>
                          </a:solidFill>
                          <a:effectLst/>
                        </a:rPr>
                        <a:t>xanh</a:t>
                      </a:r>
                      <a:endParaRPr lang="en-US" sz="3600" dirty="0">
                        <a:solidFill>
                          <a:srgbClr val="000000"/>
                        </a:solidFill>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en-US" sz="3600" dirty="0">
                          <a:solidFill>
                            <a:srgbClr val="000000"/>
                          </a:solidFill>
                          <a:effectLst/>
                        </a:rPr>
                        <a: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161290567"/>
                  </a:ext>
                </a:extLst>
              </a:tr>
            </a:tbl>
          </a:graphicData>
        </a:graphic>
      </p:graphicFrame>
      <p:sp>
        <p:nvSpPr>
          <p:cNvPr id="4" name="Rectangle 1"/>
          <p:cNvSpPr>
            <a:spLocks noChangeArrowheads="1"/>
          </p:cNvSpPr>
          <p:nvPr/>
        </p:nvSpPr>
        <p:spPr bwMode="auto">
          <a:xfrm>
            <a:off x="825909" y="987493"/>
            <a:ext cx="11149781"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cs typeface="Arial" panose="020B0604020202020204" pitchFamily="34" charset="0"/>
              </a:rPr>
              <a:t>b) </a:t>
            </a:r>
            <a:r>
              <a:rPr kumimoji="0" lang="en-US" altLang="en-US" sz="3600" b="0" i="0" u="none" strike="noStrike" cap="none" normalizeH="0" baseline="0" dirty="0" err="1">
                <a:ln>
                  <a:noFill/>
                </a:ln>
                <a:solidFill>
                  <a:srgbClr val="000000"/>
                </a:solidFill>
                <a:effectLst/>
                <a:cs typeface="Arial" panose="020B0604020202020204" pitchFamily="34" charset="0"/>
              </a:rPr>
              <a:t>Lấy</a:t>
            </a:r>
            <a:r>
              <a:rPr kumimoji="0" lang="en-US" altLang="en-US" sz="3600" b="0" i="0" u="none" strike="noStrike" cap="none" normalizeH="0" baseline="0" dirty="0">
                <a:ln>
                  <a:noFill/>
                </a:ln>
                <a:solidFill>
                  <a:srgbClr val="000000"/>
                </a:solidFill>
                <a:effectLst/>
                <a:cs typeface="Arial" panose="020B0604020202020204" pitchFamily="34" charset="0"/>
              </a:rPr>
              <a:t> 2 </a:t>
            </a:r>
            <a:r>
              <a:rPr kumimoji="0" lang="en-US" altLang="en-US" sz="3600" b="0" i="0" u="none" strike="noStrike" cap="none" normalizeH="0" baseline="0" dirty="0" err="1">
                <a:ln>
                  <a:noFill/>
                </a:ln>
                <a:solidFill>
                  <a:srgbClr val="000000"/>
                </a:solidFill>
                <a:effectLst/>
                <a:cs typeface="Arial" panose="020B0604020202020204" pitchFamily="34" charset="0"/>
              </a:rPr>
              <a:t>chiếc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ra</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khỏi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túi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quan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sát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màu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ghi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lại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kết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quả</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vào</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bảng</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kiểm</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đếm</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rồi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trả</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lại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vào</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trong</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túi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Thực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hiện</a:t>
            </a:r>
            <a:r>
              <a:rPr kumimoji="0" lang="en-US" altLang="en-US" sz="3600" b="0" i="0" u="none" strike="noStrike" cap="none" normalizeH="0" baseline="0" dirty="0">
                <a:ln>
                  <a:noFill/>
                </a:ln>
                <a:solidFill>
                  <a:srgbClr val="000000"/>
                </a:solidFill>
                <a:effectLst/>
                <a:cs typeface="Arial" panose="020B0604020202020204" pitchFamily="34" charset="0"/>
              </a:rPr>
              <a:t> 20 </a:t>
            </a:r>
            <a:r>
              <a:rPr kumimoji="0" lang="en-US" altLang="en-US" sz="3600" b="0" i="0" u="none" strike="noStrike" cap="none" normalizeH="0" baseline="0" dirty="0" err="1">
                <a:ln>
                  <a:noFill/>
                </a:ln>
                <a:solidFill>
                  <a:srgbClr val="000000"/>
                </a:solidFill>
                <a:effectLst/>
                <a:cs typeface="Arial" panose="020B0604020202020204" pitchFamily="34" charset="0"/>
              </a:rPr>
              <a:t>lần</a:t>
            </a:r>
            <a:r>
              <a:rPr kumimoji="0" lang="en-US" altLang="en-US" sz="3600" b="0" i="0" u="none" strike="noStrike" cap="none" normalizeH="0" baseline="0" dirty="0">
                <a:ln>
                  <a:noFill/>
                </a:ln>
                <a:solidFill>
                  <a:srgbClr val="000000"/>
                </a:solidFill>
                <a:effectLst/>
                <a:cs typeface="Arial" panose="020B0604020202020204" pitchFamily="34" charset="0"/>
              </a:rPr>
              <a:t>.</a:t>
            </a:r>
            <a:endParaRPr lang="en-US" altLang="en-US" sz="3600" dirty="0">
              <a:solidFill>
                <a:srgbClr val="000000"/>
              </a:solidFill>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3600" dirty="0"/>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cs typeface="Arial" panose="020B0604020202020204" pitchFamily="34" charset="0"/>
              </a:rPr>
              <a:t>c) </a:t>
            </a:r>
            <a:r>
              <a:rPr kumimoji="0" lang="en-US" altLang="en-US" sz="3600" b="0" i="0" u="none" strike="noStrike" cap="none" normalizeH="0" baseline="0" dirty="0" err="1">
                <a:ln>
                  <a:noFill/>
                </a:ln>
                <a:solidFill>
                  <a:srgbClr val="000000"/>
                </a:solidFill>
                <a:effectLst/>
                <a:cs typeface="Arial" panose="020B0604020202020204" pitchFamily="34" charset="0"/>
              </a:rPr>
              <a:t>Từ</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bảng</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kiểm</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đếm</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hãy</a:t>
            </a:r>
            <a:r>
              <a:rPr kumimoji="0" lang="en-US" altLang="en-US" sz="3600" b="0" i="0" u="none" strike="noStrike" cap="none" normalizeH="0" baseline="0" dirty="0">
                <a:ln>
                  <a:noFill/>
                </a:ln>
                <a:solidFill>
                  <a:srgbClr val="000000"/>
                </a:solidFill>
                <a:effectLst/>
                <a:cs typeface="Arial" panose="020B0604020202020204" pitchFamily="34" charset="0"/>
              </a:rPr>
              <a:t> so </a:t>
            </a:r>
            <a:r>
              <a:rPr kumimoji="0" lang="en-US" altLang="en-US" sz="3600" b="0" i="0" u="none" strike="noStrike" cap="none" normalizeH="0" baseline="0" dirty="0" err="1">
                <a:ln>
                  <a:noFill/>
                </a:ln>
                <a:solidFill>
                  <a:srgbClr val="000000"/>
                </a:solidFill>
                <a:effectLst/>
                <a:cs typeface="Arial" panose="020B0604020202020204" pitchFamily="34" charset="0"/>
              </a:rPr>
              <a:t>sánh</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số</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lần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xuất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hiện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của</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sự</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kiện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lấy</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được</a:t>
            </a:r>
            <a:r>
              <a:rPr kumimoji="0" lang="en-US" altLang="en-US" sz="3600" b="0" i="0" u="none" strike="noStrike" cap="none" normalizeH="0" baseline="0" dirty="0">
                <a:ln>
                  <a:noFill/>
                </a:ln>
                <a:solidFill>
                  <a:srgbClr val="000000"/>
                </a:solidFill>
                <a:effectLst/>
                <a:cs typeface="Arial" panose="020B0604020202020204" pitchFamily="34" charset="0"/>
              </a:rPr>
              <a:t> 2 </a:t>
            </a:r>
            <a:r>
              <a:rPr kumimoji="0" lang="en-US" altLang="en-US" sz="3600" b="0" i="0" u="none" strike="noStrike" cap="none" normalizeH="0" baseline="0" dirty="0" err="1">
                <a:ln>
                  <a:noFill/>
                </a:ln>
                <a:solidFill>
                  <a:srgbClr val="000000"/>
                </a:solidFill>
                <a:effectLst/>
                <a:cs typeface="Arial" panose="020B0604020202020204" pitchFamily="34" charset="0"/>
              </a:rPr>
              <a:t>chiếc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khác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màu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sự</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kiện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lấy</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được</a:t>
            </a:r>
            <a:r>
              <a:rPr kumimoji="0" lang="en-US" altLang="en-US" sz="3600" b="0" i="0" u="none" strike="noStrike" cap="none" normalizeH="0" baseline="0" dirty="0">
                <a:ln>
                  <a:noFill/>
                </a:ln>
                <a:solidFill>
                  <a:srgbClr val="000000"/>
                </a:solidFill>
                <a:effectLst/>
                <a:cs typeface="Arial" panose="020B0604020202020204" pitchFamily="34" charset="0"/>
              </a:rPr>
              <a:t> 2 </a:t>
            </a:r>
            <a:r>
              <a:rPr kumimoji="0" lang="en-US" altLang="en-US" sz="3600" b="0" i="0" u="none" strike="noStrike" cap="none" normalizeH="0" baseline="0" dirty="0" err="1">
                <a:ln>
                  <a:noFill/>
                </a:ln>
                <a:solidFill>
                  <a:srgbClr val="000000"/>
                </a:solidFill>
                <a:effectLst/>
                <a:cs typeface="Arial" panose="020B0604020202020204" pitchFamily="34" charset="0"/>
              </a:rPr>
              <a:t>chiếc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cùng</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màu</a:t>
            </a:r>
            <a:r>
              <a:rPr kumimoji="0" lang="en-US" altLang="en-US" sz="3600" b="0" i="0" u="none" strike="noStrike" cap="none" normalizeH="0" baseline="0" dirty="0">
                <a:ln>
                  <a:noFill/>
                </a:ln>
                <a:solidFill>
                  <a:srgbClr val="000000"/>
                </a:solidFill>
                <a:effectLst/>
                <a:cs typeface="Arial" panose="020B0604020202020204" pitchFamily="34" charset="0"/>
              </a:rPr>
              <a:t>.</a:t>
            </a:r>
            <a:endParaRPr kumimoji="0" lang="en-US" altLang="en-US" sz="36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3381630065"/>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val 15">
            <a:extLst>
              <a:ext uri="{FF2B5EF4-FFF2-40B4-BE49-F238E27FC236}">
                <a16:creationId xmlns:a16="http://schemas.microsoft.com/office/drawing/2014/main" id="{25BA7AEC-FA99-42E9-8D9C-10CEB8280897}"/>
              </a:ext>
            </a:extLst>
          </p:cNvPr>
          <p:cNvSpPr/>
          <p:nvPr/>
        </p:nvSpPr>
        <p:spPr>
          <a:xfrm>
            <a:off x="812687" y="466917"/>
            <a:ext cx="679773" cy="67977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2</a:t>
            </a:r>
          </a:p>
        </p:txBody>
      </p:sp>
      <p:sp>
        <p:nvSpPr>
          <p:cNvPr id="3" name="Rectangle 1"/>
          <p:cNvSpPr>
            <a:spLocks noChangeArrowheads="1"/>
          </p:cNvSpPr>
          <p:nvPr/>
        </p:nvSpPr>
        <p:spPr bwMode="auto">
          <a:xfrm>
            <a:off x="620737" y="1851911"/>
            <a:ext cx="1095052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latin typeface="Open Sans"/>
              </a:rPr>
              <a:t>	</a:t>
            </a:r>
            <a:endParaRPr kumimoji="0" lang="en-US" altLang="en-US" sz="3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latin typeface="Open Sans"/>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0000"/>
                </a:solidFill>
                <a:effectLst/>
                <a:cs typeface="Arial" panose="020B0604020202020204" pitchFamily="34" charset="0"/>
              </a:rPr>
              <a:t>a) Mai </a:t>
            </a:r>
            <a:r>
              <a:rPr kumimoji="0" lang="en-US" altLang="en-US" sz="3600" b="0" i="0" u="none" strike="noStrike" cap="none" normalizeH="0" baseline="0" dirty="0" err="1">
                <a:ln>
                  <a:noFill/>
                </a:ln>
                <a:solidFill>
                  <a:srgbClr val="000000"/>
                </a:solidFill>
                <a:effectLst/>
                <a:cs typeface="Arial" panose="020B0604020202020204" pitchFamily="34" charset="0"/>
              </a:rPr>
              <a:t>lấy</a:t>
            </a:r>
            <a:r>
              <a:rPr kumimoji="0" lang="en-US" altLang="en-US" sz="3600" b="0" i="0" u="none" strike="noStrike" cap="none" normalizeH="0" baseline="0" dirty="0">
                <a:ln>
                  <a:noFill/>
                </a:ln>
                <a:solidFill>
                  <a:srgbClr val="000000"/>
                </a:solidFill>
                <a:effectLst/>
                <a:cs typeface="Arial" panose="020B0604020202020204" pitchFamily="34" charset="0"/>
              </a:rPr>
              <a:t> 2 </a:t>
            </a:r>
            <a:r>
              <a:rPr kumimoji="0" lang="en-US" altLang="en-US" sz="3600" b="0" i="0" u="none" strike="noStrike" cap="none" normalizeH="0" baseline="0" dirty="0" err="1">
                <a:ln>
                  <a:noFill/>
                </a:ln>
                <a:solidFill>
                  <a:srgbClr val="000000"/>
                </a:solidFill>
                <a:effectLst/>
                <a:cs typeface="Arial" panose="020B0604020202020204" pitchFamily="34" charset="0"/>
              </a:rPr>
              <a:t>chiếc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ra</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khỏi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túi</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và</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quan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sát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màu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bút</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lấy</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được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Nêu</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các</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sự</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kiện</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có</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thể</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xảy</a:t>
            </a:r>
            <a:r>
              <a:rPr kumimoji="0" lang="en-US" altLang="en-US" sz="3600" b="0" i="0" u="none" strike="noStrike" cap="none" normalizeH="0" baseline="0" dirty="0">
                <a:ln>
                  <a:noFill/>
                </a:ln>
                <a:solidFill>
                  <a:srgbClr val="000000"/>
                </a:solidFill>
                <a:effectLst/>
                <a:cs typeface="Arial" panose="020B0604020202020204" pitchFamily="34" charset="0"/>
              </a:rPr>
              <a:t> </a:t>
            </a:r>
            <a:r>
              <a:rPr kumimoji="0" lang="en-US" altLang="en-US" sz="3600" b="0" i="0" u="none" strike="noStrike" cap="none" normalizeH="0" baseline="0" dirty="0" err="1">
                <a:ln>
                  <a:noFill/>
                </a:ln>
                <a:solidFill>
                  <a:srgbClr val="000000"/>
                </a:solidFill>
                <a:effectLst/>
                <a:cs typeface="Arial" panose="020B0604020202020204" pitchFamily="34" charset="0"/>
              </a:rPr>
              <a:t>ra.</a:t>
            </a:r>
            <a:endParaRPr kumimoji="0" lang="en-US" altLang="en-US" sz="3600" b="0" i="0" u="none" strike="noStrike" cap="none" normalizeH="0" baseline="0" dirty="0">
              <a:ln>
                <a:noFill/>
              </a:ln>
              <a:solidFill>
                <a:srgbClr val="000000"/>
              </a:solidFill>
              <a:effectLst/>
              <a:cs typeface="Arial" panose="020B0604020202020204" pitchFamily="34" charset="0"/>
            </a:endParaRPr>
          </a:p>
        </p:txBody>
      </p:sp>
      <p:pic>
        <p:nvPicPr>
          <p:cNvPr id="1026" name="Picture 2" descr="Toán lớp 4 Kết nối tri thức Bài 51: Số lần xuất hiện của một sự kiện (trang 43, 44, 45, 46 Tập 2) | Giải Toán lớp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7819" y="466917"/>
            <a:ext cx="7062304" cy="29694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20737" y="4714233"/>
            <a:ext cx="10950526" cy="1754326"/>
          </a:xfrm>
          <a:prstGeom prst="rect">
            <a:avLst/>
          </a:prstGeom>
        </p:spPr>
        <p:txBody>
          <a:bodyPr wrap="square">
            <a:spAutoFit/>
          </a:bodyPr>
          <a:lstStyle/>
          <a:p>
            <a:pPr algn="just"/>
            <a:r>
              <a:rPr lang="en-US" sz="3600" dirty="0">
                <a:solidFill>
                  <a:srgbClr val="FF0000"/>
                </a:solidFill>
                <a:latin typeface="Arial" panose="020B0604020202020204" pitchFamily="34" charset="0"/>
                <a:cs typeface="Arial" panose="020B0604020202020204" pitchFamily="34" charset="0"/>
              </a:rPr>
              <a:t>	</a:t>
            </a:r>
            <a:r>
              <a:rPr lang="vi-VN" sz="3600" dirty="0">
                <a:solidFill>
                  <a:srgbClr val="FF0000"/>
                </a:solidFill>
                <a:latin typeface="Arial" panose="020B0604020202020204" pitchFamily="34" charset="0"/>
                <a:cs typeface="Arial" panose="020B0604020202020204" pitchFamily="34" charset="0"/>
              </a:rPr>
              <a:t>Các sự kiện có thể xảy ra:</a:t>
            </a:r>
          </a:p>
          <a:p>
            <a:pPr algn="just"/>
            <a:r>
              <a:rPr lang="vi-VN" sz="3600" dirty="0">
                <a:solidFill>
                  <a:srgbClr val="FF0000"/>
                </a:solidFill>
                <a:latin typeface="Arial" panose="020B0604020202020204" pitchFamily="34" charset="0"/>
                <a:cs typeface="Arial" panose="020B0604020202020204" pitchFamily="34" charset="0"/>
              </a:rPr>
              <a:t>- Mai lấy được 1 chiếc bút vàng và 1 chiếc bút xanh</a:t>
            </a:r>
          </a:p>
          <a:p>
            <a:pPr algn="just"/>
            <a:r>
              <a:rPr lang="vi-VN" sz="3600" dirty="0">
                <a:solidFill>
                  <a:srgbClr val="FF0000"/>
                </a:solidFill>
                <a:latin typeface="Arial" panose="020B0604020202020204" pitchFamily="34" charset="0"/>
                <a:cs typeface="Arial" panose="020B0604020202020204" pitchFamily="34" charset="0"/>
              </a:rPr>
              <a:t>- Mai lấy được cả 2 bút màu xanh.</a:t>
            </a:r>
            <a:endParaRPr lang="vi-VN" sz="3600" b="0" i="0" dirty="0">
              <a:solidFill>
                <a:srgbClr val="FF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300943"/>
      </p:ext>
    </p:extLst>
  </p:cSld>
  <p:clrMapOvr>
    <a:masterClrMapping/>
  </p:clrMapOvr>
  <p:transition spd="slow">
    <p:randomBar dir="vert"/>
  </p:transition>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9Slide.vn</Template>
  <TotalTime>823</TotalTime>
  <Words>466</Words>
  <Application>Microsoft Office PowerPoint</Application>
  <PresentationFormat>Widescreen</PresentationFormat>
  <Paragraphs>72</Paragraphs>
  <Slides>13</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.VnTimeH</vt:lpstr>
      <vt:lpstr>Arial</vt:lpstr>
      <vt:lpstr>Calibri</vt:lpstr>
      <vt:lpstr>Calibri Light</vt:lpstr>
      <vt:lpstr>HP001 5 hàng 1 ô ly</vt:lpstr>
      <vt:lpstr>Open Sans</vt:lpstr>
      <vt:lpstr>SVN-Hole Hearted</vt:lpstr>
      <vt:lpstr>Times New Roman</vt:lpstr>
      <vt:lpstr>UTM Edwardian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9Slide.vn</dc:title>
  <dc:subject>9Slide.vn</dc:subject>
  <dc:creator>huong</dc:creator>
  <dc:description>9Slide.vn</dc:description>
  <cp:lastModifiedBy>Admin</cp:lastModifiedBy>
  <cp:revision>33</cp:revision>
  <dcterms:created xsi:type="dcterms:W3CDTF">2022-12-13T02:47:10Z</dcterms:created>
  <dcterms:modified xsi:type="dcterms:W3CDTF">2026-03-11T07:19:17Z</dcterms:modified>
  <cp:category>9Slide.vn</cp:category>
</cp:coreProperties>
</file>