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9"/>
  </p:notesMasterIdLst>
  <p:sldIdLst>
    <p:sldId id="294" r:id="rId2"/>
    <p:sldId id="280" r:id="rId3"/>
    <p:sldId id="257" r:id="rId4"/>
    <p:sldId id="258" r:id="rId5"/>
    <p:sldId id="260" r:id="rId6"/>
    <p:sldId id="261" r:id="rId7"/>
    <p:sldId id="259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162" autoAdjust="0"/>
  </p:normalViewPr>
  <p:slideViewPr>
    <p:cSldViewPr snapToGrid="0">
      <p:cViewPr varScale="1">
        <p:scale>
          <a:sx n="72" d="100"/>
          <a:sy n="72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66F3D-8FB9-43FD-95F3-77C447E9AB1C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1E004-75DD-44B2-BAD4-2ED1C5C01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5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0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07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7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1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46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8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75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1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8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93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D7122D9F-0FCE-791F-B081-5A125CEE572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5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37865" y="863768"/>
            <a:ext cx="7508867" cy="47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94" tIns="53747" rIns="107494" bIns="537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394" b="1">
                <a:solidFill>
                  <a:srgbClr val="002060"/>
                </a:solidFill>
                <a:latin typeface="Times New Roman" pitchFamily="18" charset="0"/>
              </a:rPr>
              <a:t>TRƯỜNG TIỂU HỌC HÒA NGHĨA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051" y="3721542"/>
            <a:ext cx="10099414" cy="98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6"/>
              </a:spcBef>
              <a:defRPr/>
            </a:pPr>
            <a:r>
              <a:rPr lang="en-US" sz="2992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992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992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Lịch sử và Địa lý - </a:t>
            </a:r>
            <a:r>
              <a:rPr lang="en-US" sz="2992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5</a:t>
            </a:r>
            <a:endParaRPr lang="en-US" sz="2992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693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93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93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93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693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 CƯ VÀ DÂN TỘC Ở VIỆT NAM (Tiết </a:t>
            </a:r>
            <a:r>
              <a:rPr lang="en-GB" sz="2693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endParaRPr lang="en-US" sz="269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885977" y="2231892"/>
            <a:ext cx="8581562" cy="135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39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039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062" y="4869130"/>
            <a:ext cx="4201390" cy="15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159472" y="5255481"/>
            <a:ext cx="6265651" cy="98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449"/>
              </a:spcBef>
              <a:defRPr/>
            </a:pPr>
            <a:r>
              <a:rPr lang="en-US" sz="2693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93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3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93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93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 Thị Quế Anh</a:t>
            </a:r>
            <a:endParaRPr lang="en-US" sz="2693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449"/>
              </a:spcBef>
              <a:defRPr/>
            </a:pPr>
            <a:r>
              <a:rPr lang="en-US" sz="2693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93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93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5A</a:t>
            </a:r>
            <a:endParaRPr lang="en-US" sz="359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2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160" y="106540"/>
            <a:ext cx="10938438" cy="1501677"/>
            <a:chOff x="0" y="0"/>
            <a:chExt cx="21876876" cy="359748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876876" cy="3597486"/>
              <a:chOff x="0" y="0"/>
              <a:chExt cx="4321358" cy="710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710614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58800" y="13969"/>
              <a:ext cx="20726400" cy="35391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Đọc thông tin và quan sát hình 1, em hãy:</a:t>
              </a:r>
            </a:p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Cho biết số dân của nước ta năm 2021 tăng bao nhiêu nghìn người so với năm 1991.</a:t>
              </a:r>
            </a:p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Nêu một số ảnh hưởng của gia tăng dân số ở nước ta.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CB2C92-A915-6F3A-4399-A687A6F32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760" y="1767039"/>
            <a:ext cx="6810692" cy="466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CB2C92-A915-6F3A-4399-A687A6F32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695919"/>
            <a:ext cx="5489954" cy="3760001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81E5C099-1AA1-DC73-5948-5A953852265E}"/>
              </a:ext>
            </a:extLst>
          </p:cNvPr>
          <p:cNvSpPr txBox="1"/>
          <p:nvPr/>
        </p:nvSpPr>
        <p:spPr>
          <a:xfrm>
            <a:off x="6177280" y="1030736"/>
            <a:ext cx="5567680" cy="433855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630">
              <a:lnSpc>
                <a:spcPts val="177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F79D2F-F4A0-F026-AC44-B1A4E594C0C1}"/>
              </a:ext>
            </a:extLst>
          </p:cNvPr>
          <p:cNvSpPr/>
          <p:nvPr/>
        </p:nvSpPr>
        <p:spPr>
          <a:xfrm>
            <a:off x="6035040" y="792480"/>
            <a:ext cx="5608320" cy="5405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Cách nhận xét biểu đồ để rút ra kết luận về sự gia tăng dân số ở Việt Nam: 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Quan sát các cột thể hiện số dân có chiều hướng cao lên liên tục hay thấp đi.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Dựa vào con số ở trên cột để tính được số lượng tăng lên từ năm 1991-2021 (30 năm).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Tính trung bình mỗi năm tăng lên bao nhiêu nghìn người.</a:t>
            </a:r>
          </a:p>
        </p:txBody>
      </p:sp>
    </p:spTree>
    <p:extLst>
      <p:ext uri="{BB962C8B-B14F-4D97-AF65-F5344CB8AC3E}">
        <p14:creationId xmlns:p14="http://schemas.microsoft.com/office/powerpoint/2010/main" val="31413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52401" y="254176"/>
            <a:ext cx="11846560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CB2C92-A915-6F3A-4399-A687A6F32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695919"/>
            <a:ext cx="5489954" cy="3760001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81E5C099-1AA1-DC73-5948-5A953852265E}"/>
              </a:ext>
            </a:extLst>
          </p:cNvPr>
          <p:cNvSpPr txBox="1"/>
          <p:nvPr/>
        </p:nvSpPr>
        <p:spPr>
          <a:xfrm>
            <a:off x="6177280" y="1030736"/>
            <a:ext cx="5567680" cy="433855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F79D2F-F4A0-F026-AC44-B1A4E594C0C1}"/>
              </a:ext>
            </a:extLst>
          </p:cNvPr>
          <p:cNvSpPr/>
          <p:nvPr/>
        </p:nvSpPr>
        <p:spPr>
          <a:xfrm>
            <a:off x="5913120" y="741680"/>
            <a:ext cx="5994400" cy="56083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số Việt Nam giai đoạn 1991 – 2021 tăng lên liên tục.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năm 1991 – 2021 (30 năm) dân số Việt Nam tăng thêm 31 262 nghìn người.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bình mỗi năm dân số Việt Nam tăng khoảng 1 triệu người.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số nước ta tăng khá nhanh. Trong thời gian gần đây, tốc độ gia tăng dân số có xu hướng giảm.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A37C82-141F-6C02-D355-62BFB912421B}"/>
              </a:ext>
            </a:extLst>
          </p:cNvPr>
          <p:cNvCxnSpPr/>
          <p:nvPr/>
        </p:nvCxnSpPr>
        <p:spPr>
          <a:xfrm flipV="1">
            <a:off x="1361440" y="1889760"/>
            <a:ext cx="3464560" cy="660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3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D4A830-4730-B777-4F17-526A9C3497A9}"/>
              </a:ext>
            </a:extLst>
          </p:cNvPr>
          <p:cNvSpPr/>
          <p:nvPr/>
        </p:nvSpPr>
        <p:spPr>
          <a:xfrm>
            <a:off x="1020726" y="806228"/>
            <a:ext cx="10685721" cy="518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số đông và tăng lên hằng năm tạo cho nước ta nguồn lao động dồi dào, thị trường tiêu thụ rộng lớn.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 nhiên, dân số đông cũng gây ra một số khó khăn trong giải quyết việc làm, nhà ở, y tế, giáo dục...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 thời dẫn đến nguy cơ suy thoái tài nguyên thiên nhiên và ô nhiễm môi trường. </a:t>
            </a:r>
          </a:p>
        </p:txBody>
      </p:sp>
    </p:spTree>
    <p:extLst>
      <p:ext uri="{BB962C8B-B14F-4D97-AF65-F5344CB8AC3E}">
        <p14:creationId xmlns:p14="http://schemas.microsoft.com/office/powerpoint/2010/main" val="4312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160" y="106541"/>
            <a:ext cx="10938438" cy="1315859"/>
            <a:chOff x="0" y="0"/>
            <a:chExt cx="21876876" cy="359748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876876" cy="3597486"/>
              <a:chOff x="0" y="0"/>
              <a:chExt cx="4321358" cy="710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710614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836774" y="13970"/>
              <a:ext cx="20203332" cy="3365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ác động của dân số đến kinh tế – xã hội và môi trường ở nước ta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53EBEA6-A733-F49D-88E0-9863A3EA1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4" y="1603692"/>
            <a:ext cx="4293236" cy="38801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A06288-9B0C-5128-6496-12F3369FC82E}"/>
              </a:ext>
            </a:extLst>
          </p:cNvPr>
          <p:cNvSpPr txBox="1"/>
          <p:nvPr/>
        </p:nvSpPr>
        <p:spPr>
          <a:xfrm>
            <a:off x="2042160" y="5628640"/>
            <a:ext cx="241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4925E7-97A5-D6C6-A9B8-D8A6E8227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224" y="1745932"/>
            <a:ext cx="4178935" cy="36490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82068E-4344-D7C5-7C2E-BE465CF948E6}"/>
              </a:ext>
            </a:extLst>
          </p:cNvPr>
          <p:cNvSpPr txBox="1"/>
          <p:nvPr/>
        </p:nvSpPr>
        <p:spPr>
          <a:xfrm>
            <a:off x="6847840" y="5537200"/>
            <a:ext cx="421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 nước sạch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160" y="106541"/>
            <a:ext cx="10938438" cy="1315859"/>
            <a:chOff x="0" y="0"/>
            <a:chExt cx="21876876" cy="359748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876876" cy="3597486"/>
              <a:chOff x="0" y="0"/>
              <a:chExt cx="4321358" cy="710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710614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836774" y="13970"/>
              <a:ext cx="20203332" cy="3365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ác động của dân số đến kinh tế – xã hội và môi trường ở nước ta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D83F611-5291-7ACE-BBEA-85C810D27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64" y="1721484"/>
            <a:ext cx="4481196" cy="3851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F8B502-32E1-04C6-AC9E-50581D74E468}"/>
              </a:ext>
            </a:extLst>
          </p:cNvPr>
          <p:cNvSpPr txBox="1"/>
          <p:nvPr/>
        </p:nvSpPr>
        <p:spPr>
          <a:xfrm>
            <a:off x="741680" y="5720080"/>
            <a:ext cx="452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nhiễm môi trường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225371-DFC4-460C-CD19-BE79B1496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024" y="1762124"/>
            <a:ext cx="4189096" cy="37496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47A8E4-9C09-F065-9D31-0DA27DE1BEFC}"/>
              </a:ext>
            </a:extLst>
          </p:cNvPr>
          <p:cNvSpPr txBox="1"/>
          <p:nvPr/>
        </p:nvSpPr>
        <p:spPr>
          <a:xfrm>
            <a:off x="6390640" y="5628640"/>
            <a:ext cx="452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nhiễm tiếng ồn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6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160" y="106541"/>
            <a:ext cx="10938438" cy="1315859"/>
            <a:chOff x="0" y="0"/>
            <a:chExt cx="21876876" cy="359748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876876" cy="3597486"/>
              <a:chOff x="0" y="0"/>
              <a:chExt cx="4321358" cy="710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710614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836774" y="13970"/>
              <a:ext cx="20203332" cy="3365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ác động của dân số đến kinh tế – xã hội và môi trường ở nước ta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1C01A0A-188D-CA6A-27A0-DED3E776E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32" y="1812290"/>
            <a:ext cx="4749094" cy="37249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2EB0EF-CEF8-856B-A1D9-995F7C2975B6}"/>
              </a:ext>
            </a:extLst>
          </p:cNvPr>
          <p:cNvSpPr txBox="1"/>
          <p:nvPr/>
        </p:nvSpPr>
        <p:spPr>
          <a:xfrm>
            <a:off x="1127760" y="5689600"/>
            <a:ext cx="452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lương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1D3914-7AC8-A60F-41F2-C2116DD9F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424" y="1863090"/>
            <a:ext cx="4809847" cy="36537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1D94DC-EAE2-02DA-FB56-A42276035B69}"/>
              </a:ext>
            </a:extLst>
          </p:cNvPr>
          <p:cNvSpPr txBox="1"/>
          <p:nvPr/>
        </p:nvSpPr>
        <p:spPr>
          <a:xfrm>
            <a:off x="6868160" y="5709920"/>
            <a:ext cx="452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bệnh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5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071806" y="879081"/>
            <a:ext cx="5907114" cy="5486400"/>
            <a:chOff x="0" y="0"/>
            <a:chExt cx="233367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  <a:solidFill>
              <a:srgbClr val="21521C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90" y="1072116"/>
            <a:ext cx="6836241" cy="55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58781" y="685800"/>
            <a:ext cx="5907114" cy="5486400"/>
            <a:chOff x="0" y="0"/>
            <a:chExt cx="233367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  <a:solidFill>
              <a:srgbClr val="21521C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5025C8D-58BA-2524-5FF0-7F90FC5C6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033" y="1196415"/>
            <a:ext cx="6480610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721916" y="147484"/>
            <a:ext cx="5440503" cy="6960797"/>
            <a:chOff x="0" y="0"/>
            <a:chExt cx="2149335" cy="27499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49335" cy="2749944"/>
            </a:xfrm>
            <a:custGeom>
              <a:avLst/>
              <a:gdLst/>
              <a:ahLst/>
              <a:cxnLst/>
              <a:rect l="l" t="t" r="r" b="b"/>
              <a:pathLst>
                <a:path w="2149335" h="2749944">
                  <a:moveTo>
                    <a:pt x="48383" y="0"/>
                  </a:moveTo>
                  <a:lnTo>
                    <a:pt x="2100952" y="0"/>
                  </a:lnTo>
                  <a:cubicBezTo>
                    <a:pt x="2127673" y="0"/>
                    <a:pt x="2149335" y="21662"/>
                    <a:pt x="2149335" y="48383"/>
                  </a:cubicBezTo>
                  <a:lnTo>
                    <a:pt x="2149335" y="2701562"/>
                  </a:lnTo>
                  <a:cubicBezTo>
                    <a:pt x="2149335" y="2728283"/>
                    <a:pt x="2127673" y="2749944"/>
                    <a:pt x="2100952" y="2749944"/>
                  </a:cubicBezTo>
                  <a:lnTo>
                    <a:pt x="48383" y="2749944"/>
                  </a:lnTo>
                  <a:cubicBezTo>
                    <a:pt x="21662" y="2749944"/>
                    <a:pt x="0" y="2728283"/>
                    <a:pt x="0" y="2701562"/>
                  </a:cubicBezTo>
                  <a:lnTo>
                    <a:pt x="0" y="48383"/>
                  </a:lnTo>
                  <a:cubicBezTo>
                    <a:pt x="0" y="21662"/>
                    <a:pt x="21662" y="0"/>
                    <a:pt x="48383" y="0"/>
                  </a:cubicBezTo>
                  <a:close/>
                </a:path>
              </a:pathLst>
            </a:custGeom>
            <a:solidFill>
              <a:srgbClr val="30722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49335" cy="279756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4128C6C-FE0C-D0C5-9BD0-33A0425E5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470" y="264442"/>
            <a:ext cx="3261643" cy="17801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168D3A-2EA2-0661-A5FB-846C7EC1F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166" y="1639353"/>
            <a:ext cx="6030253" cy="4278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/>
          <p:cNvGrpSpPr/>
          <p:nvPr/>
        </p:nvGrpSpPr>
        <p:grpSpPr>
          <a:xfrm>
            <a:off x="2871540" y="685800"/>
            <a:ext cx="5907114" cy="5486400"/>
            <a:chOff x="0" y="0"/>
            <a:chExt cx="2333675" cy="2167467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  <a:solidFill>
              <a:srgbClr val="21521C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313" y="946936"/>
            <a:ext cx="7413379" cy="55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FFB5C361-240B-2519-7EB9-F455671427A5}"/>
              </a:ext>
            </a:extLst>
          </p:cNvPr>
          <p:cNvGrpSpPr/>
          <p:nvPr/>
        </p:nvGrpSpPr>
        <p:grpSpPr>
          <a:xfrm>
            <a:off x="2912021" y="1482152"/>
            <a:ext cx="5786120" cy="2487507"/>
            <a:chOff x="0" y="0"/>
            <a:chExt cx="8776869" cy="4975013"/>
          </a:xfrm>
        </p:grpSpPr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78A7BAFE-7CF6-8553-BD84-12DA9FD71DA3}"/>
                </a:ext>
              </a:extLst>
            </p:cNvPr>
            <p:cNvGrpSpPr/>
            <p:nvPr/>
          </p:nvGrpSpPr>
          <p:grpSpPr>
            <a:xfrm>
              <a:off x="0" y="0"/>
              <a:ext cx="8776869" cy="4975013"/>
              <a:chOff x="0" y="0"/>
              <a:chExt cx="1733703" cy="982719"/>
            </a:xfrm>
          </p:grpSpPr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ADBCFFE1-1BBB-6ED5-3179-D962A9EC6851}"/>
                  </a:ext>
                </a:extLst>
              </p:cNvPr>
              <p:cNvSpPr/>
              <p:nvPr/>
            </p:nvSpPr>
            <p:spPr>
              <a:xfrm>
                <a:off x="0" y="0"/>
                <a:ext cx="1733703" cy="982719"/>
              </a:xfrm>
              <a:custGeom>
                <a:avLst/>
                <a:gdLst/>
                <a:ahLst/>
                <a:cxnLst/>
                <a:rect l="l" t="t" r="r" b="b"/>
                <a:pathLst>
                  <a:path w="1733703" h="982719">
                    <a:moveTo>
                      <a:pt x="59982" y="0"/>
                    </a:moveTo>
                    <a:lnTo>
                      <a:pt x="1673721" y="0"/>
                    </a:lnTo>
                    <a:cubicBezTo>
                      <a:pt x="1689629" y="0"/>
                      <a:pt x="1704886" y="6319"/>
                      <a:pt x="1716134" y="17568"/>
                    </a:cubicBezTo>
                    <a:cubicBezTo>
                      <a:pt x="1727383" y="28817"/>
                      <a:pt x="1733703" y="44073"/>
                      <a:pt x="1733703" y="59982"/>
                    </a:cubicBezTo>
                    <a:lnTo>
                      <a:pt x="1733703" y="922737"/>
                    </a:lnTo>
                    <a:cubicBezTo>
                      <a:pt x="1733703" y="955864"/>
                      <a:pt x="1706848" y="982719"/>
                      <a:pt x="1673721" y="982719"/>
                    </a:cubicBezTo>
                    <a:lnTo>
                      <a:pt x="59982" y="982719"/>
                    </a:lnTo>
                    <a:cubicBezTo>
                      <a:pt x="26855" y="982719"/>
                      <a:pt x="0" y="955864"/>
                      <a:pt x="0" y="922737"/>
                    </a:cubicBezTo>
                    <a:lnTo>
                      <a:pt x="0" y="59982"/>
                    </a:lnTo>
                    <a:cubicBezTo>
                      <a:pt x="0" y="26855"/>
                      <a:pt x="26855" y="0"/>
                      <a:pt x="59982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4B22C303-2DFF-4A1A-1DC8-98A99AD6CEF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33703" cy="10303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5ECDB1-3E8D-DBF8-534E-11858A04129D}"/>
                </a:ext>
              </a:extLst>
            </p:cNvPr>
            <p:cNvSpPr txBox="1"/>
            <p:nvPr/>
          </p:nvSpPr>
          <p:spPr>
            <a:xfrm>
              <a:off x="302929" y="248284"/>
              <a:ext cx="8105452" cy="4260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48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Hoạt động 1: </a:t>
              </a:r>
              <a:endParaRPr lang="en-US" sz="4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algn="ctr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48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hiểu về dân số</a:t>
              </a:r>
              <a:endParaRPr lang="en-US" sz="4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160" y="106541"/>
            <a:ext cx="10938438" cy="1315859"/>
            <a:chOff x="0" y="0"/>
            <a:chExt cx="21876876" cy="359748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876876" cy="3597486"/>
              <a:chOff x="0" y="0"/>
              <a:chExt cx="4321358" cy="710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710614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/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836774" y="13970"/>
              <a:ext cx="20203332" cy="302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vi-VN" sz="2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4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 thông tin và bảng số dân các nước Đông Nam Á năm 2021, em hãy:</a:t>
              </a:r>
            </a:p>
            <a:p>
              <a:pPr algn="just" defTabSz="609630"/>
              <a:r>
                <a:rPr lang="vi-VN" sz="2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Cho biết số dân của nước ta năm 2021.</a:t>
              </a:r>
            </a:p>
            <a:p>
              <a:pPr algn="just" defTabSz="609630"/>
              <a:r>
                <a:rPr lang="vi-VN" sz="2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So sánh số dân nước ta với các nước trong khu vực Đông Nam Á.</a:t>
              </a:r>
              <a:endParaRPr lang="en-US" sz="2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6CC785F-D6EF-64FD-0377-3B7748ACA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42" y="1805304"/>
            <a:ext cx="9112838" cy="4148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CED347D-3A28-E38E-A82E-89A8517BD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352424"/>
            <a:ext cx="7116080" cy="32394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F881EE-21C5-F2F6-5D80-1B82A0A92A95}"/>
              </a:ext>
            </a:extLst>
          </p:cNvPr>
          <p:cNvSpPr txBox="1"/>
          <p:nvPr/>
        </p:nvSpPr>
        <p:spPr>
          <a:xfrm>
            <a:off x="416560" y="3801062"/>
            <a:ext cx="111353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Việt Nam năm 2021 là 98 504 nghìn người (98,5 triệu người).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86892C-88DD-E17A-BDAA-E20C366C93A2}"/>
              </a:ext>
            </a:extLst>
          </p:cNvPr>
          <p:cNvSpPr/>
          <p:nvPr/>
        </p:nvSpPr>
        <p:spPr>
          <a:xfrm>
            <a:off x="2847373" y="1965960"/>
            <a:ext cx="2557747" cy="350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4243F1-5782-A27C-90E7-838D73003CCF}"/>
              </a:ext>
            </a:extLst>
          </p:cNvPr>
          <p:cNvSpPr txBox="1"/>
          <p:nvPr/>
        </p:nvSpPr>
        <p:spPr>
          <a:xfrm>
            <a:off x="843281" y="4542742"/>
            <a:ext cx="100482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nước ta năm 2021 ít hơn 2 quốc gia Indonesia và Philippines.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51F67-8311-4AE7-30C7-F024C4691CB9}"/>
              </a:ext>
            </a:extLst>
          </p:cNvPr>
          <p:cNvSpPr txBox="1"/>
          <p:nvPr/>
        </p:nvSpPr>
        <p:spPr>
          <a:xfrm>
            <a:off x="812801" y="5223462"/>
            <a:ext cx="1004824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400" b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nước ta năm 2021 nhiều hơn so với Thái lan, Myanmar, Malaysia, Cam-pu-chia, Lào, Singapore, Timor-Leste, Brunei.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CED347D-3A28-E38E-A82E-89A8517BD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352424"/>
            <a:ext cx="7116080" cy="323946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C38B0BA-25D1-8A8F-274E-C3D151BB959C}"/>
              </a:ext>
            </a:extLst>
          </p:cNvPr>
          <p:cNvGrpSpPr/>
          <p:nvPr/>
        </p:nvGrpSpPr>
        <p:grpSpPr>
          <a:xfrm>
            <a:off x="1557437" y="3916090"/>
            <a:ext cx="8907363" cy="676230"/>
            <a:chOff x="927517" y="194580"/>
            <a:chExt cx="8965939" cy="2154272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BE633BF5-F919-B961-B782-111BF9169458}"/>
                </a:ext>
              </a:extLst>
            </p:cNvPr>
            <p:cNvGrpSpPr/>
            <p:nvPr/>
          </p:nvGrpSpPr>
          <p:grpSpPr>
            <a:xfrm>
              <a:off x="927517" y="279844"/>
              <a:ext cx="8965939" cy="2069008"/>
              <a:chOff x="0" y="0"/>
              <a:chExt cx="12956587" cy="432040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5D0C66B-7B41-EBE7-DB1C-2FB4D2ADB740}"/>
                  </a:ext>
                </a:extLst>
              </p:cNvPr>
              <p:cNvSpPr/>
              <p:nvPr/>
            </p:nvSpPr>
            <p:spPr>
              <a:xfrm>
                <a:off x="0" y="-4073"/>
                <a:ext cx="12962978" cy="4327009"/>
              </a:xfrm>
              <a:custGeom>
                <a:avLst/>
                <a:gdLst/>
                <a:ahLst/>
                <a:cxnLst/>
                <a:rect l="l" t="t" r="r" b="b"/>
                <a:pathLst>
                  <a:path w="12962978" h="4327009">
                    <a:moveTo>
                      <a:pt x="12335201" y="4272531"/>
                    </a:moveTo>
                    <a:cubicBezTo>
                      <a:pt x="12335201" y="4272531"/>
                      <a:pt x="11604326" y="4327009"/>
                      <a:pt x="9843168" y="4324387"/>
                    </a:cubicBezTo>
                    <a:cubicBezTo>
                      <a:pt x="4754291" y="4322225"/>
                      <a:pt x="1057074" y="4314400"/>
                      <a:pt x="1057074" y="4314400"/>
                    </a:cubicBezTo>
                    <a:cubicBezTo>
                      <a:pt x="812932" y="4305566"/>
                      <a:pt x="449110" y="4284335"/>
                      <a:pt x="282371" y="4226158"/>
                    </a:cubicBezTo>
                    <a:cubicBezTo>
                      <a:pt x="4469" y="4129195"/>
                      <a:pt x="0" y="3955916"/>
                      <a:pt x="0" y="3206247"/>
                    </a:cubicBezTo>
                    <a:lnTo>
                      <a:pt x="0" y="3206214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619048" y="15681"/>
                      <a:pt x="7966728" y="7673"/>
                    </a:cubicBezTo>
                    <a:cubicBezTo>
                      <a:pt x="11385398" y="0"/>
                      <a:pt x="12102131" y="6979"/>
                      <a:pt x="12102131" y="6979"/>
                    </a:cubicBezTo>
                    <a:cubicBezTo>
                      <a:pt x="12470439" y="14458"/>
                      <a:pt x="12608699" y="42638"/>
                      <a:pt x="12806438" y="165219"/>
                    </a:cubicBezTo>
                    <a:cubicBezTo>
                      <a:pt x="12957456" y="258836"/>
                      <a:pt x="12962978" y="476157"/>
                      <a:pt x="12953837" y="3206214"/>
                    </a:cubicBezTo>
                    <a:lnTo>
                      <a:pt x="12953837" y="3206247"/>
                    </a:lnTo>
                    <a:cubicBezTo>
                      <a:pt x="12953836" y="4073881"/>
                      <a:pt x="12911053" y="4222469"/>
                      <a:pt x="12335201" y="4272531"/>
                    </a:cubicBezTo>
                    <a:close/>
                  </a:path>
                </a:pathLst>
              </a:custGeom>
              <a:solidFill>
                <a:srgbClr val="FFF3E4"/>
              </a:solid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16C880FC-3954-CCE2-3F4A-A00CCB420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188" y="194580"/>
              <a:ext cx="8557018" cy="96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Nước nào có số dân đông nhất Đông Nam Á?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4 Tinos Bold" panose="020208030705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2503450-067B-4229-57BF-E3B0D9DEC0C3}"/>
              </a:ext>
            </a:extLst>
          </p:cNvPr>
          <p:cNvSpPr/>
          <p:nvPr/>
        </p:nvSpPr>
        <p:spPr>
          <a:xfrm>
            <a:off x="2410493" y="1203960"/>
            <a:ext cx="2984467" cy="350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B08154-4DCC-24E9-E2C2-41F245ED5CD4}"/>
              </a:ext>
            </a:extLst>
          </p:cNvPr>
          <p:cNvGrpSpPr/>
          <p:nvPr/>
        </p:nvGrpSpPr>
        <p:grpSpPr>
          <a:xfrm>
            <a:off x="1526957" y="4901610"/>
            <a:ext cx="9303603" cy="1077218"/>
            <a:chOff x="927517" y="194580"/>
            <a:chExt cx="8965939" cy="3431703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E85814B5-0F01-6D36-3C9C-6C5F787B46BE}"/>
                </a:ext>
              </a:extLst>
            </p:cNvPr>
            <p:cNvGrpSpPr/>
            <p:nvPr/>
          </p:nvGrpSpPr>
          <p:grpSpPr>
            <a:xfrm>
              <a:off x="927517" y="279844"/>
              <a:ext cx="8965939" cy="2069008"/>
              <a:chOff x="0" y="0"/>
              <a:chExt cx="12956587" cy="4320406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E7AC43F7-E526-70B4-FCA4-6BA25D8A3C1A}"/>
                  </a:ext>
                </a:extLst>
              </p:cNvPr>
              <p:cNvSpPr/>
              <p:nvPr/>
            </p:nvSpPr>
            <p:spPr>
              <a:xfrm>
                <a:off x="0" y="-4073"/>
                <a:ext cx="12962978" cy="4327009"/>
              </a:xfrm>
              <a:custGeom>
                <a:avLst/>
                <a:gdLst/>
                <a:ahLst/>
                <a:cxnLst/>
                <a:rect l="l" t="t" r="r" b="b"/>
                <a:pathLst>
                  <a:path w="12962978" h="4327009">
                    <a:moveTo>
                      <a:pt x="12335201" y="4272531"/>
                    </a:moveTo>
                    <a:cubicBezTo>
                      <a:pt x="12335201" y="4272531"/>
                      <a:pt x="11604326" y="4327009"/>
                      <a:pt x="9843168" y="4324387"/>
                    </a:cubicBezTo>
                    <a:cubicBezTo>
                      <a:pt x="4754291" y="4322225"/>
                      <a:pt x="1057074" y="4314400"/>
                      <a:pt x="1057074" y="4314400"/>
                    </a:cubicBezTo>
                    <a:cubicBezTo>
                      <a:pt x="812932" y="4305566"/>
                      <a:pt x="449110" y="4284335"/>
                      <a:pt x="282371" y="4226158"/>
                    </a:cubicBezTo>
                    <a:cubicBezTo>
                      <a:pt x="4469" y="4129195"/>
                      <a:pt x="0" y="3955916"/>
                      <a:pt x="0" y="3206247"/>
                    </a:cubicBezTo>
                    <a:lnTo>
                      <a:pt x="0" y="3206214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619048" y="15681"/>
                      <a:pt x="7966728" y="7673"/>
                    </a:cubicBezTo>
                    <a:cubicBezTo>
                      <a:pt x="11385398" y="0"/>
                      <a:pt x="12102131" y="6979"/>
                      <a:pt x="12102131" y="6979"/>
                    </a:cubicBezTo>
                    <a:cubicBezTo>
                      <a:pt x="12470439" y="14458"/>
                      <a:pt x="12608699" y="42638"/>
                      <a:pt x="12806438" y="165219"/>
                    </a:cubicBezTo>
                    <a:cubicBezTo>
                      <a:pt x="12957456" y="258836"/>
                      <a:pt x="12962978" y="476157"/>
                      <a:pt x="12953837" y="3206214"/>
                    </a:cubicBezTo>
                    <a:lnTo>
                      <a:pt x="12953837" y="3206247"/>
                    </a:lnTo>
                    <a:cubicBezTo>
                      <a:pt x="12953836" y="4073881"/>
                      <a:pt x="12911053" y="4222469"/>
                      <a:pt x="12335201" y="4272531"/>
                    </a:cubicBezTo>
                    <a:close/>
                  </a:path>
                </a:pathLst>
              </a:custGeom>
              <a:solidFill>
                <a:srgbClr val="FFF3E4"/>
              </a:solid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177A9322-CB97-4592-7C47-F06227967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188" y="194580"/>
              <a:ext cx="8557018" cy="343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Nước ta có dân số đứng thứ mấy Đông Nam Á?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4 Tinos Bold" panose="020208030705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2BC81D8-B7FA-1396-7660-145E5C11528A}"/>
              </a:ext>
            </a:extLst>
          </p:cNvPr>
          <p:cNvSpPr txBox="1"/>
          <p:nvPr/>
        </p:nvSpPr>
        <p:spPr>
          <a:xfrm>
            <a:off x="2133601" y="5853382"/>
            <a:ext cx="85445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nước ta đứng thứ 3 trong khu vực Đông Nam Á.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8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FFB5C361-240B-2519-7EB9-F455671427A5}"/>
              </a:ext>
            </a:extLst>
          </p:cNvPr>
          <p:cNvGrpSpPr/>
          <p:nvPr/>
        </p:nvGrpSpPr>
        <p:grpSpPr>
          <a:xfrm>
            <a:off x="2492035" y="1205705"/>
            <a:ext cx="6929120" cy="2831230"/>
            <a:chOff x="0" y="0"/>
            <a:chExt cx="8776869" cy="5662459"/>
          </a:xfrm>
        </p:grpSpPr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78A7BAFE-7CF6-8553-BD84-12DA9FD71DA3}"/>
                </a:ext>
              </a:extLst>
            </p:cNvPr>
            <p:cNvGrpSpPr/>
            <p:nvPr/>
          </p:nvGrpSpPr>
          <p:grpSpPr>
            <a:xfrm>
              <a:off x="0" y="0"/>
              <a:ext cx="8776869" cy="4975013"/>
              <a:chOff x="0" y="0"/>
              <a:chExt cx="1733703" cy="982719"/>
            </a:xfrm>
          </p:grpSpPr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ADBCFFE1-1BBB-6ED5-3179-D962A9EC6851}"/>
                  </a:ext>
                </a:extLst>
              </p:cNvPr>
              <p:cNvSpPr/>
              <p:nvPr/>
            </p:nvSpPr>
            <p:spPr>
              <a:xfrm>
                <a:off x="0" y="0"/>
                <a:ext cx="1733703" cy="982719"/>
              </a:xfrm>
              <a:custGeom>
                <a:avLst/>
                <a:gdLst/>
                <a:ahLst/>
                <a:cxnLst/>
                <a:rect l="l" t="t" r="r" b="b"/>
                <a:pathLst>
                  <a:path w="1733703" h="982719">
                    <a:moveTo>
                      <a:pt x="59982" y="0"/>
                    </a:moveTo>
                    <a:lnTo>
                      <a:pt x="1673721" y="0"/>
                    </a:lnTo>
                    <a:cubicBezTo>
                      <a:pt x="1689629" y="0"/>
                      <a:pt x="1704886" y="6319"/>
                      <a:pt x="1716134" y="17568"/>
                    </a:cubicBezTo>
                    <a:cubicBezTo>
                      <a:pt x="1727383" y="28817"/>
                      <a:pt x="1733703" y="44073"/>
                      <a:pt x="1733703" y="59982"/>
                    </a:cubicBezTo>
                    <a:lnTo>
                      <a:pt x="1733703" y="922737"/>
                    </a:lnTo>
                    <a:cubicBezTo>
                      <a:pt x="1733703" y="955864"/>
                      <a:pt x="1706848" y="982719"/>
                      <a:pt x="1673721" y="982719"/>
                    </a:cubicBezTo>
                    <a:lnTo>
                      <a:pt x="59982" y="982719"/>
                    </a:lnTo>
                    <a:cubicBezTo>
                      <a:pt x="26855" y="982719"/>
                      <a:pt x="0" y="955864"/>
                      <a:pt x="0" y="922737"/>
                    </a:cubicBezTo>
                    <a:lnTo>
                      <a:pt x="0" y="59982"/>
                    </a:lnTo>
                    <a:cubicBezTo>
                      <a:pt x="0" y="26855"/>
                      <a:pt x="26855" y="0"/>
                      <a:pt x="59982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4B22C303-2DFF-4A1A-1DC8-98A99AD6CEF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33703" cy="10303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5ECDB1-3E8D-DBF8-534E-11858A04129D}"/>
                </a:ext>
              </a:extLst>
            </p:cNvPr>
            <p:cNvSpPr txBox="1"/>
            <p:nvPr/>
          </p:nvSpPr>
          <p:spPr>
            <a:xfrm>
              <a:off x="302929" y="248284"/>
              <a:ext cx="8105453" cy="5414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Hoạt động 2: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hiểu về gia tăng dân số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8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132</TotalTime>
  <Words>549</Words>
  <Application>Microsoft Office PowerPoint</Application>
  <PresentationFormat>Widescreen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#9Slide04 Tinos Bold</vt:lpstr>
      <vt:lpstr>Arial</vt:lpstr>
      <vt:lpstr>Calibri</vt:lpstr>
      <vt:lpstr>Cambria</vt:lpstr>
      <vt:lpstr>等线</vt:lpstr>
      <vt:lpstr>等线 Light</vt:lpstr>
      <vt:lpstr>Times New Roman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MAIHUNG</cp:lastModifiedBy>
  <cp:revision>47</cp:revision>
  <dcterms:created xsi:type="dcterms:W3CDTF">2024-07-19T12:50:26Z</dcterms:created>
  <dcterms:modified xsi:type="dcterms:W3CDTF">2026-03-12T08:47:46Z</dcterms:modified>
  <cp:category>9Slide.vn</cp:category>
</cp:coreProperties>
</file>