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2" r:id="rId3"/>
  </p:sldMasterIdLst>
  <p:notesMasterIdLst>
    <p:notesMasterId r:id="rId24"/>
  </p:notesMasterIdLst>
  <p:sldIdLst>
    <p:sldId id="408" r:id="rId4"/>
    <p:sldId id="407" r:id="rId5"/>
    <p:sldId id="387" r:id="rId6"/>
    <p:sldId id="257" r:id="rId7"/>
    <p:sldId id="258" r:id="rId8"/>
    <p:sldId id="259" r:id="rId9"/>
    <p:sldId id="261" r:id="rId10"/>
    <p:sldId id="394" r:id="rId11"/>
    <p:sldId id="395" r:id="rId12"/>
    <p:sldId id="396" r:id="rId13"/>
    <p:sldId id="404" r:id="rId14"/>
    <p:sldId id="405" r:id="rId15"/>
    <p:sldId id="406" r:id="rId16"/>
    <p:sldId id="399" r:id="rId17"/>
    <p:sldId id="401" r:id="rId18"/>
    <p:sldId id="402" r:id="rId19"/>
    <p:sldId id="400" r:id="rId20"/>
    <p:sldId id="397" r:id="rId21"/>
    <p:sldId id="398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189" autoAdjust="0"/>
  </p:normalViewPr>
  <p:slideViewPr>
    <p:cSldViewPr snapToGrid="0">
      <p:cViewPr varScale="1">
        <p:scale>
          <a:sx n="73" d="100"/>
          <a:sy n="73" d="100"/>
        </p:scale>
        <p:origin x="10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66F3D-8FB9-43FD-95F3-77C447E9AB1C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1E004-75DD-44B2-BAD4-2ED1C5C01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5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6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9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6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9C14-FC10-40CC-8384-BFFA976DB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D5968-97A4-45F0-A2D7-99D219122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6C2AE-F115-4C08-B4BF-6E4160F6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C475E-AB64-48D4-A260-9B07B613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0FCC5-13DE-41FA-90BA-0302EB29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77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5692-24E3-4479-BF32-5F161F8B4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5F9D7-0E85-4FCC-B3AD-1DDC82E76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360A1-70A5-4C30-B68F-13926318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395D0-FB8F-464D-9D95-6A3C0C80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48967-3487-4A3B-BED0-D2550F9C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85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6A3E6-874A-42BC-8072-9334E452C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BB21C-8AFB-4231-B394-336EB1E8D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97CE5-5422-445C-9F60-4955C79D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11D1E-F9AB-4591-B936-0BB139030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0FCD1-CB5F-4022-9899-A766D76B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58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9DDED-45AA-48B1-9732-427239FE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A4FF5-BF82-4FD6-A40F-D1CB5470E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5D604-D79C-46FC-9FEE-1153588DB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F1679-FABA-4ED1-91E8-C2B2D1D3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CA18E-A9E9-4553-9083-73D3B605E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B9157-9A1D-45AD-A292-EDD41AA6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2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41A5-21D8-42B4-8057-0724995C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70CB1-38A5-436A-BE35-E454499FA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EEC23-FBAA-4305-9F26-C6787F7C2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21407-8DAF-4380-8718-E08ED6A02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5FE0D-7025-4114-AAE1-8ACC8C69F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B61070-DEFA-4EBA-B21D-0BDF6AAD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53ABF6-4720-4448-8A59-3FB9E248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59313-308C-408E-BE25-354627DC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27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508FB-470F-4223-AC2D-0484DC8A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BD61F-745F-4E8D-9BB1-AA6CB32A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3928F-7948-4C92-8FA8-BF748A1C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C2F29-12BD-4126-8B28-65308EE5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09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19CEF-4BE5-4452-9AAD-D923CE262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F39FEF-7F12-480E-A74E-8A1405C4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FBF6B-D539-4340-A00D-89ACD94D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02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3CE0-9EBE-49A1-8389-6D3761E8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A6F53-84B7-400E-9093-B57EEC88F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1471B-5872-46C2-AE2C-430731975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ED0C3-01DF-4288-B926-C0C08220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B3D40-DBA2-45BA-A391-6C66F36F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6DB40-B44D-4EE8-B465-EB7BF7B8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3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C8CF-DEA5-43A9-B755-72AFF3621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64B7B-F507-47F1-B050-6256A83B9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A724E-C965-42EC-B3FC-DBD38BD84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F2FDE-1E38-4BD9-B404-9357C44B5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9B901-86F0-4896-884A-96AD6115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01C11-8C0B-4D49-AC13-EBEE7D0E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38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400D-C7A8-48DF-857C-4EF967F2E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34A70-8E90-4849-A811-48D278E50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F72E8-4F55-40A0-A726-990715958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C5B46-B3EF-4291-874F-390D9D8A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743DC-B03F-4048-A0C7-94FF6829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52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FD975E-EC43-4DAA-8D95-47EEE42F3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A3DC8-EC1E-4028-A5B0-24171AB67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4A301-FFF1-46ED-8746-A0D7F7CE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25B77-1647-4502-B2B6-C8A2210B7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06968-29D2-40BB-A1FB-DE962F20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5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ãi Biển Mùa Hè Hoạt Hình. Thiên Đường Nghỉ Dưỡng Thiên Nhiên, Đại Dương  Hoặc Bờ Biển. Minh Họa Nền Phong Cảnh Bên Bờ Biển Vector - Free.Vector6.com">
            <a:extLst>
              <a:ext uri="{FF2B5EF4-FFF2-40B4-BE49-F238E27FC236}">
                <a16:creationId xmlns:a16="http://schemas.microsoft.com/office/drawing/2014/main" id="{0A040307-2DA6-3537-C994-14C242AB30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30" y="0"/>
            <a:ext cx="12366259" cy="719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234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168D026-3A8E-4714-9A39-2120DEC1A4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621" y="2007590"/>
            <a:ext cx="2784764" cy="2784764"/>
          </a:xfrm>
          <a:custGeom>
            <a:avLst/>
            <a:gdLst>
              <a:gd name="connsiteX0" fmla="*/ 1392382 w 2784764"/>
              <a:gd name="connsiteY0" fmla="*/ 0 h 2784764"/>
              <a:gd name="connsiteX1" fmla="*/ 2784764 w 2784764"/>
              <a:gd name="connsiteY1" fmla="*/ 1392382 h 2784764"/>
              <a:gd name="connsiteX2" fmla="*/ 1392382 w 2784764"/>
              <a:gd name="connsiteY2" fmla="*/ 2784764 h 2784764"/>
              <a:gd name="connsiteX3" fmla="*/ 0 w 2784764"/>
              <a:gd name="connsiteY3" fmla="*/ 1392382 h 27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764" h="2784764">
                <a:moveTo>
                  <a:pt x="1392382" y="0"/>
                </a:moveTo>
                <a:lnTo>
                  <a:pt x="2784764" y="1392382"/>
                </a:lnTo>
                <a:lnTo>
                  <a:pt x="1392382" y="2784764"/>
                </a:lnTo>
                <a:lnTo>
                  <a:pt x="0" y="1392382"/>
                </a:lnTo>
                <a:close/>
              </a:path>
            </a:pathLst>
          </a:custGeom>
          <a:solidFill>
            <a:schemeClr val="bg1"/>
          </a:soli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46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9C14-FC10-40CC-8384-BFFA976DB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D5968-97A4-45F0-A2D7-99D219122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6C2AE-F115-4C08-B4BF-6E4160F6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C475E-AB64-48D4-A260-9B07B613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0FCC5-13DE-41FA-90BA-0302EB29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99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5692-24E3-4479-BF32-5F161F8B4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5F9D7-0E85-4FCC-B3AD-1DDC82E76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360A1-70A5-4C30-B68F-13926318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395D0-FB8F-464D-9D95-6A3C0C80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48967-3487-4A3B-BED0-D2550F9C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58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6A3E6-874A-42BC-8072-9334E452C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BB21C-8AFB-4231-B394-336EB1E8D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97CE5-5422-445C-9F60-4955C79D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11D1E-F9AB-4591-B936-0BB139030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0FCD1-CB5F-4022-9899-A766D76B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3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9DDED-45AA-48B1-9732-427239FE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A4FF5-BF82-4FD6-A40F-D1CB5470E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5D604-D79C-46FC-9FEE-1153588DB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F1679-FABA-4ED1-91E8-C2B2D1D3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CA18E-A9E9-4553-9083-73D3B605E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B9157-9A1D-45AD-A292-EDD41AA6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92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41A5-21D8-42B4-8057-0724995C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70CB1-38A5-436A-BE35-E454499FA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EEC23-FBAA-4305-9F26-C6787F7C2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21407-8DAF-4380-8718-E08ED6A02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5FE0D-7025-4114-AAE1-8ACC8C69F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B61070-DEFA-4EBA-B21D-0BDF6AAD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53ABF6-4720-4448-8A59-3FB9E248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59313-308C-408E-BE25-354627DC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9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6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508FB-470F-4223-AC2D-0484DC8A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BD61F-745F-4E8D-9BB1-AA6CB32A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3928F-7948-4C92-8FA8-BF748A1C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C2F29-12BD-4126-8B28-65308EE5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77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19CEF-4BE5-4452-9AAD-D923CE2625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F39FEF-7F12-480E-A74E-8A1405C4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FBF6B-D539-4340-A00D-89ACD94D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07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3CE0-9EBE-49A1-8389-6D3761E8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A6F53-84B7-400E-9093-B57EEC88F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1471B-5872-46C2-AE2C-430731975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ED0C3-01DF-4288-B926-C0C08220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B3D40-DBA2-45BA-A391-6C66F36F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6DB40-B44D-4EE8-B465-EB7BF7B8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37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C8CF-DEA5-43A9-B755-72AFF3621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64B7B-F507-47F1-B050-6256A83B9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A724E-C965-42EC-B3FC-DBD38BD84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F2FDE-1E38-4BD9-B404-9357C44B5D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9B901-86F0-4896-884A-96AD6115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01C11-8C0B-4D49-AC13-EBEE7D0E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91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400D-C7A8-48DF-857C-4EF967F2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34A70-8E90-4849-A811-48D278E50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F72E8-4F55-40A0-A726-9907159585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C5B46-B3EF-4291-874F-390D9D8A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743DC-B03F-4048-A0C7-94FF6829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24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FD975E-EC43-4DAA-8D95-47EEE42F3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A3DC8-EC1E-4028-A5B0-24171AB67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4A301-FFF1-46ED-8746-A0D7F7CE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25B77-1647-4502-B2B6-C8A2210B7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06968-29D2-40BB-A1FB-DE962F20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50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ãi Biển Mùa Hè Hoạt Hình. Thiên Đường Nghỉ Dưỡng Thiên Nhiên, Đại Dương  Hoặc Bờ Biển. Minh Họa Nền Phong Cảnh Bên Bờ Biển Vector - Free.Vector6.com">
            <a:extLst>
              <a:ext uri="{FF2B5EF4-FFF2-40B4-BE49-F238E27FC236}">
                <a16:creationId xmlns:a16="http://schemas.microsoft.com/office/drawing/2014/main" id="{0A040307-2DA6-3537-C994-14C242AB30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30" y="0"/>
            <a:ext cx="12366259" cy="719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597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168D026-3A8E-4714-9A39-2120DEC1A4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621" y="2007590"/>
            <a:ext cx="2784764" cy="2784764"/>
          </a:xfrm>
          <a:custGeom>
            <a:avLst/>
            <a:gdLst>
              <a:gd name="connsiteX0" fmla="*/ 1392382 w 2784764"/>
              <a:gd name="connsiteY0" fmla="*/ 0 h 2784764"/>
              <a:gd name="connsiteX1" fmla="*/ 2784764 w 2784764"/>
              <a:gd name="connsiteY1" fmla="*/ 1392382 h 2784764"/>
              <a:gd name="connsiteX2" fmla="*/ 1392382 w 2784764"/>
              <a:gd name="connsiteY2" fmla="*/ 2784764 h 2784764"/>
              <a:gd name="connsiteX3" fmla="*/ 0 w 2784764"/>
              <a:gd name="connsiteY3" fmla="*/ 1392382 h 27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764" h="2784764">
                <a:moveTo>
                  <a:pt x="1392382" y="0"/>
                </a:moveTo>
                <a:lnTo>
                  <a:pt x="2784764" y="1392382"/>
                </a:lnTo>
                <a:lnTo>
                  <a:pt x="1392382" y="2784764"/>
                </a:lnTo>
                <a:lnTo>
                  <a:pt x="0" y="1392382"/>
                </a:lnTo>
                <a:close/>
              </a:path>
            </a:pathLst>
          </a:custGeom>
          <a:solidFill>
            <a:schemeClr val="bg1"/>
          </a:soli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64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1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24FADAB2-66EC-8A84-0C60-E1A27E236C7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41946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164BDBD-7E4B-BEEB-07D9-1B525EBF365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B2F7C1-9282-4A3A-84F9-1486840B5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68620-3685-4624-8513-DA0C72C1A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472B0-20E0-4D9E-9CA6-8ABF53BE6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E34C1-C16B-4C6C-8585-2E2EBADCF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979EF-B997-4FEC-A8A3-FB8448D24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3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5D19D304-A21E-8EEE-3060-8B11EB86793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14545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37865" y="863768"/>
            <a:ext cx="7508867" cy="47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494" tIns="53747" rIns="107494" bIns="537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394" b="1">
                <a:solidFill>
                  <a:srgbClr val="002060"/>
                </a:solidFill>
                <a:latin typeface="Times New Roman" pitchFamily="18" charset="0"/>
              </a:rPr>
              <a:t>TRƯỜNG TIỂU HỌC HÒA NGHĨA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27051" y="3721542"/>
            <a:ext cx="10099414" cy="98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494" tIns="53747" rIns="107494" bIns="537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6"/>
              </a:spcBef>
              <a:defRPr/>
            </a:pPr>
            <a:r>
              <a:rPr lang="en-US" sz="2992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2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92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Lịch sử và Địa lý - </a:t>
            </a:r>
            <a:r>
              <a:rPr lang="en-US" sz="2992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5</a:t>
            </a:r>
            <a:endParaRPr lang="en-US" sz="2992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693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93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93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93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693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 CƯ VÀ DÂN TỘC Ở VIỆT NAM (Tiết 2)</a:t>
            </a:r>
            <a:endParaRPr lang="en-US" sz="269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885977" y="2231892"/>
            <a:ext cx="8581562" cy="135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494" tIns="53747" rIns="107494" bIns="537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39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039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062" y="4869130"/>
            <a:ext cx="4201390" cy="15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159472" y="5255481"/>
            <a:ext cx="6265651" cy="98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494" tIns="53747" rIns="107494" bIns="537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449"/>
              </a:spcBef>
              <a:defRPr/>
            </a:pPr>
            <a:r>
              <a:rPr lang="en-US" sz="2693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93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3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93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93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 Thị Quế Anh</a:t>
            </a:r>
            <a:endParaRPr lang="en-US" sz="2693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449"/>
              </a:spcBef>
              <a:defRPr/>
            </a:pPr>
            <a:r>
              <a:rPr lang="en-US" sz="2693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93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93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5A</a:t>
            </a:r>
            <a:endParaRPr lang="en-US" sz="359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76645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56920" y="483830"/>
            <a:ext cx="7117080" cy="1355130"/>
            <a:chOff x="0" y="-241102"/>
            <a:chExt cx="21876876" cy="3838588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-241102"/>
              <a:ext cx="21876876" cy="3838588"/>
              <a:chOff x="0" y="-47625"/>
              <a:chExt cx="4321358" cy="75823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321358" cy="620191"/>
              </a:xfrm>
              <a:custGeom>
                <a:avLst/>
                <a:gdLst/>
                <a:ahLst/>
                <a:cxnLst/>
                <a:rect l="l" t="t" r="r" b="b"/>
                <a:pathLst>
                  <a:path w="4321358" h="710614">
                    <a:moveTo>
                      <a:pt x="24064" y="0"/>
                    </a:moveTo>
                    <a:lnTo>
                      <a:pt x="4297294" y="0"/>
                    </a:lnTo>
                    <a:cubicBezTo>
                      <a:pt x="4310585" y="0"/>
                      <a:pt x="4321358" y="10774"/>
                      <a:pt x="4321358" y="24064"/>
                    </a:cubicBezTo>
                    <a:lnTo>
                      <a:pt x="4321358" y="686550"/>
                    </a:lnTo>
                    <a:cubicBezTo>
                      <a:pt x="4321358" y="692932"/>
                      <a:pt x="4318823" y="699053"/>
                      <a:pt x="4314310" y="703566"/>
                    </a:cubicBezTo>
                    <a:cubicBezTo>
                      <a:pt x="4309797" y="708079"/>
                      <a:pt x="4303676" y="710614"/>
                      <a:pt x="4297294" y="710614"/>
                    </a:cubicBezTo>
                    <a:lnTo>
                      <a:pt x="24064" y="710614"/>
                    </a:lnTo>
                    <a:cubicBezTo>
                      <a:pt x="17682" y="710614"/>
                      <a:pt x="11561" y="708079"/>
                      <a:pt x="7048" y="703566"/>
                    </a:cubicBezTo>
                    <a:cubicBezTo>
                      <a:pt x="2535" y="699053"/>
                      <a:pt x="0" y="692932"/>
                      <a:pt x="0" y="686550"/>
                    </a:cubicBezTo>
                    <a:lnTo>
                      <a:pt x="0" y="24064"/>
                    </a:lnTo>
                    <a:cubicBezTo>
                      <a:pt x="0" y="17682"/>
                      <a:pt x="2535" y="11561"/>
                      <a:pt x="7048" y="7048"/>
                    </a:cubicBezTo>
                    <a:cubicBezTo>
                      <a:pt x="11561" y="2535"/>
                      <a:pt x="17682" y="0"/>
                      <a:pt x="24064" y="0"/>
                    </a:cubicBezTo>
                    <a:close/>
                  </a:path>
                </a:pathLst>
              </a:custGeom>
              <a:solidFill>
                <a:srgbClr val="307229">
                  <a:alpha val="90980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4321358" cy="75823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836774" y="13971"/>
              <a:ext cx="20203331" cy="2789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87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Nêu những hậu quả của việc phân bố dân cư chưa hợp lí.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E87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FDEDE4C-43E9-802F-580C-EF2162FF0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007" y="511810"/>
            <a:ext cx="3860993" cy="58889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6523B5-5265-5C00-3382-D1C35E851C18}"/>
              </a:ext>
            </a:extLst>
          </p:cNvPr>
          <p:cNvSpPr txBox="1"/>
          <p:nvPr/>
        </p:nvSpPr>
        <p:spPr>
          <a:xfrm>
            <a:off x="365760" y="2418080"/>
            <a:ext cx="7782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 cư phân bố không đ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đều dẫn đến nơi thừa, nơi thiếu lao động; gây khó khăn cho việc khai thác tài nguyên và sử dụng hợp lí nguồn lao động.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15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76645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Google Shape;1044;p38">
            <a:extLst>
              <a:ext uri="{FF2B5EF4-FFF2-40B4-BE49-F238E27FC236}">
                <a16:creationId xmlns:a16="http://schemas.microsoft.com/office/drawing/2014/main" id="{F5B923AF-A5D4-B67A-59E8-AD06F63CDED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00545" y="1835785"/>
            <a:ext cx="4619625" cy="214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45;p38" descr="IMG_0546">
            <a:extLst>
              <a:ext uri="{FF2B5EF4-FFF2-40B4-BE49-F238E27FC236}">
                <a16:creationId xmlns:a16="http://schemas.microsoft.com/office/drawing/2014/main" id="{A248E2AC-9501-C32C-C4DE-25CC7C2FAA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540" y="1835785"/>
            <a:ext cx="5542915" cy="36950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46;p38">
            <a:extLst>
              <a:ext uri="{FF2B5EF4-FFF2-40B4-BE49-F238E27FC236}">
                <a16:creationId xmlns:a16="http://schemas.microsoft.com/office/drawing/2014/main" id="{6EF142E8-9918-9C7F-9934-007AC45A202A}"/>
              </a:ext>
            </a:extLst>
          </p:cNvPr>
          <p:cNvSpPr txBox="1"/>
          <p:nvPr/>
        </p:nvSpPr>
        <p:spPr>
          <a:xfrm>
            <a:off x="7398385" y="2586355"/>
            <a:ext cx="338709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12D8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THẤT NGHIỆP</a:t>
            </a:r>
            <a:endParaRPr sz="3600" b="1" dirty="0">
              <a:solidFill>
                <a:srgbClr val="012D8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  <p:pic>
        <p:nvPicPr>
          <p:cNvPr id="16" name="Google Shape;1047;p38">
            <a:extLst>
              <a:ext uri="{FF2B5EF4-FFF2-40B4-BE49-F238E27FC236}">
                <a16:creationId xmlns:a16="http://schemas.microsoft.com/office/drawing/2014/main" id="{48F50C51-FA19-7238-2127-12C5A00D6F1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8750" y="165100"/>
            <a:ext cx="7489825" cy="140525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048;p38">
            <a:extLst>
              <a:ext uri="{FF2B5EF4-FFF2-40B4-BE49-F238E27FC236}">
                <a16:creationId xmlns:a16="http://schemas.microsoft.com/office/drawing/2014/main" id="{58D9DFDB-60ED-E778-1143-9D7DA31CB606}"/>
              </a:ext>
            </a:extLst>
          </p:cNvPr>
          <p:cNvSpPr txBox="1"/>
          <p:nvPr/>
        </p:nvSpPr>
        <p:spPr>
          <a:xfrm>
            <a:off x="3035300" y="314532"/>
            <a:ext cx="681037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lt1"/>
              </a:buClr>
              <a:buSzPts val="1800"/>
            </a:pPr>
            <a:r>
              <a:rPr lang="en-US" sz="36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H</a:t>
            </a:r>
            <a:r>
              <a:rPr lang="vi-VN" sz="36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ậu quả của việc phân bố dân cư chưa hợp lí</a:t>
            </a:r>
            <a:endParaRPr sz="4400" b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56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76645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Google Shape;1053;p39">
            <a:extLst>
              <a:ext uri="{FF2B5EF4-FFF2-40B4-BE49-F238E27FC236}">
                <a16:creationId xmlns:a16="http://schemas.microsoft.com/office/drawing/2014/main" id="{F456A21D-10E2-CF13-B6AC-4DB8425F80F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00545" y="1835785"/>
            <a:ext cx="4619625" cy="214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54;p39" descr="C:\Users\HP\Desktop\Bao-dam-si-so-hoc-sinh-theo.jpgBao-dam-si-so-hoc-sinh-theo">
            <a:extLst>
              <a:ext uri="{FF2B5EF4-FFF2-40B4-BE49-F238E27FC236}">
                <a16:creationId xmlns:a16="http://schemas.microsoft.com/office/drawing/2014/main" id="{75B6AC0F-3E1E-443F-B4CD-A79F39B5AA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540" y="1913890"/>
            <a:ext cx="5542915" cy="35388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55;p39">
            <a:extLst>
              <a:ext uri="{FF2B5EF4-FFF2-40B4-BE49-F238E27FC236}">
                <a16:creationId xmlns:a16="http://schemas.microsoft.com/office/drawing/2014/main" id="{9A84D5BB-195E-81B5-F042-EFF4E125EA68}"/>
              </a:ext>
            </a:extLst>
          </p:cNvPr>
          <p:cNvSpPr txBox="1"/>
          <p:nvPr/>
        </p:nvSpPr>
        <p:spPr>
          <a:xfrm>
            <a:off x="7724775" y="2481580"/>
            <a:ext cx="2799080" cy="11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12D8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LỚP HỌC</a:t>
            </a:r>
            <a:endParaRPr sz="3600" b="1">
              <a:solidFill>
                <a:srgbClr val="012D8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12D8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QUÁ ĐÔNG</a:t>
            </a:r>
            <a:endParaRPr sz="3600" b="1">
              <a:solidFill>
                <a:srgbClr val="012D8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  <p:pic>
        <p:nvPicPr>
          <p:cNvPr id="9" name="Google Shape;1056;p39">
            <a:extLst>
              <a:ext uri="{FF2B5EF4-FFF2-40B4-BE49-F238E27FC236}">
                <a16:creationId xmlns:a16="http://schemas.microsoft.com/office/drawing/2014/main" id="{8E084941-D411-38F5-5E48-8E341FC3A39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8750" y="165100"/>
            <a:ext cx="7489825" cy="14052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57;p39">
            <a:extLst>
              <a:ext uri="{FF2B5EF4-FFF2-40B4-BE49-F238E27FC236}">
                <a16:creationId xmlns:a16="http://schemas.microsoft.com/office/drawing/2014/main" id="{73D0E1EE-49B4-2455-F29A-E2C9B1C0D053}"/>
              </a:ext>
            </a:extLst>
          </p:cNvPr>
          <p:cNvSpPr txBox="1"/>
          <p:nvPr/>
        </p:nvSpPr>
        <p:spPr>
          <a:xfrm>
            <a:off x="3035300" y="420857"/>
            <a:ext cx="681037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lt1"/>
              </a:buClr>
              <a:buSzPts val="1800"/>
            </a:pPr>
            <a:r>
              <a:rPr lang="vi-VN" sz="32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Hậu quả của việc phân bố dân cư chưa hợp lí</a:t>
            </a:r>
            <a:endParaRPr lang="vi-VN" sz="4000" b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908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76645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1" name="Google Shape;1062;p40">
            <a:extLst>
              <a:ext uri="{FF2B5EF4-FFF2-40B4-BE49-F238E27FC236}">
                <a16:creationId xmlns:a16="http://schemas.microsoft.com/office/drawing/2014/main" id="{331A75CB-44B1-A73C-8F34-4DF5C4049E6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00545" y="1835785"/>
            <a:ext cx="4619625" cy="214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63;p40" descr="C:\Users\HP\Desktop\0ozos2nv-1437446693.jpg0ozos2nv-1437446693">
            <a:extLst>
              <a:ext uri="{FF2B5EF4-FFF2-40B4-BE49-F238E27FC236}">
                <a16:creationId xmlns:a16="http://schemas.microsoft.com/office/drawing/2014/main" id="{4766D65C-ADAC-853F-EEDD-4475D0DB0F6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8705" y="1835785"/>
            <a:ext cx="5442585" cy="353885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64;p40">
            <a:extLst>
              <a:ext uri="{FF2B5EF4-FFF2-40B4-BE49-F238E27FC236}">
                <a16:creationId xmlns:a16="http://schemas.microsoft.com/office/drawing/2014/main" id="{914C1EEA-5D90-AACB-8E37-64041A57CFA6}"/>
              </a:ext>
            </a:extLst>
          </p:cNvPr>
          <p:cNvSpPr txBox="1"/>
          <p:nvPr/>
        </p:nvSpPr>
        <p:spPr>
          <a:xfrm>
            <a:off x="8065135" y="2309495"/>
            <a:ext cx="2117090" cy="11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12D8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Y TẾ </a:t>
            </a:r>
            <a:endParaRPr sz="3600" b="1" dirty="0">
              <a:solidFill>
                <a:srgbClr val="012D8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12D8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QUÁ TẢI</a:t>
            </a:r>
            <a:endParaRPr sz="3600" b="1" dirty="0">
              <a:solidFill>
                <a:srgbClr val="012D8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  <p:pic>
        <p:nvPicPr>
          <p:cNvPr id="14" name="Google Shape;1065;p40">
            <a:extLst>
              <a:ext uri="{FF2B5EF4-FFF2-40B4-BE49-F238E27FC236}">
                <a16:creationId xmlns:a16="http://schemas.microsoft.com/office/drawing/2014/main" id="{E36D9D52-2CCD-70C8-35DE-B88DC6C4E25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8750" y="165100"/>
            <a:ext cx="7489825" cy="140525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66;p40">
            <a:extLst>
              <a:ext uri="{FF2B5EF4-FFF2-40B4-BE49-F238E27FC236}">
                <a16:creationId xmlns:a16="http://schemas.microsoft.com/office/drawing/2014/main" id="{1F49E5CC-315F-4744-A0D2-4D80E9618CA0}"/>
              </a:ext>
            </a:extLst>
          </p:cNvPr>
          <p:cNvSpPr txBox="1"/>
          <p:nvPr/>
        </p:nvSpPr>
        <p:spPr>
          <a:xfrm>
            <a:off x="3014035" y="410225"/>
            <a:ext cx="681037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lt1"/>
              </a:buClr>
              <a:buSzPts val="1800"/>
            </a:pPr>
            <a:r>
              <a:rPr lang="vi-VN" sz="32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Hậu quả của việc phân bố dân cư chưa hợp lí</a:t>
            </a:r>
            <a:endParaRPr lang="vi-VN" sz="4000" b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459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76645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Google Shape;946;p27">
            <a:extLst>
              <a:ext uri="{FF2B5EF4-FFF2-40B4-BE49-F238E27FC236}">
                <a16:creationId xmlns:a16="http://schemas.microsoft.com/office/drawing/2014/main" id="{355F526A-B063-560E-40D9-2C631CACCE6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6275" y="1402715"/>
            <a:ext cx="8299450" cy="362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47;p27">
            <a:extLst>
              <a:ext uri="{FF2B5EF4-FFF2-40B4-BE49-F238E27FC236}">
                <a16:creationId xmlns:a16="http://schemas.microsoft.com/office/drawing/2014/main" id="{D43832E0-9537-65C0-7C0B-79593D2AFF03}"/>
              </a:ext>
            </a:extLst>
          </p:cNvPr>
          <p:cNvSpPr/>
          <p:nvPr/>
        </p:nvSpPr>
        <p:spPr>
          <a:xfrm>
            <a:off x="2836545" y="1940560"/>
            <a:ext cx="6518275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lt1"/>
              </a:buClr>
              <a:buSzPts val="3200"/>
            </a:pPr>
            <a:r>
              <a:rPr lang="vi-VN" sz="40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Mật độ dân số cao có ảnh hưởng gì đối với môi trường (đất ở, đất trồng, không khí, …) ?</a:t>
            </a:r>
          </a:p>
        </p:txBody>
      </p:sp>
    </p:spTree>
    <p:extLst>
      <p:ext uri="{BB962C8B-B14F-4D97-AF65-F5344CB8AC3E}">
        <p14:creationId xmlns:p14="http://schemas.microsoft.com/office/powerpoint/2010/main" val="7821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60389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Google Shape;953;p28">
            <a:extLst>
              <a:ext uri="{FF2B5EF4-FFF2-40B4-BE49-F238E27FC236}">
                <a16:creationId xmlns:a16="http://schemas.microsoft.com/office/drawing/2014/main" id="{A3E7882D-41FF-CA5E-FBB9-58080DE4350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4155" y="1835785"/>
            <a:ext cx="4946015" cy="22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54;p28">
            <a:extLst>
              <a:ext uri="{FF2B5EF4-FFF2-40B4-BE49-F238E27FC236}">
                <a16:creationId xmlns:a16="http://schemas.microsoft.com/office/drawing/2014/main" id="{F3649893-DE3C-18BC-6C84-985B091BAFE6}"/>
              </a:ext>
            </a:extLst>
          </p:cNvPr>
          <p:cNvSpPr txBox="1"/>
          <p:nvPr/>
        </p:nvSpPr>
        <p:spPr>
          <a:xfrm>
            <a:off x="2123440" y="306070"/>
            <a:ext cx="76327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Mật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hưởng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môi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ở,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trồng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khí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, …) ?</a:t>
            </a:r>
            <a:endParaRPr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  <p:sp>
        <p:nvSpPr>
          <p:cNvPr id="8" name="Google Shape;955;p28">
            <a:extLst>
              <a:ext uri="{FF2B5EF4-FFF2-40B4-BE49-F238E27FC236}">
                <a16:creationId xmlns:a16="http://schemas.microsoft.com/office/drawing/2014/main" id="{E6C2BAAE-0C2D-F7B7-F31F-7B11B36F7971}"/>
              </a:ext>
            </a:extLst>
          </p:cNvPr>
          <p:cNvSpPr txBox="1"/>
          <p:nvPr/>
        </p:nvSpPr>
        <p:spPr>
          <a:xfrm>
            <a:off x="7709535" y="2309495"/>
            <a:ext cx="2828290" cy="11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12D8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NHÀ Ở </a:t>
            </a:r>
            <a:endParaRPr sz="3600" b="1">
              <a:solidFill>
                <a:srgbClr val="012D8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12D8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CHẬT CHỘI</a:t>
            </a:r>
            <a:endParaRPr sz="3600" b="1">
              <a:solidFill>
                <a:srgbClr val="012D8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  <p:pic>
        <p:nvPicPr>
          <p:cNvPr id="9" name="Google Shape;956;p28">
            <a:extLst>
              <a:ext uri="{FF2B5EF4-FFF2-40B4-BE49-F238E27FC236}">
                <a16:creationId xmlns:a16="http://schemas.microsoft.com/office/drawing/2014/main" id="{E11C4782-7AD4-4C80-CEC4-E8B36394E4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905" y="1707515"/>
            <a:ext cx="5445125" cy="3735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78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60389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Google Shape;961;p29">
            <a:extLst>
              <a:ext uri="{FF2B5EF4-FFF2-40B4-BE49-F238E27FC236}">
                <a16:creationId xmlns:a16="http://schemas.microsoft.com/office/drawing/2014/main" id="{90146A19-C7D2-BC8B-CFB3-1CD6ABACEEA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4155" y="1835785"/>
            <a:ext cx="4946015" cy="22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962;p29">
            <a:extLst>
              <a:ext uri="{FF2B5EF4-FFF2-40B4-BE49-F238E27FC236}">
                <a16:creationId xmlns:a16="http://schemas.microsoft.com/office/drawing/2014/main" id="{F2197272-839C-986B-9B5B-7395391A83E8}"/>
              </a:ext>
            </a:extLst>
          </p:cNvPr>
          <p:cNvSpPr txBox="1"/>
          <p:nvPr/>
        </p:nvSpPr>
        <p:spPr>
          <a:xfrm>
            <a:off x="2214880" y="306070"/>
            <a:ext cx="754126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Mật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hưởng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môi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ở,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trồng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khí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, …) ?</a:t>
            </a:r>
            <a:endParaRPr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  <p:pic>
        <p:nvPicPr>
          <p:cNvPr id="12" name="Google Shape;963;p29" descr="C:\Users\HP\Desktop\040411_CS_rưngtuyducbitanphanghiemtrong1.jpg040411_CS_rưngtuyducbitanphanghiemtrong1">
            <a:extLst>
              <a:ext uri="{FF2B5EF4-FFF2-40B4-BE49-F238E27FC236}">
                <a16:creationId xmlns:a16="http://schemas.microsoft.com/office/drawing/2014/main" id="{B7ACD022-B032-3C16-8CEB-C1CB510B1E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0973" y="1835785"/>
            <a:ext cx="4718050" cy="353885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964;p29">
            <a:extLst>
              <a:ext uri="{FF2B5EF4-FFF2-40B4-BE49-F238E27FC236}">
                <a16:creationId xmlns:a16="http://schemas.microsoft.com/office/drawing/2014/main" id="{5A984B9F-36BE-1326-482A-F909893D0BCE}"/>
              </a:ext>
            </a:extLst>
          </p:cNvPr>
          <p:cNvSpPr txBox="1"/>
          <p:nvPr/>
        </p:nvSpPr>
        <p:spPr>
          <a:xfrm>
            <a:off x="7021513" y="2309495"/>
            <a:ext cx="4204335" cy="11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12D8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PHÁ RỪNG</a:t>
            </a:r>
            <a:endParaRPr sz="3600" b="1">
              <a:solidFill>
                <a:srgbClr val="012D8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12D8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LÀM NƯƠNG RẪY</a:t>
            </a:r>
            <a:endParaRPr sz="3600" b="1">
              <a:solidFill>
                <a:srgbClr val="012D8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22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60389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Google Shape;969;p30">
            <a:extLst>
              <a:ext uri="{FF2B5EF4-FFF2-40B4-BE49-F238E27FC236}">
                <a16:creationId xmlns:a16="http://schemas.microsoft.com/office/drawing/2014/main" id="{EA46EAFE-A27B-E9E6-D005-0889816B75E1}"/>
              </a:ext>
            </a:extLst>
          </p:cNvPr>
          <p:cNvSpPr txBox="1"/>
          <p:nvPr/>
        </p:nvSpPr>
        <p:spPr>
          <a:xfrm>
            <a:off x="2133600" y="306070"/>
            <a:ext cx="836168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Mật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hưởng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môi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ở,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trồng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khí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, …) ?</a:t>
            </a:r>
            <a:endParaRPr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  <p:pic>
        <p:nvPicPr>
          <p:cNvPr id="11" name="Google Shape;970;p30" descr="C:\Users\HP\Desktop\O-nhiem-moi-truong.jpgO-nhiem-moi-truong">
            <a:extLst>
              <a:ext uri="{FF2B5EF4-FFF2-40B4-BE49-F238E27FC236}">
                <a16:creationId xmlns:a16="http://schemas.microsoft.com/office/drawing/2014/main" id="{7C168C81-D1B9-E2D9-B881-47CB0CE70B7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1545" y="1410335"/>
            <a:ext cx="6212205" cy="45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71;p30">
            <a:extLst>
              <a:ext uri="{FF2B5EF4-FFF2-40B4-BE49-F238E27FC236}">
                <a16:creationId xmlns:a16="http://schemas.microsoft.com/office/drawing/2014/main" id="{D86D2AAC-E347-1200-FBD5-ADEEA9F045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4155" y="1835785"/>
            <a:ext cx="4946015" cy="22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972;p30">
            <a:extLst>
              <a:ext uri="{FF2B5EF4-FFF2-40B4-BE49-F238E27FC236}">
                <a16:creationId xmlns:a16="http://schemas.microsoft.com/office/drawing/2014/main" id="{9310DDA0-19E2-4CDB-D061-61FC23AA8149}"/>
              </a:ext>
            </a:extLst>
          </p:cNvPr>
          <p:cNvSpPr txBox="1"/>
          <p:nvPr/>
        </p:nvSpPr>
        <p:spPr>
          <a:xfrm>
            <a:off x="7476808" y="2309495"/>
            <a:ext cx="3293745" cy="11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12D8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Ô NHIỄM</a:t>
            </a:r>
            <a:endParaRPr sz="3600" b="1">
              <a:solidFill>
                <a:srgbClr val="012D8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12D8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MÔI TRƯỜNG</a:t>
            </a:r>
            <a:endParaRPr sz="3600" b="1">
              <a:solidFill>
                <a:srgbClr val="012D8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7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76645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8C5782D7-3A04-0A15-E583-E1D4EF046FC4}"/>
              </a:ext>
            </a:extLst>
          </p:cNvPr>
          <p:cNvGrpSpPr/>
          <p:nvPr/>
        </p:nvGrpSpPr>
        <p:grpSpPr>
          <a:xfrm>
            <a:off x="645160" y="106541"/>
            <a:ext cx="10938438" cy="1173619"/>
            <a:chOff x="0" y="0"/>
            <a:chExt cx="21876876" cy="3597486"/>
          </a:xfrm>
        </p:grpSpPr>
        <p:grpSp>
          <p:nvGrpSpPr>
            <p:cNvPr id="14" name="Group 7">
              <a:extLst>
                <a:ext uri="{FF2B5EF4-FFF2-40B4-BE49-F238E27FC236}">
                  <a16:creationId xmlns:a16="http://schemas.microsoft.com/office/drawing/2014/main" id="{CABF038B-5CAB-D449-1745-D6868A603904}"/>
                </a:ext>
              </a:extLst>
            </p:cNvPr>
            <p:cNvGrpSpPr/>
            <p:nvPr/>
          </p:nvGrpSpPr>
          <p:grpSpPr>
            <a:xfrm>
              <a:off x="0" y="0"/>
              <a:ext cx="21876876" cy="3597486"/>
              <a:chOff x="0" y="0"/>
              <a:chExt cx="4321358" cy="710614"/>
            </a:xfrm>
          </p:grpSpPr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F709955B-220D-A236-03C6-58EF554121F6}"/>
                  </a:ext>
                </a:extLst>
              </p:cNvPr>
              <p:cNvSpPr/>
              <p:nvPr/>
            </p:nvSpPr>
            <p:spPr>
              <a:xfrm>
                <a:off x="0" y="0"/>
                <a:ext cx="4321358" cy="710614"/>
              </a:xfrm>
              <a:custGeom>
                <a:avLst/>
                <a:gdLst/>
                <a:ahLst/>
                <a:cxnLst/>
                <a:rect l="l" t="t" r="r" b="b"/>
                <a:pathLst>
                  <a:path w="4321358" h="710614">
                    <a:moveTo>
                      <a:pt x="24064" y="0"/>
                    </a:moveTo>
                    <a:lnTo>
                      <a:pt x="4297294" y="0"/>
                    </a:lnTo>
                    <a:cubicBezTo>
                      <a:pt x="4310585" y="0"/>
                      <a:pt x="4321358" y="10774"/>
                      <a:pt x="4321358" y="24064"/>
                    </a:cubicBezTo>
                    <a:lnTo>
                      <a:pt x="4321358" y="686550"/>
                    </a:lnTo>
                    <a:cubicBezTo>
                      <a:pt x="4321358" y="692932"/>
                      <a:pt x="4318823" y="699053"/>
                      <a:pt x="4314310" y="703566"/>
                    </a:cubicBezTo>
                    <a:cubicBezTo>
                      <a:pt x="4309797" y="708079"/>
                      <a:pt x="4303676" y="710614"/>
                      <a:pt x="4297294" y="710614"/>
                    </a:cubicBezTo>
                    <a:lnTo>
                      <a:pt x="24064" y="710614"/>
                    </a:lnTo>
                    <a:cubicBezTo>
                      <a:pt x="17682" y="710614"/>
                      <a:pt x="11561" y="708079"/>
                      <a:pt x="7048" y="703566"/>
                    </a:cubicBezTo>
                    <a:cubicBezTo>
                      <a:pt x="2535" y="699053"/>
                      <a:pt x="0" y="692932"/>
                      <a:pt x="0" y="686550"/>
                    </a:cubicBezTo>
                    <a:lnTo>
                      <a:pt x="0" y="24064"/>
                    </a:lnTo>
                    <a:cubicBezTo>
                      <a:pt x="0" y="17682"/>
                      <a:pt x="2535" y="11561"/>
                      <a:pt x="7048" y="7048"/>
                    </a:cubicBezTo>
                    <a:cubicBezTo>
                      <a:pt x="11561" y="2535"/>
                      <a:pt x="17682" y="0"/>
                      <a:pt x="24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id="{321D5540-6C19-826A-B1DA-05D60610F7C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321358" cy="75823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DCD88126-FABD-F86B-2C10-CA957E91FB6C}"/>
                </a:ext>
              </a:extLst>
            </p:cNvPr>
            <p:cNvSpPr txBox="1"/>
            <p:nvPr/>
          </p:nvSpPr>
          <p:spPr>
            <a:xfrm>
              <a:off x="836774" y="13970"/>
              <a:ext cx="20203332" cy="302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  <a:r>
                <a:rPr lang="vi-V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ình ảnh về các điểm dân cư ở đồng bằng, miền núi, thành thị, nông thôn.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A61B5FC-9B14-2351-012F-E087F6536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64" y="1471612"/>
            <a:ext cx="4285616" cy="38086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06A0053-8724-1F82-0577-574AD5DCF5A2}"/>
              </a:ext>
            </a:extLst>
          </p:cNvPr>
          <p:cNvSpPr txBox="1"/>
          <p:nvPr/>
        </p:nvSpPr>
        <p:spPr>
          <a:xfrm>
            <a:off x="1330960" y="5506720"/>
            <a:ext cx="378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 dân cư ở đồng bằng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A1A45E0-EB63-4CB7-E358-B9E1C3A49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24" y="1493520"/>
            <a:ext cx="3945255" cy="3759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A2EE96-0D99-3F8A-EBC0-5759F4DC05A8}"/>
              </a:ext>
            </a:extLst>
          </p:cNvPr>
          <p:cNvSpPr txBox="1"/>
          <p:nvPr/>
        </p:nvSpPr>
        <p:spPr>
          <a:xfrm>
            <a:off x="7061200" y="5415280"/>
            <a:ext cx="378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 dân cư ở vùng núi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0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76645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8C5782D7-3A04-0A15-E583-E1D4EF046FC4}"/>
              </a:ext>
            </a:extLst>
          </p:cNvPr>
          <p:cNvGrpSpPr/>
          <p:nvPr/>
        </p:nvGrpSpPr>
        <p:grpSpPr>
          <a:xfrm>
            <a:off x="645160" y="106541"/>
            <a:ext cx="10938438" cy="1173619"/>
            <a:chOff x="0" y="0"/>
            <a:chExt cx="21876876" cy="3597486"/>
          </a:xfrm>
        </p:grpSpPr>
        <p:grpSp>
          <p:nvGrpSpPr>
            <p:cNvPr id="14" name="Group 7">
              <a:extLst>
                <a:ext uri="{FF2B5EF4-FFF2-40B4-BE49-F238E27FC236}">
                  <a16:creationId xmlns:a16="http://schemas.microsoft.com/office/drawing/2014/main" id="{CABF038B-5CAB-D449-1745-D6868A603904}"/>
                </a:ext>
              </a:extLst>
            </p:cNvPr>
            <p:cNvGrpSpPr/>
            <p:nvPr/>
          </p:nvGrpSpPr>
          <p:grpSpPr>
            <a:xfrm>
              <a:off x="0" y="0"/>
              <a:ext cx="21876876" cy="3597486"/>
              <a:chOff x="0" y="0"/>
              <a:chExt cx="4321358" cy="710614"/>
            </a:xfrm>
          </p:grpSpPr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F709955B-220D-A236-03C6-58EF554121F6}"/>
                  </a:ext>
                </a:extLst>
              </p:cNvPr>
              <p:cNvSpPr/>
              <p:nvPr/>
            </p:nvSpPr>
            <p:spPr>
              <a:xfrm>
                <a:off x="0" y="0"/>
                <a:ext cx="4321358" cy="710614"/>
              </a:xfrm>
              <a:custGeom>
                <a:avLst/>
                <a:gdLst/>
                <a:ahLst/>
                <a:cxnLst/>
                <a:rect l="l" t="t" r="r" b="b"/>
                <a:pathLst>
                  <a:path w="4321358" h="710614">
                    <a:moveTo>
                      <a:pt x="24064" y="0"/>
                    </a:moveTo>
                    <a:lnTo>
                      <a:pt x="4297294" y="0"/>
                    </a:lnTo>
                    <a:cubicBezTo>
                      <a:pt x="4310585" y="0"/>
                      <a:pt x="4321358" y="10774"/>
                      <a:pt x="4321358" y="24064"/>
                    </a:cubicBezTo>
                    <a:lnTo>
                      <a:pt x="4321358" y="686550"/>
                    </a:lnTo>
                    <a:cubicBezTo>
                      <a:pt x="4321358" y="692932"/>
                      <a:pt x="4318823" y="699053"/>
                      <a:pt x="4314310" y="703566"/>
                    </a:cubicBezTo>
                    <a:cubicBezTo>
                      <a:pt x="4309797" y="708079"/>
                      <a:pt x="4303676" y="710614"/>
                      <a:pt x="4297294" y="710614"/>
                    </a:cubicBezTo>
                    <a:lnTo>
                      <a:pt x="24064" y="710614"/>
                    </a:lnTo>
                    <a:cubicBezTo>
                      <a:pt x="17682" y="710614"/>
                      <a:pt x="11561" y="708079"/>
                      <a:pt x="7048" y="703566"/>
                    </a:cubicBezTo>
                    <a:cubicBezTo>
                      <a:pt x="2535" y="699053"/>
                      <a:pt x="0" y="692932"/>
                      <a:pt x="0" y="686550"/>
                    </a:cubicBezTo>
                    <a:lnTo>
                      <a:pt x="0" y="24064"/>
                    </a:lnTo>
                    <a:cubicBezTo>
                      <a:pt x="0" y="17682"/>
                      <a:pt x="2535" y="11561"/>
                      <a:pt x="7048" y="7048"/>
                    </a:cubicBezTo>
                    <a:cubicBezTo>
                      <a:pt x="11561" y="2535"/>
                      <a:pt x="17682" y="0"/>
                      <a:pt x="24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id="{321D5540-6C19-826A-B1DA-05D60610F7C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321358" cy="75823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DCD88126-FABD-F86B-2C10-CA957E91FB6C}"/>
                </a:ext>
              </a:extLst>
            </p:cNvPr>
            <p:cNvSpPr txBox="1"/>
            <p:nvPr/>
          </p:nvSpPr>
          <p:spPr>
            <a:xfrm>
              <a:off x="836774" y="13970"/>
              <a:ext cx="20203332" cy="302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ình ảnh về các điểm dân cư ở đồng bằng, miền núi, thành thị, nông thôn.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70E4E56-6000-A259-1BBF-EDD216023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404" y="1549399"/>
            <a:ext cx="4186556" cy="37268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B5D1B9-3A60-76A9-45DB-4DB77C306969}"/>
              </a:ext>
            </a:extLst>
          </p:cNvPr>
          <p:cNvSpPr txBox="1"/>
          <p:nvPr/>
        </p:nvSpPr>
        <p:spPr>
          <a:xfrm>
            <a:off x="1473200" y="5506720"/>
            <a:ext cx="378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 dân cư ở thành thị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74DA38-2C62-C417-21FC-45220E3A2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144" y="1539239"/>
            <a:ext cx="4057016" cy="37077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BE0DE8-540E-93B8-9D6F-69E9361BD38E}"/>
              </a:ext>
            </a:extLst>
          </p:cNvPr>
          <p:cNvSpPr txBox="1"/>
          <p:nvPr/>
        </p:nvSpPr>
        <p:spPr>
          <a:xfrm>
            <a:off x="7132320" y="5435600"/>
            <a:ext cx="378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 dân cư ở nông thôn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9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99084" y="565249"/>
            <a:ext cx="5907116" cy="560695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7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4"/>
          <p:cNvSpPr/>
          <p:nvPr/>
        </p:nvSpPr>
        <p:spPr>
          <a:xfrm>
            <a:off x="3117219" y="868417"/>
            <a:ext cx="5907114" cy="5486400"/>
          </a:xfrm>
          <a:custGeom>
            <a:avLst/>
            <a:gdLst/>
            <a:ahLst/>
            <a:cxnLst/>
            <a:rect l="l" t="t" r="r" b="b"/>
            <a:pathLst>
              <a:path w="2333675" h="2167467">
                <a:moveTo>
                  <a:pt x="44561" y="0"/>
                </a:moveTo>
                <a:lnTo>
                  <a:pt x="2289114" y="0"/>
                </a:lnTo>
                <a:cubicBezTo>
                  <a:pt x="2300932" y="0"/>
                  <a:pt x="2312267" y="4695"/>
                  <a:pt x="2320623" y="13052"/>
                </a:cubicBezTo>
                <a:cubicBezTo>
                  <a:pt x="2328980" y="21408"/>
                  <a:pt x="2333675" y="32742"/>
                  <a:pt x="2333675" y="44561"/>
                </a:cubicBezTo>
                <a:lnTo>
                  <a:pt x="2333675" y="2122906"/>
                </a:lnTo>
                <a:cubicBezTo>
                  <a:pt x="2333675" y="2147516"/>
                  <a:pt x="2313724" y="2167467"/>
                  <a:pt x="2289114" y="2167467"/>
                </a:cubicBezTo>
                <a:lnTo>
                  <a:pt x="44561" y="2167467"/>
                </a:lnTo>
                <a:cubicBezTo>
                  <a:pt x="32742" y="2167467"/>
                  <a:pt x="21408" y="2162772"/>
                  <a:pt x="13052" y="2154415"/>
                </a:cubicBezTo>
                <a:cubicBezTo>
                  <a:pt x="4695" y="2146059"/>
                  <a:pt x="0" y="2134724"/>
                  <a:pt x="0" y="2122906"/>
                </a:cubicBezTo>
                <a:lnTo>
                  <a:pt x="0" y="44561"/>
                </a:lnTo>
                <a:cubicBezTo>
                  <a:pt x="0" y="19951"/>
                  <a:pt x="19951" y="0"/>
                  <a:pt x="44561" y="0"/>
                </a:cubicBezTo>
                <a:close/>
              </a:path>
            </a:pathLst>
          </a:custGeom>
          <a:solidFill>
            <a:srgbClr val="21521C">
              <a:alpha val="9098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025C8D-58BA-2524-5FF0-7F90FC5C6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527" y="1197392"/>
            <a:ext cx="6480610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4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055582" y="528145"/>
            <a:ext cx="5907114" cy="5486400"/>
            <a:chOff x="0" y="0"/>
            <a:chExt cx="233367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33675" cy="2167467"/>
            </a:xfrm>
            <a:custGeom>
              <a:avLst/>
              <a:gdLst/>
              <a:ahLst/>
              <a:cxnLst/>
              <a:rect l="l" t="t" r="r" b="b"/>
              <a:pathLst>
                <a:path w="2333675" h="2167467">
                  <a:moveTo>
                    <a:pt x="44561" y="0"/>
                  </a:moveTo>
                  <a:lnTo>
                    <a:pt x="2289114" y="0"/>
                  </a:lnTo>
                  <a:cubicBezTo>
                    <a:pt x="2300932" y="0"/>
                    <a:pt x="2312267" y="4695"/>
                    <a:pt x="2320623" y="13052"/>
                  </a:cubicBezTo>
                  <a:cubicBezTo>
                    <a:pt x="2328980" y="21408"/>
                    <a:pt x="2333675" y="32742"/>
                    <a:pt x="2333675" y="44561"/>
                  </a:cubicBezTo>
                  <a:lnTo>
                    <a:pt x="2333675" y="2122906"/>
                  </a:lnTo>
                  <a:cubicBezTo>
                    <a:pt x="2333675" y="2147516"/>
                    <a:pt x="2313724" y="2167467"/>
                    <a:pt x="2289114" y="2167467"/>
                  </a:cubicBezTo>
                  <a:lnTo>
                    <a:pt x="44561" y="2167467"/>
                  </a:lnTo>
                  <a:cubicBezTo>
                    <a:pt x="32742" y="2167467"/>
                    <a:pt x="21408" y="2162772"/>
                    <a:pt x="13052" y="2154415"/>
                  </a:cubicBezTo>
                  <a:cubicBezTo>
                    <a:pt x="4695" y="2146059"/>
                    <a:pt x="0" y="2134724"/>
                    <a:pt x="0" y="2122906"/>
                  </a:cubicBezTo>
                  <a:lnTo>
                    <a:pt x="0" y="44561"/>
                  </a:lnTo>
                  <a:cubicBezTo>
                    <a:pt x="0" y="19951"/>
                    <a:pt x="19951" y="0"/>
                    <a:pt x="44561" y="0"/>
                  </a:cubicBezTo>
                  <a:close/>
                </a:path>
              </a:pathLst>
            </a:custGeom>
            <a:solidFill>
              <a:srgbClr val="21521C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33675" cy="2215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019" y="932793"/>
            <a:ext cx="6836241" cy="5568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735;p3">
            <a:extLst>
              <a:ext uri="{FF2B5EF4-FFF2-40B4-BE49-F238E27FC236}">
                <a16:creationId xmlns:a16="http://schemas.microsoft.com/office/drawing/2014/main" id="{7D61B92F-3022-2E64-A405-D7A74E98C16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75555" r="-1013"/>
          <a:stretch/>
        </p:blipFill>
        <p:spPr>
          <a:xfrm>
            <a:off x="0" y="4787900"/>
            <a:ext cx="12193271" cy="20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736;p3">
            <a:extLst>
              <a:ext uri="{FF2B5EF4-FFF2-40B4-BE49-F238E27FC236}">
                <a16:creationId xmlns:a16="http://schemas.microsoft.com/office/drawing/2014/main" id="{95D43B4F-F404-55AD-3EDA-96B3167ACD3C}"/>
              </a:ext>
            </a:extLst>
          </p:cNvPr>
          <p:cNvSpPr txBox="1"/>
          <p:nvPr/>
        </p:nvSpPr>
        <p:spPr>
          <a:xfrm>
            <a:off x="102743" y="174595"/>
            <a:ext cx="12089257" cy="3970277"/>
          </a:xfrm>
          <a:prstGeom prst="rect">
            <a:avLst/>
          </a:prstGeom>
          <a:noFill/>
          <a:ln w="76200" cap="flat" cmpd="tri">
            <a:solidFill>
              <a:srgbClr val="E532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Số dân nước ta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…………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khá nhanh, bình quân mỗi năm tăng thêm khoảng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……..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triệu người. Trong thời gian gần đây, tốc độ gia tăng dân số có xu hướng giảm.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Dân số đông và tăng lên hằng năm tạo cho nước ta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……………………..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dồi dào, thị trường tiêu thụ rộng lớn. Tuy nhiên, đông cũng gây ra một số khó khăn trong giải quyết việc làm, nhà ở, y tế, giáo dục,...; đồng thời dẫn đến nguy cơ suy thoái tài nguyên thiên nhiên và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…………………….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5" name="Google Shape;737;p3">
            <a:extLst>
              <a:ext uri="{FF2B5EF4-FFF2-40B4-BE49-F238E27FC236}">
                <a16:creationId xmlns:a16="http://schemas.microsoft.com/office/drawing/2014/main" id="{F597226F-B7FF-D6A9-5CE5-083FAAFA08FB}"/>
              </a:ext>
            </a:extLst>
          </p:cNvPr>
          <p:cNvSpPr txBox="1"/>
          <p:nvPr/>
        </p:nvSpPr>
        <p:spPr>
          <a:xfrm>
            <a:off x="116959" y="4809165"/>
            <a:ext cx="3732028" cy="553957"/>
          </a:xfrm>
          <a:prstGeom prst="rect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ô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nhiễm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môi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trường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738;p3">
            <a:extLst>
              <a:ext uri="{FF2B5EF4-FFF2-40B4-BE49-F238E27FC236}">
                <a16:creationId xmlns:a16="http://schemas.microsoft.com/office/drawing/2014/main" id="{3C3B50AB-B113-7DFE-E4DA-0C4434494958}"/>
              </a:ext>
            </a:extLst>
          </p:cNvPr>
          <p:cNvSpPr txBox="1"/>
          <p:nvPr/>
        </p:nvSpPr>
        <p:spPr>
          <a:xfrm>
            <a:off x="4348715" y="4809166"/>
            <a:ext cx="2955851" cy="553957"/>
          </a:xfrm>
          <a:prstGeom prst="rect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nguồn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lao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739;p3">
            <a:extLst>
              <a:ext uri="{FF2B5EF4-FFF2-40B4-BE49-F238E27FC236}">
                <a16:creationId xmlns:a16="http://schemas.microsoft.com/office/drawing/2014/main" id="{22D9F260-B3F8-FF47-F4A1-AA08B76341FA}"/>
              </a:ext>
            </a:extLst>
          </p:cNvPr>
          <p:cNvSpPr txBox="1"/>
          <p:nvPr/>
        </p:nvSpPr>
        <p:spPr>
          <a:xfrm>
            <a:off x="7891470" y="4745370"/>
            <a:ext cx="1029246" cy="553085"/>
          </a:xfrm>
          <a:prstGeom prst="rect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740;p3">
            <a:extLst>
              <a:ext uri="{FF2B5EF4-FFF2-40B4-BE49-F238E27FC236}">
                <a16:creationId xmlns:a16="http://schemas.microsoft.com/office/drawing/2014/main" id="{615A56D9-5CF3-22CD-4F50-F089F21641B6}"/>
              </a:ext>
            </a:extLst>
          </p:cNvPr>
          <p:cNvSpPr txBox="1"/>
          <p:nvPr/>
        </p:nvSpPr>
        <p:spPr>
          <a:xfrm>
            <a:off x="10344593" y="4734737"/>
            <a:ext cx="957816" cy="553085"/>
          </a:xfrm>
          <a:prstGeom prst="rect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tăng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5219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62174 -0.659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94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26641 -0.6530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0.28698 -0.4840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9" y="-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0.31003 -0.2111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694504" y="0"/>
            <a:ext cx="5440503" cy="6960797"/>
            <a:chOff x="0" y="0"/>
            <a:chExt cx="2149335" cy="27499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49335" cy="2749944"/>
            </a:xfrm>
            <a:custGeom>
              <a:avLst/>
              <a:gdLst/>
              <a:ahLst/>
              <a:cxnLst/>
              <a:rect l="l" t="t" r="r" b="b"/>
              <a:pathLst>
                <a:path w="2149335" h="2749944">
                  <a:moveTo>
                    <a:pt x="48383" y="0"/>
                  </a:moveTo>
                  <a:lnTo>
                    <a:pt x="2100952" y="0"/>
                  </a:lnTo>
                  <a:cubicBezTo>
                    <a:pt x="2127673" y="0"/>
                    <a:pt x="2149335" y="21662"/>
                    <a:pt x="2149335" y="48383"/>
                  </a:cubicBezTo>
                  <a:lnTo>
                    <a:pt x="2149335" y="2701562"/>
                  </a:lnTo>
                  <a:cubicBezTo>
                    <a:pt x="2149335" y="2728283"/>
                    <a:pt x="2127673" y="2749944"/>
                    <a:pt x="2100952" y="2749944"/>
                  </a:cubicBezTo>
                  <a:lnTo>
                    <a:pt x="48383" y="2749944"/>
                  </a:lnTo>
                  <a:cubicBezTo>
                    <a:pt x="21662" y="2749944"/>
                    <a:pt x="0" y="2728283"/>
                    <a:pt x="0" y="2701562"/>
                  </a:cubicBezTo>
                  <a:lnTo>
                    <a:pt x="0" y="48383"/>
                  </a:lnTo>
                  <a:cubicBezTo>
                    <a:pt x="0" y="21662"/>
                    <a:pt x="21662" y="0"/>
                    <a:pt x="48383" y="0"/>
                  </a:cubicBezTo>
                  <a:close/>
                </a:path>
              </a:pathLst>
            </a:custGeom>
            <a:solidFill>
              <a:srgbClr val="3072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149335" cy="27975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4168D3A-2EA2-0661-A5FB-846C7EC1F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890" y="1692149"/>
            <a:ext cx="6030253" cy="4278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31069D-293F-82B9-8CB0-A75AFF48E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169" y="470050"/>
            <a:ext cx="3737172" cy="981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/>
          <p:nvPr/>
        </p:nvGrpSpPr>
        <p:grpSpPr>
          <a:xfrm>
            <a:off x="2740760" y="685800"/>
            <a:ext cx="5907114" cy="5486400"/>
            <a:chOff x="0" y="0"/>
            <a:chExt cx="2333675" cy="2167467"/>
          </a:xfrm>
        </p:grpSpPr>
        <p:sp>
          <p:nvSpPr>
            <p:cNvPr id="11" name="Freeform 4"/>
            <p:cNvSpPr/>
            <p:nvPr/>
          </p:nvSpPr>
          <p:spPr>
            <a:xfrm>
              <a:off x="0" y="0"/>
              <a:ext cx="2333675" cy="2167467"/>
            </a:xfrm>
            <a:custGeom>
              <a:avLst/>
              <a:gdLst/>
              <a:ahLst/>
              <a:cxnLst/>
              <a:rect l="l" t="t" r="r" b="b"/>
              <a:pathLst>
                <a:path w="2333675" h="2167467">
                  <a:moveTo>
                    <a:pt x="44561" y="0"/>
                  </a:moveTo>
                  <a:lnTo>
                    <a:pt x="2289114" y="0"/>
                  </a:lnTo>
                  <a:cubicBezTo>
                    <a:pt x="2300932" y="0"/>
                    <a:pt x="2312267" y="4695"/>
                    <a:pt x="2320623" y="13052"/>
                  </a:cubicBezTo>
                  <a:cubicBezTo>
                    <a:pt x="2328980" y="21408"/>
                    <a:pt x="2333675" y="32742"/>
                    <a:pt x="2333675" y="44561"/>
                  </a:cubicBezTo>
                  <a:lnTo>
                    <a:pt x="2333675" y="2122906"/>
                  </a:lnTo>
                  <a:cubicBezTo>
                    <a:pt x="2333675" y="2147516"/>
                    <a:pt x="2313724" y="2167467"/>
                    <a:pt x="2289114" y="2167467"/>
                  </a:cubicBezTo>
                  <a:lnTo>
                    <a:pt x="44561" y="2167467"/>
                  </a:lnTo>
                  <a:cubicBezTo>
                    <a:pt x="32742" y="2167467"/>
                    <a:pt x="21408" y="2162772"/>
                    <a:pt x="13052" y="2154415"/>
                  </a:cubicBezTo>
                  <a:cubicBezTo>
                    <a:pt x="4695" y="2146059"/>
                    <a:pt x="0" y="2134724"/>
                    <a:pt x="0" y="2122906"/>
                  </a:cubicBezTo>
                  <a:lnTo>
                    <a:pt x="0" y="44561"/>
                  </a:lnTo>
                  <a:cubicBezTo>
                    <a:pt x="0" y="19951"/>
                    <a:pt x="19951" y="0"/>
                    <a:pt x="44561" y="0"/>
                  </a:cubicBezTo>
                  <a:close/>
                </a:path>
              </a:pathLst>
            </a:custGeom>
            <a:solidFill>
              <a:srgbClr val="21521C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5"/>
            <p:cNvSpPr txBox="1"/>
            <p:nvPr/>
          </p:nvSpPr>
          <p:spPr>
            <a:xfrm>
              <a:off x="0" y="-47625"/>
              <a:ext cx="2333675" cy="2215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990" y="865174"/>
            <a:ext cx="7413379" cy="5568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6">
            <a:extLst>
              <a:ext uri="{FF2B5EF4-FFF2-40B4-BE49-F238E27FC236}">
                <a16:creationId xmlns:a16="http://schemas.microsoft.com/office/drawing/2014/main" id="{30A16242-97D4-F4C1-AAEC-CB941042F5CB}"/>
              </a:ext>
            </a:extLst>
          </p:cNvPr>
          <p:cNvGrpSpPr/>
          <p:nvPr/>
        </p:nvGrpSpPr>
        <p:grpSpPr>
          <a:xfrm>
            <a:off x="334107" y="397998"/>
            <a:ext cx="5786120" cy="2487507"/>
            <a:chOff x="0" y="0"/>
            <a:chExt cx="8776869" cy="4975013"/>
          </a:xfrm>
        </p:grpSpPr>
        <p:grpSp>
          <p:nvGrpSpPr>
            <p:cNvPr id="15" name="Group 7">
              <a:extLst>
                <a:ext uri="{FF2B5EF4-FFF2-40B4-BE49-F238E27FC236}">
                  <a16:creationId xmlns:a16="http://schemas.microsoft.com/office/drawing/2014/main" id="{04D5F381-4148-07ED-A0D1-271704AC90D0}"/>
                </a:ext>
              </a:extLst>
            </p:cNvPr>
            <p:cNvGrpSpPr/>
            <p:nvPr/>
          </p:nvGrpSpPr>
          <p:grpSpPr>
            <a:xfrm>
              <a:off x="0" y="0"/>
              <a:ext cx="8776869" cy="4975013"/>
              <a:chOff x="0" y="0"/>
              <a:chExt cx="1733703" cy="982719"/>
            </a:xfrm>
          </p:grpSpPr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2E10EF24-3B00-5476-1712-F62BDC297F13}"/>
                  </a:ext>
                </a:extLst>
              </p:cNvPr>
              <p:cNvSpPr/>
              <p:nvPr/>
            </p:nvSpPr>
            <p:spPr>
              <a:xfrm>
                <a:off x="0" y="0"/>
                <a:ext cx="1733703" cy="982719"/>
              </a:xfrm>
              <a:custGeom>
                <a:avLst/>
                <a:gdLst/>
                <a:ahLst/>
                <a:cxnLst/>
                <a:rect l="l" t="t" r="r" b="b"/>
                <a:pathLst>
                  <a:path w="1733703" h="982719">
                    <a:moveTo>
                      <a:pt x="59982" y="0"/>
                    </a:moveTo>
                    <a:lnTo>
                      <a:pt x="1673721" y="0"/>
                    </a:lnTo>
                    <a:cubicBezTo>
                      <a:pt x="1689629" y="0"/>
                      <a:pt x="1704886" y="6319"/>
                      <a:pt x="1716134" y="17568"/>
                    </a:cubicBezTo>
                    <a:cubicBezTo>
                      <a:pt x="1727383" y="28817"/>
                      <a:pt x="1733703" y="44073"/>
                      <a:pt x="1733703" y="59982"/>
                    </a:cubicBezTo>
                    <a:lnTo>
                      <a:pt x="1733703" y="922737"/>
                    </a:lnTo>
                    <a:cubicBezTo>
                      <a:pt x="1733703" y="955864"/>
                      <a:pt x="1706848" y="982719"/>
                      <a:pt x="1673721" y="982719"/>
                    </a:cubicBezTo>
                    <a:lnTo>
                      <a:pt x="59982" y="982719"/>
                    </a:lnTo>
                    <a:cubicBezTo>
                      <a:pt x="26855" y="982719"/>
                      <a:pt x="0" y="955864"/>
                      <a:pt x="0" y="922737"/>
                    </a:cubicBezTo>
                    <a:lnTo>
                      <a:pt x="0" y="59982"/>
                    </a:lnTo>
                    <a:cubicBezTo>
                      <a:pt x="0" y="26855"/>
                      <a:pt x="26855" y="0"/>
                      <a:pt x="59982" y="0"/>
                    </a:cubicBezTo>
                    <a:close/>
                  </a:path>
                </a:pathLst>
              </a:custGeom>
              <a:solidFill>
                <a:srgbClr val="307229">
                  <a:alpha val="9098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9">
                <a:extLst>
                  <a:ext uri="{FF2B5EF4-FFF2-40B4-BE49-F238E27FC236}">
                    <a16:creationId xmlns:a16="http://schemas.microsoft.com/office/drawing/2014/main" id="{8B05D563-3829-72BC-9CE3-31C75E710A4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733703" cy="103034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C58C9F-659C-1AE2-0294-384E792849DC}"/>
                </a:ext>
              </a:extLst>
            </p:cNvPr>
            <p:cNvSpPr txBox="1"/>
            <p:nvPr/>
          </p:nvSpPr>
          <p:spPr>
            <a:xfrm>
              <a:off x="272106" y="695324"/>
              <a:ext cx="8105452" cy="3464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</a:pPr>
              <a:r>
                <a:rPr lang="vi-VN" sz="4000" b="1" dirty="0"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Hoạt động 3: Tìm hiểu về phân bố dân cư</a:t>
              </a:r>
              <a:endParaRPr lang="en-US" sz="40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36600" y="849590"/>
            <a:ext cx="7117080" cy="1771690"/>
            <a:chOff x="0" y="-241102"/>
            <a:chExt cx="21876876" cy="3838588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-241102"/>
              <a:ext cx="21876876" cy="3838588"/>
              <a:chOff x="0" y="-47625"/>
              <a:chExt cx="4321358" cy="75823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321358" cy="620191"/>
              </a:xfrm>
              <a:custGeom>
                <a:avLst/>
                <a:gdLst/>
                <a:ahLst/>
                <a:cxnLst/>
                <a:rect l="l" t="t" r="r" b="b"/>
                <a:pathLst>
                  <a:path w="4321358" h="710614">
                    <a:moveTo>
                      <a:pt x="24064" y="0"/>
                    </a:moveTo>
                    <a:lnTo>
                      <a:pt x="4297294" y="0"/>
                    </a:lnTo>
                    <a:cubicBezTo>
                      <a:pt x="4310585" y="0"/>
                      <a:pt x="4321358" y="10774"/>
                      <a:pt x="4321358" y="24064"/>
                    </a:cubicBezTo>
                    <a:lnTo>
                      <a:pt x="4321358" y="686550"/>
                    </a:lnTo>
                    <a:cubicBezTo>
                      <a:pt x="4321358" y="692932"/>
                      <a:pt x="4318823" y="699053"/>
                      <a:pt x="4314310" y="703566"/>
                    </a:cubicBezTo>
                    <a:cubicBezTo>
                      <a:pt x="4309797" y="708079"/>
                      <a:pt x="4303676" y="710614"/>
                      <a:pt x="4297294" y="710614"/>
                    </a:cubicBezTo>
                    <a:lnTo>
                      <a:pt x="24064" y="710614"/>
                    </a:lnTo>
                    <a:cubicBezTo>
                      <a:pt x="17682" y="710614"/>
                      <a:pt x="11561" y="708079"/>
                      <a:pt x="7048" y="703566"/>
                    </a:cubicBezTo>
                    <a:cubicBezTo>
                      <a:pt x="2535" y="699053"/>
                      <a:pt x="0" y="692932"/>
                      <a:pt x="0" y="686550"/>
                    </a:cubicBezTo>
                    <a:lnTo>
                      <a:pt x="0" y="24064"/>
                    </a:lnTo>
                    <a:cubicBezTo>
                      <a:pt x="0" y="17682"/>
                      <a:pt x="2535" y="11561"/>
                      <a:pt x="7048" y="7048"/>
                    </a:cubicBezTo>
                    <a:cubicBezTo>
                      <a:pt x="11561" y="2535"/>
                      <a:pt x="17682" y="0"/>
                      <a:pt x="24064" y="0"/>
                    </a:cubicBezTo>
                    <a:close/>
                  </a:path>
                </a:pathLst>
              </a:custGeom>
              <a:solidFill>
                <a:srgbClr val="307229">
                  <a:alpha val="9098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4321358" cy="75823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836773" y="13970"/>
              <a:ext cx="20203330" cy="2708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/>
              <a:r>
                <a:rPr lang="vi-VN" sz="2800" b="1" dirty="0">
                  <a:solidFill>
                    <a:srgbClr val="FFE87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 bảng chú giải, cho biết có mấy mức chia mật độ dân số. Màu càng đậm thể hiện mật độ dân số như thế nào?</a:t>
              </a:r>
              <a:endParaRPr lang="en-US" sz="2800" dirty="0">
                <a:solidFill>
                  <a:srgbClr val="FFE87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E57F386-51B3-0146-42F3-7613F2DBA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020" y="519747"/>
            <a:ext cx="3243580" cy="55062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5632CF2-9A98-2C34-68B4-6FB093FDF397}"/>
              </a:ext>
            </a:extLst>
          </p:cNvPr>
          <p:cNvSpPr txBox="1"/>
          <p:nvPr/>
        </p:nvSpPr>
        <p:spPr>
          <a:xfrm>
            <a:off x="1056640" y="3149600"/>
            <a:ext cx="660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càng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đậm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càng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76645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26440" y="168870"/>
            <a:ext cx="7117080" cy="1771690"/>
            <a:chOff x="0" y="-241102"/>
            <a:chExt cx="21876876" cy="3838588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-241102"/>
              <a:ext cx="21876876" cy="3838588"/>
              <a:chOff x="0" y="-47625"/>
              <a:chExt cx="4321358" cy="75823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321358" cy="620191"/>
              </a:xfrm>
              <a:custGeom>
                <a:avLst/>
                <a:gdLst/>
                <a:ahLst/>
                <a:cxnLst/>
                <a:rect l="l" t="t" r="r" b="b"/>
                <a:pathLst>
                  <a:path w="4321358" h="710614">
                    <a:moveTo>
                      <a:pt x="24064" y="0"/>
                    </a:moveTo>
                    <a:lnTo>
                      <a:pt x="4297294" y="0"/>
                    </a:lnTo>
                    <a:cubicBezTo>
                      <a:pt x="4310585" y="0"/>
                      <a:pt x="4321358" y="10774"/>
                      <a:pt x="4321358" y="24064"/>
                    </a:cubicBezTo>
                    <a:lnTo>
                      <a:pt x="4321358" y="686550"/>
                    </a:lnTo>
                    <a:cubicBezTo>
                      <a:pt x="4321358" y="692932"/>
                      <a:pt x="4318823" y="699053"/>
                      <a:pt x="4314310" y="703566"/>
                    </a:cubicBezTo>
                    <a:cubicBezTo>
                      <a:pt x="4309797" y="708079"/>
                      <a:pt x="4303676" y="710614"/>
                      <a:pt x="4297294" y="710614"/>
                    </a:cubicBezTo>
                    <a:lnTo>
                      <a:pt x="24064" y="710614"/>
                    </a:lnTo>
                    <a:cubicBezTo>
                      <a:pt x="17682" y="710614"/>
                      <a:pt x="11561" y="708079"/>
                      <a:pt x="7048" y="703566"/>
                    </a:cubicBezTo>
                    <a:cubicBezTo>
                      <a:pt x="2535" y="699053"/>
                      <a:pt x="0" y="692932"/>
                      <a:pt x="0" y="686550"/>
                    </a:cubicBezTo>
                    <a:lnTo>
                      <a:pt x="0" y="24064"/>
                    </a:lnTo>
                    <a:cubicBezTo>
                      <a:pt x="0" y="17682"/>
                      <a:pt x="2535" y="11561"/>
                      <a:pt x="7048" y="7048"/>
                    </a:cubicBezTo>
                    <a:cubicBezTo>
                      <a:pt x="11561" y="2535"/>
                      <a:pt x="17682" y="0"/>
                      <a:pt x="24064" y="0"/>
                    </a:cubicBezTo>
                    <a:close/>
                  </a:path>
                </a:pathLst>
              </a:custGeom>
              <a:solidFill>
                <a:srgbClr val="307229">
                  <a:alpha val="90980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4321358" cy="75823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836774" y="13970"/>
              <a:ext cx="20203331" cy="2800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E87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Xác định trên lược đồ những khu vực có mật độ dân số cao, các khu vực có mật độ dân số thấp.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E87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5632CF2-9A98-2C34-68B4-6FB093FDF397}"/>
              </a:ext>
            </a:extLst>
          </p:cNvPr>
          <p:cNvSpPr txBox="1"/>
          <p:nvPr/>
        </p:nvSpPr>
        <p:spPr>
          <a:xfrm>
            <a:off x="426720" y="1808480"/>
            <a:ext cx="7914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 có mật độ dân số cao: Hà Nội, Hải Phòng, Thái Bình, Nam Định, TP. Hồ Chí Minh.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DEDE4C-43E9-802F-580C-EF2162FF0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007" y="511810"/>
            <a:ext cx="3860993" cy="5888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74C188-5903-6752-A886-D1D609FBD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663" y="2787650"/>
            <a:ext cx="1582738" cy="16259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43B24B-78F7-8027-1417-C1F13E3E0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840" y="2937827"/>
            <a:ext cx="1122680" cy="14173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30D7117-6841-A9EA-431F-3157995BA660}"/>
              </a:ext>
            </a:extLst>
          </p:cNvPr>
          <p:cNvSpPr txBox="1"/>
          <p:nvPr/>
        </p:nvSpPr>
        <p:spPr>
          <a:xfrm>
            <a:off x="406400" y="4429760"/>
            <a:ext cx="8046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 có mật độ dân số thấp: Kon Tum, Lai Châu, Điện Biên, Sơn La, Cao Bằng, Bắc Kạn, Lạng Sơn.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B4E9F37-2FB8-42A8-07AD-854B24B19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60" b="95971" l="4545" r="90000">
                        <a14:foregroundMark x1="15455" y1="7692" x2="26667" y2="13919"/>
                        <a14:foregroundMark x1="4848" y1="19048" x2="11515" y2="28571"/>
                        <a14:foregroundMark x1="48788" y1="85714" x2="55455" y2="959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59415">
            <a:off x="3312160" y="5165292"/>
            <a:ext cx="2181225" cy="18044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2A5E45-74CC-085F-F79A-315C734383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4480" y="5237122"/>
            <a:ext cx="1822767" cy="17986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88BEB13-553A-9E39-05C1-44DBDC9C7F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8017" y="5324475"/>
            <a:ext cx="13049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3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76645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56920" y="483830"/>
            <a:ext cx="7117080" cy="1355130"/>
            <a:chOff x="0" y="-241102"/>
            <a:chExt cx="21876876" cy="3838588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-241102"/>
              <a:ext cx="21876876" cy="3838588"/>
              <a:chOff x="0" y="-47625"/>
              <a:chExt cx="4321358" cy="75823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321358" cy="620191"/>
              </a:xfrm>
              <a:custGeom>
                <a:avLst/>
                <a:gdLst/>
                <a:ahLst/>
                <a:cxnLst/>
                <a:rect l="l" t="t" r="r" b="b"/>
                <a:pathLst>
                  <a:path w="4321358" h="710614">
                    <a:moveTo>
                      <a:pt x="24064" y="0"/>
                    </a:moveTo>
                    <a:lnTo>
                      <a:pt x="4297294" y="0"/>
                    </a:lnTo>
                    <a:cubicBezTo>
                      <a:pt x="4310585" y="0"/>
                      <a:pt x="4321358" y="10774"/>
                      <a:pt x="4321358" y="24064"/>
                    </a:cubicBezTo>
                    <a:lnTo>
                      <a:pt x="4321358" y="686550"/>
                    </a:lnTo>
                    <a:cubicBezTo>
                      <a:pt x="4321358" y="692932"/>
                      <a:pt x="4318823" y="699053"/>
                      <a:pt x="4314310" y="703566"/>
                    </a:cubicBezTo>
                    <a:cubicBezTo>
                      <a:pt x="4309797" y="708079"/>
                      <a:pt x="4303676" y="710614"/>
                      <a:pt x="4297294" y="710614"/>
                    </a:cubicBezTo>
                    <a:lnTo>
                      <a:pt x="24064" y="710614"/>
                    </a:lnTo>
                    <a:cubicBezTo>
                      <a:pt x="17682" y="710614"/>
                      <a:pt x="11561" y="708079"/>
                      <a:pt x="7048" y="703566"/>
                    </a:cubicBezTo>
                    <a:cubicBezTo>
                      <a:pt x="2535" y="699053"/>
                      <a:pt x="0" y="692932"/>
                      <a:pt x="0" y="686550"/>
                    </a:cubicBezTo>
                    <a:lnTo>
                      <a:pt x="0" y="24064"/>
                    </a:lnTo>
                    <a:cubicBezTo>
                      <a:pt x="0" y="17682"/>
                      <a:pt x="2535" y="11561"/>
                      <a:pt x="7048" y="7048"/>
                    </a:cubicBezTo>
                    <a:cubicBezTo>
                      <a:pt x="11561" y="2535"/>
                      <a:pt x="17682" y="0"/>
                      <a:pt x="24064" y="0"/>
                    </a:cubicBezTo>
                    <a:close/>
                  </a:path>
                </a:pathLst>
              </a:custGeom>
              <a:solidFill>
                <a:srgbClr val="307229">
                  <a:alpha val="90980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4321358" cy="75823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836774" y="13970"/>
              <a:ext cx="20203331" cy="2133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87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Phân bố dân cư nước ta có đặc điểm như thế nào?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E87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FDEDE4C-43E9-802F-580C-EF2162FF0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007" y="511810"/>
            <a:ext cx="3860993" cy="58889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6523B5-5265-5C00-3382-D1C35E851C18}"/>
              </a:ext>
            </a:extLst>
          </p:cNvPr>
          <p:cNvSpPr txBox="1"/>
          <p:nvPr/>
        </p:nvSpPr>
        <p:spPr>
          <a:xfrm>
            <a:off x="365760" y="2418080"/>
            <a:ext cx="7477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ta có mật độ dân số khá cao. Dân cư phân bố không đều giữa đồng bằng và miền núi, giữa thành thị và nông thôn.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200</TotalTime>
  <Words>617</Words>
  <Application>Microsoft Office PowerPoint</Application>
  <PresentationFormat>Widescreen</PresentationFormat>
  <Paragraphs>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等线</vt:lpstr>
      <vt:lpstr>Times New Roman</vt:lpstr>
      <vt:lpstr>1_Office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MAIHUNG</cp:lastModifiedBy>
  <cp:revision>33</cp:revision>
  <dcterms:created xsi:type="dcterms:W3CDTF">2024-07-19T12:50:26Z</dcterms:created>
  <dcterms:modified xsi:type="dcterms:W3CDTF">2026-03-12T08:42:41Z</dcterms:modified>
  <cp:category>9Slide.vn</cp:category>
</cp:coreProperties>
</file>