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8" r:id="rId3"/>
  </p:sldMasterIdLst>
  <p:notesMasterIdLst>
    <p:notesMasterId r:id="rId22"/>
  </p:notesMasterIdLst>
  <p:sldIdLst>
    <p:sldId id="430" r:id="rId4"/>
    <p:sldId id="431" r:id="rId5"/>
    <p:sldId id="432" r:id="rId6"/>
    <p:sldId id="433" r:id="rId7"/>
    <p:sldId id="259" r:id="rId8"/>
    <p:sldId id="261" r:id="rId9"/>
    <p:sldId id="407" r:id="rId10"/>
    <p:sldId id="394" r:id="rId11"/>
    <p:sldId id="395" r:id="rId12"/>
    <p:sldId id="396" r:id="rId13"/>
    <p:sldId id="408" r:id="rId14"/>
    <p:sldId id="416" r:id="rId15"/>
    <p:sldId id="409" r:id="rId16"/>
    <p:sldId id="415" r:id="rId17"/>
    <p:sldId id="410" r:id="rId18"/>
    <p:sldId id="411" r:id="rId19"/>
    <p:sldId id="413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23" autoAdjust="0"/>
  </p:normalViewPr>
  <p:slideViewPr>
    <p:cSldViewPr snapToGrid="0">
      <p:cViewPr varScale="1">
        <p:scale>
          <a:sx n="77" d="100"/>
          <a:sy n="77" d="100"/>
        </p:scale>
        <p:origin x="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66F3D-8FB9-43FD-95F3-77C447E9AB1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E004-75DD-44B2-BAD4-2ED1C5C01B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ãi Biển Mùa Hè Hoạt Hình. Thiên Đường Nghỉ Dưỡng Thiên Nhiên, Đại Dương  Hoặc Bờ Biển. Minh Họa Nền Phong Cảnh Bên Bờ Biển Vector - Free.Vector6.c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3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3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3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3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3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AD21-07F0-48CD-9FCC-01ADFD122B6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13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37865" y="863768"/>
            <a:ext cx="7508867" cy="47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394" b="1">
                <a:solidFill>
                  <a:srgbClr val="002060"/>
                </a:solidFill>
                <a:latin typeface="Times New Roman" pitchFamily="18" charset="0"/>
              </a:rPr>
              <a:t>TRƯỜNG TIỂU HỌC HÒA NGHĨA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051" y="3721542"/>
            <a:ext cx="10099414" cy="98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6"/>
              </a:spcBef>
              <a:defRPr/>
            </a:pPr>
            <a:r>
              <a:rPr lang="en-US" sz="2992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9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 sử và Địa lý - </a:t>
            </a:r>
            <a:r>
              <a:rPr lang="en-US" sz="299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5</a:t>
            </a:r>
            <a:endParaRPr lang="en-US" sz="299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693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3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93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93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693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 CƯ VÀ DÂN TỘC Ở VIỆT NAM (Tiết 3)</a:t>
            </a:r>
            <a:endParaRPr lang="en-US" sz="269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885977" y="2231892"/>
            <a:ext cx="8581562" cy="135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39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039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62" y="4869130"/>
            <a:ext cx="4201390" cy="15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159472" y="5255481"/>
            <a:ext cx="6265651" cy="98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449"/>
              </a:spcBef>
              <a:defRPr/>
            </a:pPr>
            <a:r>
              <a:rPr lang="en-US" sz="2693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93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3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93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93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Thị Quế Anh</a:t>
            </a:r>
            <a:endParaRPr lang="en-US" sz="2693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449"/>
              </a:spcBef>
              <a:defRPr/>
            </a:pPr>
            <a:r>
              <a:rPr lang="en-US" sz="2693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93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93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5A</a:t>
            </a:r>
            <a:endParaRPr lang="en-US" sz="359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39" y="649181"/>
            <a:ext cx="7071973" cy="98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604" y="200446"/>
            <a:ext cx="10185991" cy="937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có 54 dân tộc cùng sinh sống.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dân tộc có bản sắc văn hóa riêng thể hiện qua ngôn ngữ, trang phục, ẩm thực, lễ hội...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80" y="394217"/>
            <a:ext cx="3084843" cy="859611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18707" y="1860698"/>
            <a:ext cx="10738884" cy="29771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Theo kết quả Tổng điều tra dân số và nhà ở năm 2019 của Việt Nam, 10 dân tộc có số dân đông nhất ở nước ta lần lượt là Kinh, Tày, Thái, Hoa, Khơ-me (Khmer), Mường, Nùng, Mông, Dao, Gia Rai.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6"/>
          <p:cNvGrpSpPr/>
          <p:nvPr/>
        </p:nvGrpSpPr>
        <p:grpSpPr>
          <a:xfrm>
            <a:off x="552893" y="259408"/>
            <a:ext cx="10952244" cy="1484331"/>
            <a:chOff x="0" y="0"/>
            <a:chExt cx="8776869" cy="4975013"/>
          </a:xfrm>
        </p:grpSpPr>
        <p:grpSp>
          <p:nvGrpSpPr>
            <p:cNvPr id="15" name="Group 7"/>
            <p:cNvGrpSpPr/>
            <p:nvPr/>
          </p:nvGrpSpPr>
          <p:grpSpPr>
            <a:xfrm>
              <a:off x="0" y="0"/>
              <a:ext cx="8776869" cy="4975013"/>
              <a:chOff x="0" y="0"/>
              <a:chExt cx="1733703" cy="982719"/>
            </a:xfrm>
          </p:grpSpPr>
          <p:sp>
            <p:nvSpPr>
              <p:cNvPr id="17" name="Freeform 8"/>
              <p:cNvSpPr/>
              <p:nvPr/>
            </p:nvSpPr>
            <p:spPr>
              <a:xfrm>
                <a:off x="0" y="0"/>
                <a:ext cx="1733703" cy="982719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9"/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72106" y="695324"/>
              <a:ext cx="8105452" cy="2585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240"/>
                </a:spcBef>
                <a:spcAft>
                  <a:spcPts val="24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 câu chuyện Đoàn kết dân tộc trong phong trào Cần Vương và Tình cảm yêu thương của đồng bào dân tộc ở tân trào đối với Bác Hồ.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1" y="1761661"/>
            <a:ext cx="6791879" cy="4721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417" y="352536"/>
            <a:ext cx="8094921" cy="610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8" y="254176"/>
            <a:ext cx="11574358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76177" y="583219"/>
            <a:ext cx="10398642" cy="1810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hợp với tranh ảnh, tư liệu sưu tầm được, kể với bạn trong nhóm câu chuyện thể hiện tình đoàn kết của cộng đồng các dân tộc Việt Nam.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297" y="2842215"/>
            <a:ext cx="4322703" cy="4322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Google Shape;796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540000" flipH="1">
            <a:off x="3349625" y="304165"/>
            <a:ext cx="7090410" cy="56476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7;p8"/>
          <p:cNvSpPr txBox="1"/>
          <p:nvPr/>
        </p:nvSpPr>
        <p:spPr>
          <a:xfrm>
            <a:off x="3894603" y="938175"/>
            <a:ext cx="571722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600"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Kể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chuyện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trước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lớp</a:t>
            </a:r>
            <a:endParaRPr kumimoji="0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8" y="254176"/>
            <a:ext cx="11574358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33475" y="2533674"/>
            <a:ext cx="8343899" cy="2800767"/>
          </a:xfrm>
          <a:prstGeom prst="rect">
            <a:avLst/>
          </a:prstGeom>
          <a:ln w="57150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</a:t>
            </a:r>
            <a:r>
              <a:rPr lang="vi-VN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Các dân tộc Việt Nam có truyền thống yêu nước, đoàn kết trong quá trình bảo vệ, xây dựng và phát triển đất nước.</a:t>
            </a:r>
          </a:p>
        </p:txBody>
      </p:sp>
      <p:pic>
        <p:nvPicPr>
          <p:cNvPr id="8" name="Picture 7" descr="A close up of a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400050"/>
            <a:ext cx="5095412" cy="1468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29111" y="516834"/>
            <a:ext cx="5907114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48" y="724588"/>
            <a:ext cx="6836241" cy="55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263" y="1172145"/>
            <a:ext cx="648061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7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51" y="2187392"/>
            <a:ext cx="9879115" cy="427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147" y="1060110"/>
            <a:ext cx="742392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75" y="564092"/>
            <a:ext cx="7413379" cy="5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3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/>
          <p:cNvGrpSpPr/>
          <p:nvPr/>
        </p:nvGrpSpPr>
        <p:grpSpPr>
          <a:xfrm>
            <a:off x="3123980" y="1125268"/>
            <a:ext cx="5786120" cy="2487507"/>
            <a:chOff x="0" y="0"/>
            <a:chExt cx="8776869" cy="4975013"/>
          </a:xfrm>
        </p:grpSpPr>
        <p:grpSp>
          <p:nvGrpSpPr>
            <p:cNvPr id="15" name="Group 7"/>
            <p:cNvGrpSpPr/>
            <p:nvPr/>
          </p:nvGrpSpPr>
          <p:grpSpPr>
            <a:xfrm>
              <a:off x="0" y="0"/>
              <a:ext cx="8776869" cy="4975013"/>
              <a:chOff x="0" y="0"/>
              <a:chExt cx="1733703" cy="982719"/>
            </a:xfrm>
          </p:grpSpPr>
          <p:sp>
            <p:nvSpPr>
              <p:cNvPr id="17" name="Freeform 8"/>
              <p:cNvSpPr/>
              <p:nvPr/>
            </p:nvSpPr>
            <p:spPr>
              <a:xfrm>
                <a:off x="0" y="0"/>
                <a:ext cx="1733703" cy="982719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9"/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72106" y="695324"/>
              <a:ext cx="8105452" cy="3464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0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4: Tìm hiểu về dân tộc</a:t>
              </a:r>
              <a:endParaRPr lang="en-US" sz="40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1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Google Shape;778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3639185" y="502285"/>
            <a:ext cx="5556885" cy="244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79;p7"/>
          <p:cNvSpPr txBox="1"/>
          <p:nvPr/>
        </p:nvSpPr>
        <p:spPr>
          <a:xfrm>
            <a:off x="3860800" y="810260"/>
            <a:ext cx="4780915" cy="91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3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 panose="02020603050405020304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Nước ta có </a:t>
            </a:r>
            <a:endParaRPr sz="3200" b="1" i="0" u="none" strike="noStrike" cap="none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/>
              <a:sym typeface="Times New Roman" panose="02020603050405020304"/>
            </a:endParaRPr>
          </a:p>
          <a:p>
            <a:pPr marL="342900" marR="0" lvl="3" indent="0" algn="ctr" rtl="0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 panose="02020603050405020304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bao nhiêu dân tộc?</a:t>
            </a:r>
            <a:endParaRPr sz="3200" b="1" i="0" u="none" strike="noStrike" cap="none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14" name="Google Shape;781;p7"/>
          <p:cNvGrpSpPr/>
          <p:nvPr/>
        </p:nvGrpSpPr>
        <p:grpSpPr>
          <a:xfrm>
            <a:off x="5027930" y="2638425"/>
            <a:ext cx="4167505" cy="1033780"/>
            <a:chOff x="7918" y="4155"/>
            <a:chExt cx="6563" cy="1628"/>
          </a:xfrm>
        </p:grpSpPr>
        <p:pic>
          <p:nvPicPr>
            <p:cNvPr id="15" name="Google Shape;782;p7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7918" y="4155"/>
              <a:ext cx="6563" cy="1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783;p7"/>
            <p:cNvSpPr/>
            <p:nvPr/>
          </p:nvSpPr>
          <p:spPr>
            <a:xfrm>
              <a:off x="8476" y="4364"/>
              <a:ext cx="5446" cy="1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>
                  <a:solidFill>
                    <a:srgbClr val="222A3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/>
                  <a:sym typeface="Times New Roman" panose="02020603050405020304"/>
                </a:rPr>
                <a:t>A. 54 dân tộc </a:t>
              </a:r>
              <a:endParaRPr sz="4000" b="1" i="0" u="none" strike="noStrike" cap="none">
                <a:solidFill>
                  <a:srgbClr val="222A3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9" name="Google Shape;784;p7"/>
          <p:cNvGrpSpPr/>
          <p:nvPr/>
        </p:nvGrpSpPr>
        <p:grpSpPr>
          <a:xfrm>
            <a:off x="5027930" y="4094480"/>
            <a:ext cx="4167505" cy="1033780"/>
            <a:chOff x="7918" y="4155"/>
            <a:chExt cx="6563" cy="1628"/>
          </a:xfrm>
        </p:grpSpPr>
        <p:pic>
          <p:nvPicPr>
            <p:cNvPr id="20" name="Google Shape;785;p7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7918" y="4155"/>
              <a:ext cx="6563" cy="1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786;p7"/>
            <p:cNvSpPr/>
            <p:nvPr/>
          </p:nvSpPr>
          <p:spPr>
            <a:xfrm>
              <a:off x="8501" y="4364"/>
              <a:ext cx="5397" cy="1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>
                  <a:solidFill>
                    <a:srgbClr val="222A3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/>
                  <a:sym typeface="Times New Roman" panose="02020603050405020304"/>
                </a:rPr>
                <a:t>B. 64 dân tộc </a:t>
              </a:r>
              <a:endParaRPr sz="4000" b="1" i="0" u="none" strike="noStrike" cap="none">
                <a:solidFill>
                  <a:srgbClr val="222A3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22" name="Google Shape;787;p7"/>
          <p:cNvGrpSpPr/>
          <p:nvPr/>
        </p:nvGrpSpPr>
        <p:grpSpPr>
          <a:xfrm>
            <a:off x="5027930" y="5373370"/>
            <a:ext cx="4167505" cy="1033780"/>
            <a:chOff x="7918" y="4155"/>
            <a:chExt cx="6563" cy="1628"/>
          </a:xfrm>
        </p:grpSpPr>
        <p:pic>
          <p:nvPicPr>
            <p:cNvPr id="23" name="Google Shape;788;p7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7918" y="4155"/>
              <a:ext cx="6563" cy="1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789;p7"/>
            <p:cNvSpPr/>
            <p:nvPr/>
          </p:nvSpPr>
          <p:spPr>
            <a:xfrm>
              <a:off x="8477" y="4364"/>
              <a:ext cx="5446" cy="1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>
                  <a:solidFill>
                    <a:srgbClr val="222A3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/>
                  <a:sym typeface="Times New Roman" panose="02020603050405020304"/>
                </a:rPr>
                <a:t>C. 63 dân tộc </a:t>
              </a:r>
              <a:endParaRPr sz="4000" b="1" i="0" u="none" strike="noStrike" cap="none">
                <a:solidFill>
                  <a:srgbClr val="222A3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pic>
        <p:nvPicPr>
          <p:cNvPr id="25" name="Google Shape;790;p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841232" y="2770917"/>
            <a:ext cx="1009841" cy="72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Google Shape;796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540000" flipH="1">
            <a:off x="3349625" y="304165"/>
            <a:ext cx="7090410" cy="56476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7;p8"/>
          <p:cNvSpPr txBox="1"/>
          <p:nvPr/>
        </p:nvSpPr>
        <p:spPr>
          <a:xfrm>
            <a:off x="3862705" y="831850"/>
            <a:ext cx="5717229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3" algn="ctr">
              <a:buClr>
                <a:schemeClr val="lt1"/>
              </a:buClr>
              <a:buSzPts val="3600"/>
            </a:pP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Việt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Nam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có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54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dân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tộc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cùng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sinh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sống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trong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đó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dân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tộc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Kinh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có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số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dân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đông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nhất</a:t>
            </a:r>
            <a:r>
              <a:rPr lang="en-US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/>
                <a:sym typeface="Times New Roman" panose="02020603050405020304"/>
              </a:rPr>
              <a:t>.</a:t>
            </a:r>
            <a:endParaRPr sz="4000" b="1" i="0" u="none" strike="noStrike" cap="none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Google Shape;770;p6"/>
          <p:cNvPicPr preferRelativeResize="0"/>
          <p:nvPr/>
        </p:nvPicPr>
        <p:blipFill rotWithShape="1">
          <a:blip r:embed="rId2"/>
          <a:srcRect t="24370"/>
          <a:stretch>
            <a:fillRect/>
          </a:stretch>
        </p:blipFill>
        <p:spPr>
          <a:xfrm>
            <a:off x="2955925" y="623570"/>
            <a:ext cx="7786370" cy="447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56" y="1785556"/>
            <a:ext cx="6834208" cy="175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8" y="254176"/>
            <a:ext cx="11574358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97442" y="1614577"/>
            <a:ext cx="7602279" cy="4040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quyết định đội được kể tên trước bằng cách tung đồng xu mặt sấp ngửa.</a:t>
            </a:r>
          </a:p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4 đội chơi nhận số thứ tự của mình.</a:t>
            </a:r>
          </a:p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của đội đầu tiên kể tên một dân tộc ở Việt Nam. HS số 1 của các đội lần lượt kể tên một dân tộc ở Việt Nam không trùng lặp. HS nối tiếp chơi cho đến hết. </a:t>
            </a:r>
          </a:p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nói đúng được cộng 10 điểm. HS của đội nào nêu trùng tên sẽ trừ 10 điểm.</a:t>
            </a:r>
          </a:p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có số điểm cao nhất sẽ chiến thắng.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92" y="351324"/>
            <a:ext cx="3694496" cy="107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388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#9Slide03 Arima Madurai Light</vt:lpstr>
      <vt:lpstr>Arial</vt:lpstr>
      <vt:lpstr>Calibri</vt:lpstr>
      <vt:lpstr>Calibri Light</vt:lpstr>
      <vt:lpstr>Cambria</vt:lpstr>
      <vt:lpstr>等线</vt:lpstr>
      <vt:lpstr>Times New Roman</vt:lpstr>
      <vt:lpstr>1_Office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56</cp:revision>
  <dcterms:created xsi:type="dcterms:W3CDTF">2024-07-19T12:50:00Z</dcterms:created>
  <dcterms:modified xsi:type="dcterms:W3CDTF">2026-03-12T08:39:24Z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D29C67B9F3824C68B4F40693CB7F62C6_12</vt:lpwstr>
  </property>
  <property fmtid="{D5CDD505-2E9C-101B-9397-08002B2CF9AE}" pid="3" name="KSOProductBuildVer">
    <vt:lpwstr>1033-12.2.0.17562</vt:lpwstr>
  </property>
</Properties>
</file>