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28" r:id="rId2"/>
    <p:sldId id="329" r:id="rId3"/>
    <p:sldId id="263" r:id="rId4"/>
    <p:sldId id="269" r:id="rId5"/>
    <p:sldId id="272" r:id="rId6"/>
    <p:sldId id="319" r:id="rId7"/>
    <p:sldId id="321" r:id="rId8"/>
    <p:sldId id="284" r:id="rId9"/>
    <p:sldId id="279" r:id="rId10"/>
    <p:sldId id="28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339828-FBB7-4B05-AE74-31CDBB807AB7}" type="datetimeFigureOut">
              <a:rPr lang="en-US" smtClean="0"/>
              <a:t>3/12/2026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492707-3C5C-4208-A5DF-C0E6FED54C76}" type="slidenum">
              <a:rPr lang="en-US" smtClean="0"/>
              <a:t>‹#›</a:t>
            </a:fld>
            <a:endParaRPr lang="en-US"/>
          </a:p>
        </p:txBody>
      </p:sp>
    </p:spTree>
    <p:extLst>
      <p:ext uri="{BB962C8B-B14F-4D97-AF65-F5344CB8AC3E}">
        <p14:creationId xmlns:p14="http://schemas.microsoft.com/office/powerpoint/2010/main" val="14951326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43B8462-E637-4558-AF32-C237835B180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52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10DE1A-A05A-41D6-B238-A61885B9714C}"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578205-F257-47F2-BD2C-D49A6B9FDA23}" type="slidenum">
              <a:rPr lang="en-US" smtClean="0"/>
              <a:t>‹#›</a:t>
            </a:fld>
            <a:endParaRPr lang="en-US"/>
          </a:p>
        </p:txBody>
      </p:sp>
    </p:spTree>
    <p:extLst>
      <p:ext uri="{BB962C8B-B14F-4D97-AF65-F5344CB8AC3E}">
        <p14:creationId xmlns:p14="http://schemas.microsoft.com/office/powerpoint/2010/main" val="1642675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10DE1A-A05A-41D6-B238-A61885B9714C}"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578205-F257-47F2-BD2C-D49A6B9FDA23}" type="slidenum">
              <a:rPr lang="en-US" smtClean="0"/>
              <a:t>‹#›</a:t>
            </a:fld>
            <a:endParaRPr lang="en-US"/>
          </a:p>
        </p:txBody>
      </p:sp>
    </p:spTree>
    <p:extLst>
      <p:ext uri="{BB962C8B-B14F-4D97-AF65-F5344CB8AC3E}">
        <p14:creationId xmlns:p14="http://schemas.microsoft.com/office/powerpoint/2010/main" val="335625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10DE1A-A05A-41D6-B238-A61885B9714C}"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578205-F257-47F2-BD2C-D49A6B9FDA23}" type="slidenum">
              <a:rPr lang="en-US" smtClean="0"/>
              <a:t>‹#›</a:t>
            </a:fld>
            <a:endParaRPr lang="en-US"/>
          </a:p>
        </p:txBody>
      </p:sp>
    </p:spTree>
    <p:extLst>
      <p:ext uri="{BB962C8B-B14F-4D97-AF65-F5344CB8AC3E}">
        <p14:creationId xmlns:p14="http://schemas.microsoft.com/office/powerpoint/2010/main" val="1159293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10DE1A-A05A-41D6-B238-A61885B9714C}"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578205-F257-47F2-BD2C-D49A6B9FDA23}" type="slidenum">
              <a:rPr lang="en-US" smtClean="0"/>
              <a:t>‹#›</a:t>
            </a:fld>
            <a:endParaRPr lang="en-US"/>
          </a:p>
        </p:txBody>
      </p:sp>
    </p:spTree>
    <p:extLst>
      <p:ext uri="{BB962C8B-B14F-4D97-AF65-F5344CB8AC3E}">
        <p14:creationId xmlns:p14="http://schemas.microsoft.com/office/powerpoint/2010/main" val="84076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F10DE1A-A05A-41D6-B238-A61885B9714C}"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578205-F257-47F2-BD2C-D49A6B9FDA23}" type="slidenum">
              <a:rPr lang="en-US" smtClean="0"/>
              <a:t>‹#›</a:t>
            </a:fld>
            <a:endParaRPr lang="en-US"/>
          </a:p>
        </p:txBody>
      </p:sp>
    </p:spTree>
    <p:extLst>
      <p:ext uri="{BB962C8B-B14F-4D97-AF65-F5344CB8AC3E}">
        <p14:creationId xmlns:p14="http://schemas.microsoft.com/office/powerpoint/2010/main" val="4072642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10DE1A-A05A-41D6-B238-A61885B9714C}"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578205-F257-47F2-BD2C-D49A6B9FDA23}" type="slidenum">
              <a:rPr lang="en-US" smtClean="0"/>
              <a:t>‹#›</a:t>
            </a:fld>
            <a:endParaRPr lang="en-US"/>
          </a:p>
        </p:txBody>
      </p:sp>
    </p:spTree>
    <p:extLst>
      <p:ext uri="{BB962C8B-B14F-4D97-AF65-F5344CB8AC3E}">
        <p14:creationId xmlns:p14="http://schemas.microsoft.com/office/powerpoint/2010/main" val="1954899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10DE1A-A05A-41D6-B238-A61885B9714C}" type="datetimeFigureOut">
              <a:rPr lang="en-US" smtClean="0"/>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578205-F257-47F2-BD2C-D49A6B9FDA23}" type="slidenum">
              <a:rPr lang="en-US" smtClean="0"/>
              <a:t>‹#›</a:t>
            </a:fld>
            <a:endParaRPr lang="en-US"/>
          </a:p>
        </p:txBody>
      </p:sp>
    </p:spTree>
    <p:extLst>
      <p:ext uri="{BB962C8B-B14F-4D97-AF65-F5344CB8AC3E}">
        <p14:creationId xmlns:p14="http://schemas.microsoft.com/office/powerpoint/2010/main" val="4209989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10DE1A-A05A-41D6-B238-A61885B9714C}" type="datetimeFigureOut">
              <a:rPr lang="en-US" smtClean="0"/>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578205-F257-47F2-BD2C-D49A6B9FDA23}" type="slidenum">
              <a:rPr lang="en-US" smtClean="0"/>
              <a:t>‹#›</a:t>
            </a:fld>
            <a:endParaRPr lang="en-US"/>
          </a:p>
        </p:txBody>
      </p:sp>
    </p:spTree>
    <p:extLst>
      <p:ext uri="{BB962C8B-B14F-4D97-AF65-F5344CB8AC3E}">
        <p14:creationId xmlns:p14="http://schemas.microsoft.com/office/powerpoint/2010/main" val="4003248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10DE1A-A05A-41D6-B238-A61885B9714C}" type="datetimeFigureOut">
              <a:rPr lang="en-US" smtClean="0"/>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578205-F257-47F2-BD2C-D49A6B9FDA23}" type="slidenum">
              <a:rPr lang="en-US" smtClean="0"/>
              <a:t>‹#›</a:t>
            </a:fld>
            <a:endParaRPr lang="en-US"/>
          </a:p>
        </p:txBody>
      </p:sp>
    </p:spTree>
    <p:extLst>
      <p:ext uri="{BB962C8B-B14F-4D97-AF65-F5344CB8AC3E}">
        <p14:creationId xmlns:p14="http://schemas.microsoft.com/office/powerpoint/2010/main" val="3420350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F10DE1A-A05A-41D6-B238-A61885B9714C}"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578205-F257-47F2-BD2C-D49A6B9FDA23}" type="slidenum">
              <a:rPr lang="en-US" smtClean="0"/>
              <a:t>‹#›</a:t>
            </a:fld>
            <a:endParaRPr lang="en-US"/>
          </a:p>
        </p:txBody>
      </p:sp>
    </p:spTree>
    <p:extLst>
      <p:ext uri="{BB962C8B-B14F-4D97-AF65-F5344CB8AC3E}">
        <p14:creationId xmlns:p14="http://schemas.microsoft.com/office/powerpoint/2010/main" val="3029651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F10DE1A-A05A-41D6-B238-A61885B9714C}"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578205-F257-47F2-BD2C-D49A6B9FDA23}" type="slidenum">
              <a:rPr lang="en-US" smtClean="0"/>
              <a:t>‹#›</a:t>
            </a:fld>
            <a:endParaRPr lang="en-US"/>
          </a:p>
        </p:txBody>
      </p:sp>
    </p:spTree>
    <p:extLst>
      <p:ext uri="{BB962C8B-B14F-4D97-AF65-F5344CB8AC3E}">
        <p14:creationId xmlns:p14="http://schemas.microsoft.com/office/powerpoint/2010/main" val="308094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10DE1A-A05A-41D6-B238-A61885B9714C}" type="datetimeFigureOut">
              <a:rPr lang="en-US" smtClean="0"/>
              <a:t>3/12/2026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578205-F257-47F2-BD2C-D49A6B9FDA23}" type="slidenum">
              <a:rPr lang="en-US" smtClean="0"/>
              <a:t>‹#›</a:t>
            </a:fld>
            <a:endParaRPr lang="en-US"/>
          </a:p>
        </p:txBody>
      </p:sp>
    </p:spTree>
    <p:extLst>
      <p:ext uri="{BB962C8B-B14F-4D97-AF65-F5344CB8AC3E}">
        <p14:creationId xmlns:p14="http://schemas.microsoft.com/office/powerpoint/2010/main" val="12295730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ChangeArrowheads="1"/>
          </p:cNvSpPr>
          <p:nvPr/>
        </p:nvSpPr>
        <p:spPr bwMode="auto">
          <a:xfrm>
            <a:off x="2533347" y="860511"/>
            <a:ext cx="7518400" cy="4775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7630" tIns="53815" rIns="107630" bIns="53815">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2397" b="1">
                <a:solidFill>
                  <a:srgbClr val="002060"/>
                </a:solidFill>
                <a:latin typeface="Times New Roman" pitchFamily="18" charset="0"/>
              </a:rPr>
              <a:t>TRƯỜNG TIỂU HỌC HÒA NGHĨA</a:t>
            </a:r>
          </a:p>
        </p:txBody>
      </p:sp>
      <p:sp>
        <p:nvSpPr>
          <p:cNvPr id="14" name="Text Box 14"/>
          <p:cNvSpPr txBox="1">
            <a:spLocks noChangeArrowheads="1"/>
          </p:cNvSpPr>
          <p:nvPr/>
        </p:nvSpPr>
        <p:spPr bwMode="auto">
          <a:xfrm>
            <a:off x="1050403" y="3735203"/>
            <a:ext cx="10112236" cy="984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7630" tIns="53815" rIns="107630" bIns="53815">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348"/>
              </a:spcBef>
              <a:defRPr/>
            </a:pPr>
            <a:r>
              <a:rPr lang="en-US" sz="2996" b="1"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2996"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GB" sz="2996"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Lịch sử và Địa lý - </a:t>
            </a:r>
            <a:r>
              <a:rPr lang="en-US" sz="2996"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 5</a:t>
            </a:r>
            <a:endParaRPr lang="en-US" sz="2996"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lgn="ctr" eaLnBrk="1" hangingPunct="1">
              <a:defRPr/>
            </a:pPr>
            <a:r>
              <a:rPr lang="en-US" sz="2696" b="1"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a:t>
            </a:r>
            <a:r>
              <a:rPr lang="en-US" sz="2696"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GB" sz="2696"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3</a:t>
            </a:r>
            <a:r>
              <a:rPr lang="en-US" sz="2696"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GB" sz="2696"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BIỂN ĐẢO VIỆT NAM (Tiết 1)</a:t>
            </a:r>
            <a:endParaRPr lang="en-US" sz="2696"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5" name="Text Box 17"/>
          <p:cNvSpPr txBox="1">
            <a:spLocks noChangeArrowheads="1"/>
          </p:cNvSpPr>
          <p:nvPr/>
        </p:nvSpPr>
        <p:spPr bwMode="auto">
          <a:xfrm>
            <a:off x="1880631" y="2230372"/>
            <a:ext cx="8592457" cy="1353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7630" tIns="53815" rIns="107630" bIns="53815">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sz="4045"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defRPr/>
            </a:pPr>
            <a:r>
              <a:rPr lang="en-US" sz="4045"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16" name="Picture 22" descr="bd21315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3497" y="4870959"/>
            <a:ext cx="4206724" cy="153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 Box 14"/>
          <p:cNvSpPr txBox="1">
            <a:spLocks noChangeArrowheads="1"/>
          </p:cNvSpPr>
          <p:nvPr/>
        </p:nvSpPr>
        <p:spPr bwMode="auto">
          <a:xfrm>
            <a:off x="3040056" y="5260241"/>
            <a:ext cx="6273605" cy="989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7630" tIns="53815" rIns="107630" bIns="53815">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449"/>
              </a:spcBef>
              <a:defRPr/>
            </a:pPr>
            <a:r>
              <a:rPr lang="en-US" sz="2696" b="1" i="1" dirty="0" err="1">
                <a:solidFill>
                  <a:srgbClr val="0000FF"/>
                </a:solidFill>
                <a:latin typeface="Times New Roman" pitchFamily="18" charset="0"/>
                <a:cs typeface="Times New Roman" pitchFamily="18" charset="0"/>
              </a:rPr>
              <a:t>Giáo</a:t>
            </a:r>
            <a:r>
              <a:rPr lang="en-US" sz="2696" b="1" i="1" dirty="0">
                <a:solidFill>
                  <a:srgbClr val="0000FF"/>
                </a:solidFill>
                <a:latin typeface="Times New Roman" pitchFamily="18" charset="0"/>
                <a:cs typeface="Times New Roman" pitchFamily="18" charset="0"/>
              </a:rPr>
              <a:t> </a:t>
            </a:r>
            <a:r>
              <a:rPr lang="en-US" sz="2696" b="1" i="1" err="1">
                <a:solidFill>
                  <a:srgbClr val="0000FF"/>
                </a:solidFill>
                <a:latin typeface="Times New Roman" pitchFamily="18" charset="0"/>
                <a:cs typeface="Times New Roman" pitchFamily="18" charset="0"/>
              </a:rPr>
              <a:t>viên</a:t>
            </a:r>
            <a:r>
              <a:rPr lang="en-US" sz="2696" i="1" smtClean="0">
                <a:solidFill>
                  <a:srgbClr val="0000FF"/>
                </a:solidFill>
                <a:latin typeface="Times New Roman" pitchFamily="18" charset="0"/>
                <a:cs typeface="Times New Roman" pitchFamily="18" charset="0"/>
              </a:rPr>
              <a:t>: Bùi Thị Hồng Oanh</a:t>
            </a:r>
            <a:endParaRPr lang="en-US" sz="2696" i="1" dirty="0">
              <a:solidFill>
                <a:srgbClr val="0000FF"/>
              </a:solidFill>
              <a:latin typeface="Times New Roman" pitchFamily="18" charset="0"/>
              <a:cs typeface="Times New Roman" pitchFamily="18" charset="0"/>
            </a:endParaRPr>
          </a:p>
          <a:p>
            <a:pPr algn="ctr" eaLnBrk="1" hangingPunct="1">
              <a:spcBef>
                <a:spcPts val="449"/>
              </a:spcBef>
              <a:defRPr/>
            </a:pPr>
            <a:r>
              <a:rPr lang="en-US" sz="2696" b="1" i="1" dirty="0" err="1">
                <a:solidFill>
                  <a:srgbClr val="0000FF"/>
                </a:solidFill>
                <a:latin typeface="Times New Roman" pitchFamily="18" charset="0"/>
                <a:cs typeface="Times New Roman" pitchFamily="18" charset="0"/>
              </a:rPr>
              <a:t>Lớp</a:t>
            </a:r>
            <a:r>
              <a:rPr lang="en-US" sz="2696" b="1" i="1">
                <a:solidFill>
                  <a:srgbClr val="0000FF"/>
                </a:solidFill>
                <a:latin typeface="Times New Roman" pitchFamily="18" charset="0"/>
                <a:cs typeface="Times New Roman" pitchFamily="18" charset="0"/>
              </a:rPr>
              <a:t>: </a:t>
            </a:r>
            <a:r>
              <a:rPr lang="en-US" sz="2696" i="1" smtClean="0">
                <a:solidFill>
                  <a:srgbClr val="0000FF"/>
                </a:solidFill>
                <a:latin typeface="Times New Roman" pitchFamily="18" charset="0"/>
                <a:cs typeface="Times New Roman" pitchFamily="18" charset="0"/>
              </a:rPr>
              <a:t>5B</a:t>
            </a:r>
            <a:endParaRPr lang="en-US" sz="3595" i="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40324631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15"/>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15"/>
                                        </p:tgtEl>
                                        <p:attrNameLst>
                                          <p:attrName>style.color</p:attrName>
                                        </p:attrNameLst>
                                      </p:cBhvr>
                                      <p:by>
                                        <p:hsl h="7200000" s="0" l="0"/>
                                      </p:by>
                                    </p:animClr>
                                    <p:animClr clrSpc="hsl" dir="cw">
                                      <p:cBhvr>
                                        <p:cTn id="9" dur="2000" fill="hold"/>
                                        <p:tgtEl>
                                          <p:spTgt spid="15"/>
                                        </p:tgtEl>
                                        <p:attrNameLst>
                                          <p:attrName>fillcolor</p:attrName>
                                        </p:attrNameLst>
                                      </p:cBhvr>
                                      <p:by>
                                        <p:hsl h="7200000" s="0" l="0"/>
                                      </p:by>
                                    </p:animClr>
                                    <p:animClr clrSpc="hsl" dir="cw">
                                      <p:cBhvr>
                                        <p:cTn id="10" dur="2000" fill="hold"/>
                                        <p:tgtEl>
                                          <p:spTgt spid="15"/>
                                        </p:tgtEl>
                                        <p:attrNameLst>
                                          <p:attrName>stroke.color</p:attrName>
                                        </p:attrNameLst>
                                      </p:cBhvr>
                                      <p:by>
                                        <p:hsl h="7200000" s="0" l="0"/>
                                      </p:by>
                                    </p:animClr>
                                    <p:set>
                                      <p:cBhvr>
                                        <p:cTn id="11" dur="2000" fill="hold"/>
                                        <p:tgtEl>
                                          <p:spTgt spid="1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5"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green and red text on a black background&#10;&#10;Description automatically generated">
            <a:extLst>
              <a:ext uri="{FF2B5EF4-FFF2-40B4-BE49-F238E27FC236}">
                <a16:creationId xmlns:a16="http://schemas.microsoft.com/office/drawing/2014/main" id="{3AFF4059-6C3E-7D16-6CFD-924E9EB249E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3932" y="1117182"/>
            <a:ext cx="2662223" cy="1542198"/>
          </a:xfrm>
          <a:prstGeom prst="rect">
            <a:avLst/>
          </a:prstGeom>
        </p:spPr>
      </p:pic>
      <p:sp>
        <p:nvSpPr>
          <p:cNvPr id="4" name="TextBox 3"/>
          <p:cNvSpPr txBox="1"/>
          <p:nvPr/>
        </p:nvSpPr>
        <p:spPr>
          <a:xfrm>
            <a:off x="0" y="404254"/>
            <a:ext cx="12192000" cy="523220"/>
          </a:xfrm>
          <a:prstGeom prst="rect">
            <a:avLst/>
          </a:prstGeom>
          <a:noFill/>
        </p:spPr>
        <p:txBody>
          <a:bodyPr wrap="square" rtlCol="0">
            <a:spAutoFit/>
          </a:bodyPr>
          <a:lstStyle/>
          <a:p>
            <a:pPr algn="ctr"/>
            <a:r>
              <a:rPr lang="en-US" sz="2800" b="1" dirty="0" err="1" smtClean="0">
                <a:solidFill>
                  <a:srgbClr val="0000FF"/>
                </a:solidFill>
                <a:latin typeface="Times New Roman" pitchFamily="18" charset="0"/>
                <a:cs typeface="Times New Roman" pitchFamily="18" charset="0"/>
              </a:rPr>
              <a:t>Lịch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sử</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và</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Địa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lí</a:t>
            </a:r>
            <a:endParaRPr lang="vi-VN" sz="2800" b="1" dirty="0">
              <a:solidFill>
                <a:srgbClr val="0000FF"/>
              </a:solidFill>
              <a:latin typeface="Times New Roman" pitchFamily="18" charset="0"/>
              <a:cs typeface="Times New Roman" pitchFamily="18" charset="0"/>
            </a:endParaRPr>
          </a:p>
        </p:txBody>
      </p:sp>
      <p:sp>
        <p:nvSpPr>
          <p:cNvPr id="5" name="TextBox 4"/>
          <p:cNvSpPr txBox="1"/>
          <p:nvPr/>
        </p:nvSpPr>
        <p:spPr>
          <a:xfrm>
            <a:off x="0" y="855572"/>
            <a:ext cx="12192000" cy="523220"/>
          </a:xfrm>
          <a:prstGeom prst="rect">
            <a:avLst/>
          </a:prstGeom>
          <a:noFill/>
        </p:spPr>
        <p:txBody>
          <a:bodyPr wrap="square" rtlCol="0">
            <a:spAutoFit/>
          </a:bodyPr>
          <a:lstStyle/>
          <a:p>
            <a:pPr algn="ctr"/>
            <a:r>
              <a:rPr lang="en-US" sz="2800" b="1" dirty="0" err="1" smtClean="0">
                <a:solidFill>
                  <a:srgbClr val="FF0000"/>
                </a:solidFill>
                <a:latin typeface="Times New Roman" panose="02020603050405020304" pitchFamily="18" charset="0"/>
                <a:cs typeface="Times New Roman" panose="02020603050405020304" pitchFamily="18" charset="0"/>
              </a:rPr>
              <a:t>Bài</a:t>
            </a:r>
            <a:r>
              <a:rPr lang="en-US" sz="2800" b="1" dirty="0" smtClean="0">
                <a:solidFill>
                  <a:srgbClr val="FF0000"/>
                </a:solidFill>
                <a:latin typeface="Times New Roman" panose="02020603050405020304" pitchFamily="18" charset="0"/>
                <a:cs typeface="Times New Roman" panose="02020603050405020304" pitchFamily="18" charset="0"/>
              </a:rPr>
              <a:t> 3. </a:t>
            </a:r>
            <a:r>
              <a:rPr lang="en-US" sz="2800" b="1" dirty="0" err="1" smtClean="0">
                <a:solidFill>
                  <a:srgbClr val="FF0000"/>
                </a:solidFill>
                <a:latin typeface="Times New Roman" panose="02020603050405020304" pitchFamily="18" charset="0"/>
                <a:cs typeface="Times New Roman" panose="02020603050405020304" pitchFamily="18" charset="0"/>
              </a:rPr>
              <a:t>Biển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đảo</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Việt</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smtClean="0">
                <a:solidFill>
                  <a:srgbClr val="FF0000"/>
                </a:solidFill>
                <a:latin typeface="Times New Roman" panose="02020603050405020304" pitchFamily="18" charset="0"/>
                <a:cs typeface="Times New Roman" panose="02020603050405020304" pitchFamily="18" charset="0"/>
              </a:rPr>
              <a:t>Nam </a:t>
            </a:r>
            <a:r>
              <a:rPr lang="en-US" sz="2800" b="1">
                <a:solidFill>
                  <a:srgbClr val="FF0000"/>
                </a:solidFill>
                <a:latin typeface="Times New Roman" panose="02020603050405020304" pitchFamily="18" charset="0"/>
                <a:cs typeface="Times New Roman" panose="02020603050405020304" pitchFamily="18" charset="0"/>
              </a:rPr>
              <a:t>(Tiết 1)</a:t>
            </a:r>
            <a:endParaRPr lang="en-US" sz="2800" b="1" dirty="0">
              <a:solidFill>
                <a:srgbClr val="FF0000"/>
              </a:solidFill>
              <a:latin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E71296F8-BCA3-C7DE-D338-F1E489689625}"/>
              </a:ext>
            </a:extLst>
          </p:cNvPr>
          <p:cNvPicPr>
            <a:picLocks noChangeAspect="1"/>
          </p:cNvPicPr>
          <p:nvPr/>
        </p:nvPicPr>
        <p:blipFill>
          <a:blip r:embed="rId3"/>
          <a:stretch>
            <a:fillRect/>
          </a:stretch>
        </p:blipFill>
        <p:spPr>
          <a:xfrm>
            <a:off x="2749570" y="1490521"/>
            <a:ext cx="4483574" cy="1057129"/>
          </a:xfrm>
          <a:prstGeom prst="rect">
            <a:avLst/>
          </a:prstGeom>
        </p:spPr>
      </p:pic>
      <p:sp>
        <p:nvSpPr>
          <p:cNvPr id="2" name="TextBox 1"/>
          <p:cNvSpPr txBox="1"/>
          <p:nvPr/>
        </p:nvSpPr>
        <p:spPr>
          <a:xfrm>
            <a:off x="0" y="2320119"/>
            <a:ext cx="12192000" cy="492443"/>
          </a:xfrm>
          <a:prstGeom prst="rect">
            <a:avLst/>
          </a:prstGeom>
          <a:noFill/>
        </p:spPr>
        <p:txBody>
          <a:bodyPr wrap="square" rtlCol="0">
            <a:spAutoFit/>
          </a:bodyPr>
          <a:lstStyle/>
          <a:p>
            <a:pPr lvl="0"/>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Học</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sinh</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đọc</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và</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quan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sát</a:t>
            </a:r>
            <a:r>
              <a:rPr lang="en-US" sz="2600" b="1" dirty="0">
                <a:solidFill>
                  <a:srgbClr val="008000"/>
                </a:solidFill>
                <a:latin typeface="Times New Roman" panose="02020603050405020304" pitchFamily="18" charset="0"/>
                <a:cs typeface="Times New Roman" panose="02020603050405020304" pitchFamily="18" charset="0"/>
              </a:rPr>
              <a:t> SGK </a:t>
            </a:r>
            <a:r>
              <a:rPr lang="en-US" sz="2600" b="1" dirty="0" err="1">
                <a:solidFill>
                  <a:srgbClr val="008000"/>
                </a:solidFill>
                <a:latin typeface="Times New Roman" panose="02020603050405020304" pitchFamily="18" charset="0"/>
                <a:cs typeface="Times New Roman" panose="02020603050405020304" pitchFamily="18" charset="0"/>
              </a:rPr>
              <a:t>vòng</a:t>
            </a:r>
            <a:r>
              <a:rPr lang="en-US" sz="2600" b="1" dirty="0">
                <a:solidFill>
                  <a:srgbClr val="008000"/>
                </a:solidFill>
                <a:latin typeface="Times New Roman" panose="02020603050405020304" pitchFamily="18" charset="0"/>
                <a:cs typeface="Times New Roman" panose="02020603050405020304" pitchFamily="18" charset="0"/>
              </a:rPr>
              <a:t> 3 </a:t>
            </a:r>
            <a:r>
              <a:rPr lang="en-US" sz="2600" b="1" dirty="0" err="1">
                <a:solidFill>
                  <a:srgbClr val="008000"/>
                </a:solidFill>
                <a:latin typeface="Times New Roman" panose="02020603050405020304" pitchFamily="18" charset="0"/>
                <a:cs typeface="Times New Roman" panose="02020603050405020304" pitchFamily="18" charset="0"/>
              </a:rPr>
              <a:t>phút</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để</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ghi</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nhớ</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thông</a:t>
            </a:r>
            <a:r>
              <a:rPr lang="en-US" sz="2600" b="1" dirty="0">
                <a:solidFill>
                  <a:srgbClr val="008000"/>
                </a:solidFill>
                <a:latin typeface="Times New Roman" panose="02020603050405020304" pitchFamily="18" charset="0"/>
                <a:cs typeface="Times New Roman" panose="02020603050405020304" pitchFamily="18" charset="0"/>
              </a:rPr>
              <a:t> tin</a:t>
            </a:r>
            <a:r>
              <a:rPr lang="en-US" sz="2600" b="1" dirty="0" smtClean="0">
                <a:solidFill>
                  <a:srgbClr val="008000"/>
                </a:solidFill>
                <a:latin typeface="Times New Roman" panose="02020603050405020304" pitchFamily="18" charset="0"/>
                <a:cs typeface="Times New Roman" panose="02020603050405020304" pitchFamily="18" charset="0"/>
              </a:rPr>
              <a:t>.</a:t>
            </a:r>
            <a:endParaRPr lang="vi-VN" sz="2600" dirty="0">
              <a:solidFill>
                <a:srgbClr val="008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0" y="2784510"/>
            <a:ext cx="12192000" cy="492443"/>
          </a:xfrm>
          <a:prstGeom prst="rect">
            <a:avLst/>
          </a:prstGeom>
          <a:noFill/>
        </p:spPr>
        <p:txBody>
          <a:bodyPr wrap="square" rtlCol="0">
            <a:spAutoFit/>
          </a:bodyPr>
          <a:lstStyle/>
          <a:p>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Học</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sinh</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gấp</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sách</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dùng</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bảng</a:t>
            </a:r>
            <a:r>
              <a:rPr lang="en-US" sz="2600" b="1" dirty="0">
                <a:solidFill>
                  <a:srgbClr val="008000"/>
                </a:solidFill>
                <a:latin typeface="Times New Roman" panose="02020603050405020304" pitchFamily="18" charset="0"/>
                <a:cs typeface="Times New Roman" panose="02020603050405020304" pitchFamily="18" charset="0"/>
              </a:rPr>
              <a:t> con </a:t>
            </a:r>
            <a:r>
              <a:rPr lang="en-US" sz="2600" b="1" dirty="0" err="1">
                <a:solidFill>
                  <a:srgbClr val="008000"/>
                </a:solidFill>
                <a:latin typeface="Times New Roman" panose="02020603050405020304" pitchFamily="18" charset="0"/>
                <a:cs typeface="Times New Roman" panose="02020603050405020304" pitchFamily="18" charset="0"/>
              </a:rPr>
              <a:t>và</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phấn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hoặc</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bút</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viết</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để</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tham</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gia</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trò</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chơi</a:t>
            </a:r>
            <a:r>
              <a:rPr lang="en-US" sz="2600" b="1" dirty="0">
                <a:solidFill>
                  <a:srgbClr val="008000"/>
                </a:solidFill>
                <a:latin typeface="Times New Roman" panose="02020603050405020304" pitchFamily="18" charset="0"/>
                <a:cs typeface="Times New Roman" panose="02020603050405020304" pitchFamily="18" charset="0"/>
              </a:rPr>
              <a:t>.</a:t>
            </a:r>
            <a:endParaRPr lang="en-US" sz="2600" dirty="0">
              <a:solidFill>
                <a:srgbClr val="008000"/>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0" y="3190335"/>
            <a:ext cx="12078269" cy="492443"/>
          </a:xfrm>
          <a:prstGeom prst="rect">
            <a:avLst/>
          </a:prstGeom>
          <a:noFill/>
        </p:spPr>
        <p:txBody>
          <a:bodyPr wrap="square" rtlCol="0">
            <a:spAutoFit/>
          </a:bodyPr>
          <a:lstStyle/>
          <a:p>
            <a:pPr lvl="0" algn="just">
              <a:defRPr/>
            </a:pP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Giáo</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viên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đọc</a:t>
            </a:r>
            <a:r>
              <a:rPr lang="en-US" sz="2600" b="1" dirty="0">
                <a:solidFill>
                  <a:srgbClr val="008000"/>
                </a:solidFill>
                <a:latin typeface="Times New Roman" panose="02020603050405020304" pitchFamily="18" charset="0"/>
                <a:cs typeface="Times New Roman" panose="02020603050405020304" pitchFamily="18" charset="0"/>
              </a:rPr>
              <a:t> to </a:t>
            </a:r>
            <a:r>
              <a:rPr lang="en-US" sz="2600" b="1" dirty="0" err="1">
                <a:solidFill>
                  <a:srgbClr val="008000"/>
                </a:solidFill>
                <a:latin typeface="Times New Roman" panose="02020603050405020304" pitchFamily="18" charset="0"/>
                <a:cs typeface="Times New Roman" panose="02020603050405020304" pitchFamily="18" charset="0"/>
              </a:rPr>
              <a:t>câu</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hỏi</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các</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học</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sinh</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ghi</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nhanh</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kết</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quả</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lên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bảng</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và</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giơ</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đáp</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án</a:t>
            </a:r>
            <a:r>
              <a:rPr lang="en-US" sz="2600" b="1" dirty="0">
                <a:solidFill>
                  <a:srgbClr val="008000"/>
                </a:solidFill>
                <a:latin typeface="Times New Roman" panose="02020603050405020304" pitchFamily="18" charset="0"/>
                <a:cs typeface="Times New Roman" panose="02020603050405020304" pitchFamily="18" charset="0"/>
              </a:rPr>
              <a:t>.</a:t>
            </a:r>
            <a:endParaRPr lang="vi-VN" sz="2600" dirty="0">
              <a:solidFill>
                <a:srgbClr val="00800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56866" y="3654726"/>
            <a:ext cx="12192000" cy="492443"/>
          </a:xfrm>
          <a:prstGeom prst="rect">
            <a:avLst/>
          </a:prstGeom>
          <a:noFill/>
        </p:spPr>
        <p:txBody>
          <a:bodyPr wrap="square" rtlCol="0">
            <a:spAutoFit/>
          </a:bodyPr>
          <a:lstStyle/>
          <a:p>
            <a:pPr lvl="0"/>
            <a:r>
              <a:rPr lang="en-US" sz="2600" b="1" dirty="0" smtClean="0">
                <a:solidFill>
                  <a:srgbClr val="0000FF"/>
                </a:solidFill>
                <a:latin typeface="Times New Roman" panose="02020603050405020304" pitchFamily="18" charset="0"/>
                <a:cs typeface="Times New Roman" panose="02020603050405020304" pitchFamily="18" charset="0"/>
              </a:rPr>
              <a:t>? </a:t>
            </a:r>
            <a:r>
              <a:rPr lang="vi-VN" sz="2600" b="1" dirty="0">
                <a:solidFill>
                  <a:srgbClr val="0000FF"/>
                </a:solidFill>
                <a:latin typeface="Times New Roman" panose="02020603050405020304" pitchFamily="18" charset="0"/>
                <a:cs typeface="Times New Roman" panose="02020603050405020304" pitchFamily="18" charset="0"/>
              </a:rPr>
              <a:t>Đường bờ biển của Việt Nam kéo dài từ </a:t>
            </a:r>
            <a:r>
              <a:rPr lang="en-US" sz="2600" b="1" dirty="0" err="1">
                <a:solidFill>
                  <a:srgbClr val="0000FF"/>
                </a:solidFill>
                <a:latin typeface="Times New Roman" panose="02020603050405020304" pitchFamily="18" charset="0"/>
                <a:cs typeface="Times New Roman" panose="02020603050405020304" pitchFamily="18" charset="0"/>
              </a:rPr>
              <a:t>đâu</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đến</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đâu</a:t>
            </a:r>
            <a:r>
              <a:rPr lang="en-US" sz="2600" b="1" dirty="0" smtClean="0">
                <a:solidFill>
                  <a:srgbClr val="0000FF"/>
                </a:solidFill>
                <a:latin typeface="Times New Roman" panose="02020603050405020304" pitchFamily="18" charset="0"/>
                <a:cs typeface="Times New Roman" panose="02020603050405020304" pitchFamily="18" charset="0"/>
              </a:rPr>
              <a:t>?</a:t>
            </a:r>
            <a:endParaRPr lang="vi-VN" sz="2600" b="1" dirty="0">
              <a:solidFill>
                <a:srgbClr val="0000FF"/>
              </a:solidFill>
              <a:latin typeface="Times New Roman" panose="02020603050405020304" pitchFamily="18" charset="0"/>
              <a:cs typeface="Times New Roman" panose="02020603050405020304" pitchFamily="18" charset="0"/>
            </a:endParaRPr>
          </a:p>
        </p:txBody>
      </p:sp>
      <p:sp>
        <p:nvSpPr>
          <p:cNvPr id="12" name="TextBox 11"/>
          <p:cNvSpPr txBox="1"/>
          <p:nvPr/>
        </p:nvSpPr>
        <p:spPr>
          <a:xfrm>
            <a:off x="0" y="4518435"/>
            <a:ext cx="9048466" cy="492443"/>
          </a:xfrm>
          <a:prstGeom prst="rect">
            <a:avLst/>
          </a:prstGeom>
          <a:noFill/>
        </p:spPr>
        <p:txBody>
          <a:bodyPr wrap="square" rtlCol="0">
            <a:spAutoFit/>
          </a:bodyPr>
          <a:lstStyle/>
          <a:p>
            <a:pPr lvl="0"/>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Kể</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tên</a:t>
            </a:r>
            <a:r>
              <a:rPr lang="en-US" sz="2600" b="1" dirty="0">
                <a:solidFill>
                  <a:srgbClr val="0000FF"/>
                </a:solidFill>
                <a:latin typeface="Times New Roman" panose="02020603050405020304" pitchFamily="18" charset="0"/>
                <a:cs typeface="Times New Roman" panose="02020603050405020304" pitchFamily="18" charset="0"/>
              </a:rPr>
              <a:t> 2 </a:t>
            </a:r>
            <a:r>
              <a:rPr lang="en-US" sz="2600" b="1" dirty="0" err="1">
                <a:solidFill>
                  <a:srgbClr val="0000FF"/>
                </a:solidFill>
                <a:latin typeface="Times New Roman" panose="02020603050405020304" pitchFamily="18" charset="0"/>
                <a:cs typeface="Times New Roman" panose="02020603050405020304" pitchFamily="18" charset="0"/>
              </a:rPr>
              <a:t>quần</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đảo</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lớn</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nhất</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Việt</a:t>
            </a:r>
            <a:r>
              <a:rPr lang="en-US" sz="2600" b="1" dirty="0">
                <a:solidFill>
                  <a:srgbClr val="0000FF"/>
                </a:solidFill>
                <a:latin typeface="Times New Roman" panose="02020603050405020304" pitchFamily="18" charset="0"/>
                <a:cs typeface="Times New Roman" panose="02020603050405020304" pitchFamily="18" charset="0"/>
              </a:rPr>
              <a:t> Nam</a:t>
            </a:r>
            <a:r>
              <a:rPr lang="en-US" sz="2600" b="1" dirty="0" smtClean="0">
                <a:solidFill>
                  <a:srgbClr val="0000FF"/>
                </a:solidFill>
                <a:latin typeface="Times New Roman" panose="02020603050405020304" pitchFamily="18" charset="0"/>
                <a:cs typeface="Times New Roman" panose="02020603050405020304" pitchFamily="18" charset="0"/>
              </a:rPr>
              <a:t>?</a:t>
            </a:r>
            <a:endParaRPr lang="vi-VN" sz="2600" b="1" dirty="0">
              <a:solidFill>
                <a:srgbClr val="0000FF"/>
              </a:solidFill>
              <a:latin typeface="Times New Roman" panose="02020603050405020304" pitchFamily="18" charset="0"/>
              <a:cs typeface="Times New Roman" panose="02020603050405020304" pitchFamily="18" charset="0"/>
            </a:endParaRPr>
          </a:p>
        </p:txBody>
      </p:sp>
      <p:sp>
        <p:nvSpPr>
          <p:cNvPr id="13" name="TextBox 12"/>
          <p:cNvSpPr txBox="1"/>
          <p:nvPr/>
        </p:nvSpPr>
        <p:spPr>
          <a:xfrm>
            <a:off x="-56866" y="5481776"/>
            <a:ext cx="8843749" cy="492443"/>
          </a:xfrm>
          <a:prstGeom prst="rect">
            <a:avLst/>
          </a:prstGeom>
          <a:noFill/>
        </p:spPr>
        <p:txBody>
          <a:bodyPr wrap="square" rtlCol="0">
            <a:spAutoFit/>
          </a:bodyPr>
          <a:lstStyle/>
          <a:p>
            <a:pPr lvl="0"/>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Vùng</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biển</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nước</a:t>
            </a:r>
            <a:r>
              <a:rPr lang="en-US" sz="2600" b="1" dirty="0">
                <a:solidFill>
                  <a:srgbClr val="0000FF"/>
                </a:solidFill>
                <a:latin typeface="Times New Roman" panose="02020603050405020304" pitchFamily="18" charset="0"/>
                <a:cs typeface="Times New Roman" panose="02020603050405020304" pitchFamily="18" charset="0"/>
              </a:rPr>
              <a:t> ta </a:t>
            </a:r>
            <a:r>
              <a:rPr lang="en-US" sz="2600" b="1" dirty="0" err="1">
                <a:solidFill>
                  <a:srgbClr val="0000FF"/>
                </a:solidFill>
                <a:latin typeface="Times New Roman" panose="02020603050405020304" pitchFamily="18" charset="0"/>
                <a:cs typeface="Times New Roman" panose="02020603050405020304" pitchFamily="18" charset="0"/>
              </a:rPr>
              <a:t>là</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một</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bộ</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phận</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của</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biển</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nào</a:t>
            </a:r>
            <a:r>
              <a:rPr lang="en-US" sz="2600" b="1" dirty="0" smtClean="0">
                <a:solidFill>
                  <a:srgbClr val="0000FF"/>
                </a:solidFill>
                <a:latin typeface="Times New Roman" panose="02020603050405020304" pitchFamily="18" charset="0"/>
                <a:cs typeface="Times New Roman" panose="02020603050405020304" pitchFamily="18" charset="0"/>
              </a:rPr>
              <a:t>?</a:t>
            </a:r>
            <a:endParaRPr lang="vi-VN" sz="2600" b="1" dirty="0">
              <a:solidFill>
                <a:srgbClr val="0000FF"/>
              </a:solidFill>
              <a:latin typeface="Times New Roman" panose="02020603050405020304" pitchFamily="18" charset="0"/>
              <a:cs typeface="Times New Roman" panose="02020603050405020304" pitchFamily="18" charset="0"/>
            </a:endParaRPr>
          </a:p>
        </p:txBody>
      </p:sp>
      <p:sp>
        <p:nvSpPr>
          <p:cNvPr id="14" name="TextBox 13"/>
          <p:cNvSpPr txBox="1"/>
          <p:nvPr/>
        </p:nvSpPr>
        <p:spPr>
          <a:xfrm>
            <a:off x="0" y="4091594"/>
            <a:ext cx="12078269" cy="492443"/>
          </a:xfrm>
          <a:prstGeom prst="rect">
            <a:avLst/>
          </a:prstGeom>
          <a:noFill/>
        </p:spPr>
        <p:txBody>
          <a:bodyPr wrap="square" rtlCol="0">
            <a:spAutoFit/>
          </a:bodyPr>
          <a:lstStyle/>
          <a:p>
            <a:pPr lvl="0"/>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a:solidFill>
                  <a:srgbClr val="008000"/>
                </a:solidFill>
                <a:latin typeface="Times New Roman" panose="02020603050405020304" pitchFamily="18" charset="0"/>
                <a:cs typeface="Times New Roman" panose="02020603050405020304" pitchFamily="18" charset="0"/>
              </a:rPr>
              <a:t>T</a:t>
            </a:r>
            <a:r>
              <a:rPr lang="vi-VN" sz="2600" b="1" dirty="0">
                <a:solidFill>
                  <a:srgbClr val="008000"/>
                </a:solidFill>
                <a:latin typeface="Times New Roman" panose="02020603050405020304" pitchFamily="18" charset="0"/>
                <a:cs typeface="Times New Roman" panose="02020603050405020304" pitchFamily="18" charset="0"/>
              </a:rPr>
              <a:t>ừ Móng Cái (tỉnh Quảng Ninh) đến mũi Cà Mau (tỉnh Cà Mau</a:t>
            </a:r>
            <a:r>
              <a:rPr lang="vi-VN" sz="2600" b="1" dirty="0" smtClean="0">
                <a:solidFill>
                  <a:srgbClr val="008000"/>
                </a:solidFill>
                <a:latin typeface="Times New Roman" panose="02020603050405020304" pitchFamily="18" charset="0"/>
                <a:cs typeface="Times New Roman" panose="02020603050405020304" pitchFamily="18" charset="0"/>
              </a:rPr>
              <a:t>).</a:t>
            </a:r>
            <a:endParaRPr lang="vi-VN" sz="2600" b="1" dirty="0">
              <a:solidFill>
                <a:srgbClr val="008000"/>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0" y="4989333"/>
            <a:ext cx="9048466" cy="492443"/>
          </a:xfrm>
          <a:prstGeom prst="rect">
            <a:avLst/>
          </a:prstGeom>
          <a:noFill/>
        </p:spPr>
        <p:txBody>
          <a:bodyPr wrap="square" rtlCol="0">
            <a:spAutoFit/>
          </a:bodyPr>
          <a:lstStyle/>
          <a:p>
            <a:pPr lvl="0"/>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Quần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đảo</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Trường</a:t>
            </a:r>
            <a:r>
              <a:rPr lang="en-US" sz="2600" b="1" dirty="0">
                <a:solidFill>
                  <a:srgbClr val="008000"/>
                </a:solidFill>
                <a:latin typeface="Times New Roman" panose="02020603050405020304" pitchFamily="18" charset="0"/>
                <a:cs typeface="Times New Roman" panose="02020603050405020304" pitchFamily="18" charset="0"/>
              </a:rPr>
              <a:t> Sa </a:t>
            </a:r>
            <a:r>
              <a:rPr lang="en-US" sz="2600" b="1" dirty="0" err="1">
                <a:solidFill>
                  <a:srgbClr val="008000"/>
                </a:solidFill>
                <a:latin typeface="Times New Roman" panose="02020603050405020304" pitchFamily="18" charset="0"/>
                <a:cs typeface="Times New Roman" panose="02020603050405020304" pitchFamily="18" charset="0"/>
              </a:rPr>
              <a:t>và</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Quần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đảo</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Hoàng</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smtClean="0">
                <a:solidFill>
                  <a:srgbClr val="008000"/>
                </a:solidFill>
                <a:latin typeface="Times New Roman" panose="02020603050405020304" pitchFamily="18" charset="0"/>
                <a:cs typeface="Times New Roman" panose="02020603050405020304" pitchFamily="18" charset="0"/>
              </a:rPr>
              <a:t>Sa</a:t>
            </a:r>
            <a:endParaRPr lang="vi-VN" sz="2600" b="1" dirty="0">
              <a:solidFill>
                <a:srgbClr val="008000"/>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0" y="6004205"/>
            <a:ext cx="7942997" cy="492443"/>
          </a:xfrm>
          <a:prstGeom prst="rect">
            <a:avLst/>
          </a:prstGeom>
          <a:noFill/>
        </p:spPr>
        <p:txBody>
          <a:bodyPr wrap="square" rtlCol="0">
            <a:spAutoFit/>
          </a:bodyPr>
          <a:lstStyle/>
          <a:p>
            <a:pPr lvl="0"/>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Vùng</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biển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nước</a:t>
            </a:r>
            <a:r>
              <a:rPr lang="en-US" sz="2600" b="1" dirty="0">
                <a:solidFill>
                  <a:srgbClr val="008000"/>
                </a:solidFill>
                <a:latin typeface="Times New Roman" panose="02020603050405020304" pitchFamily="18" charset="0"/>
                <a:cs typeface="Times New Roman" panose="02020603050405020304" pitchFamily="18" charset="0"/>
              </a:rPr>
              <a:t> ta </a:t>
            </a:r>
            <a:r>
              <a:rPr lang="en-US" sz="2600" b="1" dirty="0" err="1">
                <a:solidFill>
                  <a:srgbClr val="008000"/>
                </a:solidFill>
                <a:latin typeface="Times New Roman" panose="02020603050405020304" pitchFamily="18" charset="0"/>
                <a:cs typeface="Times New Roman" panose="02020603050405020304" pitchFamily="18" charset="0"/>
              </a:rPr>
              <a:t>là</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một</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bộ</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phận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của</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Biển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Đông</a:t>
            </a:r>
            <a:r>
              <a:rPr lang="en-US" sz="2600" b="1" dirty="0" smtClean="0">
                <a:solidFill>
                  <a:srgbClr val="008000"/>
                </a:solidFill>
                <a:latin typeface="Times New Roman" panose="02020603050405020304" pitchFamily="18" charset="0"/>
                <a:cs typeface="Times New Roman" panose="02020603050405020304" pitchFamily="18" charset="0"/>
              </a:rPr>
              <a:t>.</a:t>
            </a:r>
            <a:endParaRPr lang="vi-VN" sz="2600" b="1" dirty="0">
              <a:solidFill>
                <a:srgbClr val="008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546599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ppt_x"/>
                                          </p:val>
                                        </p:tav>
                                        <p:tav tm="100000">
                                          <p:val>
                                            <p:strVal val="#ppt_x"/>
                                          </p:val>
                                        </p:tav>
                                      </p:tavLst>
                                    </p:anim>
                                    <p:anim calcmode="lin" valueType="num">
                                      <p:cBhvr additive="base">
                                        <p:cTn id="5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P spid="11" grpId="0"/>
      <p:bldP spid="12" grpId="0"/>
      <p:bldP spid="13" grpId="0"/>
      <p:bldP spid="14" grpId="0"/>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4" name="Picture 3"/>
          <p:cNvPicPr>
            <a:picLocks noChangeAspect="1"/>
          </p:cNvPicPr>
          <p:nvPr/>
        </p:nvPicPr>
        <p:blipFill>
          <a:blip r:embed="rId2"/>
          <a:srcRect/>
          <a:stretch>
            <a:fillRect/>
          </a:stretch>
        </p:blipFill>
        <p:spPr bwMode="auto">
          <a:xfrm>
            <a:off x="3479448" y="2504708"/>
            <a:ext cx="4805363" cy="1077912"/>
          </a:xfrm>
          <a:prstGeom prst="rect">
            <a:avLst/>
          </a:prstGeom>
          <a:noFill/>
          <a:ln w="9525">
            <a:noFill/>
            <a:miter lim="800000"/>
            <a:headEnd/>
            <a:tailEnd/>
          </a:ln>
        </p:spPr>
      </p:pic>
    </p:spTree>
    <p:extLst>
      <p:ext uri="{BB962C8B-B14F-4D97-AF65-F5344CB8AC3E}">
        <p14:creationId xmlns:p14="http://schemas.microsoft.com/office/powerpoint/2010/main" val="3401127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0" y="404254"/>
            <a:ext cx="12192000" cy="523220"/>
          </a:xfrm>
          <a:prstGeom prst="rect">
            <a:avLst/>
          </a:prstGeom>
          <a:noFill/>
        </p:spPr>
        <p:txBody>
          <a:bodyPr wrap="square" rtlCol="0">
            <a:spAutoFit/>
          </a:bodyPr>
          <a:lstStyle/>
          <a:p>
            <a:pPr algn="ctr"/>
            <a:r>
              <a:rPr lang="en-US" sz="2800" b="1" dirty="0" err="1" smtClean="0">
                <a:solidFill>
                  <a:srgbClr val="0000FF"/>
                </a:solidFill>
                <a:latin typeface="Times New Roman" pitchFamily="18" charset="0"/>
                <a:cs typeface="Times New Roman" pitchFamily="18" charset="0"/>
              </a:rPr>
              <a:t>Lịch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sử</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và</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Địa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lí</a:t>
            </a:r>
            <a:endParaRPr lang="vi-VN" sz="2800" b="1" dirty="0">
              <a:solidFill>
                <a:srgbClr val="0000FF"/>
              </a:solidFill>
              <a:latin typeface="Times New Roman" pitchFamily="18" charset="0"/>
              <a:cs typeface="Times New Roman" pitchFamily="18" charset="0"/>
            </a:endParaRPr>
          </a:p>
        </p:txBody>
      </p:sp>
      <p:sp>
        <p:nvSpPr>
          <p:cNvPr id="4" name="TextBox 3"/>
          <p:cNvSpPr txBox="1"/>
          <p:nvPr/>
        </p:nvSpPr>
        <p:spPr>
          <a:xfrm>
            <a:off x="0" y="855572"/>
            <a:ext cx="12192000" cy="523220"/>
          </a:xfrm>
          <a:prstGeom prst="rect">
            <a:avLst/>
          </a:prstGeom>
          <a:noFill/>
        </p:spPr>
        <p:txBody>
          <a:bodyPr wrap="square" rtlCol="0">
            <a:spAutoFit/>
          </a:bodyPr>
          <a:lstStyle/>
          <a:p>
            <a:pPr algn="ctr"/>
            <a:r>
              <a:rPr lang="en-US" sz="2800" b="1" dirty="0" err="1" smtClean="0">
                <a:solidFill>
                  <a:srgbClr val="FF0000"/>
                </a:solidFill>
                <a:latin typeface="Times New Roman" panose="02020603050405020304" pitchFamily="18" charset="0"/>
                <a:cs typeface="Times New Roman" panose="02020603050405020304" pitchFamily="18" charset="0"/>
              </a:rPr>
              <a:t>Bài</a:t>
            </a:r>
            <a:r>
              <a:rPr lang="en-US" sz="2800" b="1" dirty="0" smtClean="0">
                <a:solidFill>
                  <a:srgbClr val="FF0000"/>
                </a:solidFill>
                <a:latin typeface="Times New Roman" panose="02020603050405020304" pitchFamily="18" charset="0"/>
                <a:cs typeface="Times New Roman" panose="02020603050405020304" pitchFamily="18" charset="0"/>
              </a:rPr>
              <a:t> 3. </a:t>
            </a:r>
            <a:r>
              <a:rPr lang="en-US" sz="2800" b="1" dirty="0" err="1" smtClean="0">
                <a:solidFill>
                  <a:srgbClr val="FF0000"/>
                </a:solidFill>
                <a:latin typeface="Times New Roman" panose="02020603050405020304" pitchFamily="18" charset="0"/>
                <a:cs typeface="Times New Roman" panose="02020603050405020304" pitchFamily="18" charset="0"/>
              </a:rPr>
              <a:t>Biển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đảo</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Việt</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smtClean="0">
                <a:solidFill>
                  <a:srgbClr val="FF0000"/>
                </a:solidFill>
                <a:latin typeface="Times New Roman" panose="02020603050405020304" pitchFamily="18" charset="0"/>
                <a:cs typeface="Times New Roman" panose="02020603050405020304" pitchFamily="18" charset="0"/>
              </a:rPr>
              <a:t>Nam (Tiết 1)</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0" y="1201730"/>
            <a:ext cx="2743200" cy="523220"/>
          </a:xfrm>
          <a:prstGeom prst="rect">
            <a:avLst/>
          </a:prstGeom>
          <a:noFill/>
        </p:spPr>
        <p:txBody>
          <a:bodyPr wrap="square" rtlCol="0">
            <a:spAutoFit/>
          </a:bodyPr>
          <a:lstStyle/>
          <a:p>
            <a:r>
              <a:rPr lang="en-US" sz="2800" b="1" dirty="0" smtClean="0">
                <a:solidFill>
                  <a:srgbClr val="0000FF"/>
                </a:solidFill>
                <a:latin typeface="Times New Roman" panose="02020603050405020304" pitchFamily="18" charset="0"/>
                <a:cs typeface="Times New Roman" panose="02020603050405020304" pitchFamily="18" charset="0"/>
              </a:rPr>
              <a:t>1. </a:t>
            </a:r>
            <a:r>
              <a:rPr lang="en-US" sz="2800" b="1" dirty="0" err="1" smtClean="0">
                <a:solidFill>
                  <a:srgbClr val="0000FF"/>
                </a:solidFill>
                <a:latin typeface="Times New Roman" panose="02020603050405020304" pitchFamily="18" charset="0"/>
                <a:cs typeface="Times New Roman" panose="02020603050405020304" pitchFamily="18" charset="0"/>
              </a:rPr>
              <a:t>Vị</a:t>
            </a:r>
            <a:r>
              <a:rPr lang="en-US" sz="2800" b="1" dirty="0" smtClean="0">
                <a:solidFill>
                  <a:srgbClr val="0000FF"/>
                </a:solidFill>
                <a:latin typeface="Times New Roman" panose="02020603050405020304" pitchFamily="18" charset="0"/>
                <a:cs typeface="Times New Roman" panose="02020603050405020304" pitchFamily="18" charset="0"/>
              </a:rPr>
              <a:t> </a:t>
            </a:r>
            <a:r>
              <a:rPr lang="en-US" sz="2800" b="1" dirty="0" err="1" smtClean="0">
                <a:solidFill>
                  <a:srgbClr val="0000FF"/>
                </a:solidFill>
                <a:latin typeface="Times New Roman" panose="02020603050405020304" pitchFamily="18" charset="0"/>
                <a:cs typeface="Times New Roman" panose="02020603050405020304" pitchFamily="18" charset="0"/>
              </a:rPr>
              <a:t>trí</a:t>
            </a:r>
            <a:r>
              <a:rPr lang="en-US" sz="2800" b="1" dirty="0" smtClean="0">
                <a:solidFill>
                  <a:srgbClr val="0000FF"/>
                </a:solidFill>
                <a:latin typeface="Times New Roman" panose="02020603050405020304" pitchFamily="18" charset="0"/>
                <a:cs typeface="Times New Roman" panose="02020603050405020304" pitchFamily="18" charset="0"/>
              </a:rPr>
              <a:t> </a:t>
            </a:r>
            <a:r>
              <a:rPr lang="en-US" sz="2800" b="1" dirty="0" err="1" smtClean="0">
                <a:solidFill>
                  <a:srgbClr val="0000FF"/>
                </a:solidFill>
                <a:latin typeface="Times New Roman" panose="02020603050405020304" pitchFamily="18" charset="0"/>
                <a:cs typeface="Times New Roman" panose="02020603050405020304" pitchFamily="18" charset="0"/>
              </a:rPr>
              <a:t>địa</a:t>
            </a:r>
            <a:r>
              <a:rPr lang="en-US" sz="2800" b="1" dirty="0" smtClean="0">
                <a:solidFill>
                  <a:srgbClr val="0000FF"/>
                </a:solidFill>
                <a:latin typeface="Times New Roman" panose="02020603050405020304" pitchFamily="18" charset="0"/>
                <a:cs typeface="Times New Roman" panose="02020603050405020304" pitchFamily="18" charset="0"/>
              </a:rPr>
              <a:t> </a:t>
            </a:r>
            <a:r>
              <a:rPr lang="en-US" sz="2800" b="1" dirty="0" err="1" smtClean="0">
                <a:solidFill>
                  <a:srgbClr val="0000FF"/>
                </a:solidFill>
                <a:latin typeface="Times New Roman" panose="02020603050405020304" pitchFamily="18" charset="0"/>
                <a:cs typeface="Times New Roman" panose="02020603050405020304" pitchFamily="18" charset="0"/>
              </a:rPr>
              <a:t>lí</a:t>
            </a:r>
            <a:r>
              <a:rPr lang="en-US" sz="2800" b="1" dirty="0" smtClean="0">
                <a:solidFill>
                  <a:srgbClr val="0000FF"/>
                </a:solidFill>
                <a:latin typeface="Times New Roman" panose="02020603050405020304" pitchFamily="18" charset="0"/>
                <a:cs typeface="Times New Roman" panose="02020603050405020304" pitchFamily="18" charset="0"/>
              </a:rPr>
              <a:t>.</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0" y="1676040"/>
            <a:ext cx="10858500" cy="892552"/>
          </a:xfrm>
          <a:prstGeom prst="rect">
            <a:avLst/>
          </a:prstGeom>
          <a:noFill/>
        </p:spPr>
        <p:txBody>
          <a:bodyPr wrap="square" rtlCol="0">
            <a:spAutoFit/>
          </a:bodyPr>
          <a:lstStyle/>
          <a:p>
            <a:pPr lvl="0"/>
            <a:r>
              <a:rPr lang="en-US" sz="2600" dirty="0" smtClean="0">
                <a:solidFill>
                  <a:srgbClr val="008000"/>
                </a:solidFill>
                <a:latin typeface="Times New Roman" panose="02020603050405020304" pitchFamily="18" charset="0"/>
                <a:cs typeface="Times New Roman" panose="02020603050405020304" pitchFamily="18" charset="0"/>
              </a:rPr>
              <a:t>* </a:t>
            </a:r>
            <a:r>
              <a:rPr lang="vi-VN" sz="2600" b="1" dirty="0">
                <a:solidFill>
                  <a:srgbClr val="008000"/>
                </a:solidFill>
                <a:latin typeface="Times New Roman" panose="02020603050405020304" pitchFamily="18" charset="0"/>
                <a:cs typeface="Times New Roman" panose="02020603050405020304" pitchFamily="18" charset="0"/>
              </a:rPr>
              <a:t>Đọc thông tin và quan sát hình 3 (trang 6), em hãy xác định vị trí địa lí của vùng , quần đảo lớn của Việt Nam</a:t>
            </a:r>
            <a:r>
              <a:rPr lang="vi-VN" sz="2600" b="1" dirty="0" smtClean="0">
                <a:solidFill>
                  <a:srgbClr val="008000"/>
                </a:solidFill>
                <a:latin typeface="Times New Roman" panose="02020603050405020304" pitchFamily="18" charset="0"/>
                <a:cs typeface="Times New Roman" panose="02020603050405020304" pitchFamily="18" charset="0"/>
              </a:rPr>
              <a:t>.</a:t>
            </a:r>
            <a:endParaRPr lang="en-US" sz="2600" b="1" dirty="0">
              <a:solidFill>
                <a:srgbClr val="008000"/>
              </a:solidFill>
              <a:latin typeface="Times New Roman" panose="02020603050405020304" pitchFamily="18" charset="0"/>
              <a:cs typeface="Times New Roman" panose="02020603050405020304" pitchFamily="18" charset="0"/>
            </a:endParaRPr>
          </a:p>
        </p:txBody>
      </p:sp>
      <p:pic>
        <p:nvPicPr>
          <p:cNvPr id="19" name="Picture 18">
            <a:extLst>
              <a:ext uri="{FF2B5EF4-FFF2-40B4-BE49-F238E27FC236}">
                <a16:creationId xmlns:a16="http://schemas.microsoft.com/office/drawing/2014/main" id="{0C0EABED-4C58-72AD-5589-4C4D59F39D2F}"/>
              </a:ext>
            </a:extLst>
          </p:cNvPr>
          <p:cNvPicPr>
            <a:picLocks noChangeAspect="1"/>
          </p:cNvPicPr>
          <p:nvPr/>
        </p:nvPicPr>
        <p:blipFill>
          <a:blip r:embed="rId2"/>
          <a:stretch>
            <a:fillRect/>
          </a:stretch>
        </p:blipFill>
        <p:spPr>
          <a:xfrm>
            <a:off x="1195735" y="2931743"/>
            <a:ext cx="3308027" cy="695616"/>
          </a:xfrm>
          <a:prstGeom prst="rect">
            <a:avLst/>
          </a:prstGeom>
        </p:spPr>
      </p:pic>
      <p:sp>
        <p:nvSpPr>
          <p:cNvPr id="13" name="TextBox 12"/>
          <p:cNvSpPr txBox="1"/>
          <p:nvPr/>
        </p:nvSpPr>
        <p:spPr>
          <a:xfrm>
            <a:off x="0" y="3548181"/>
            <a:ext cx="11588261" cy="492443"/>
          </a:xfrm>
          <a:prstGeom prst="rect">
            <a:avLst/>
          </a:prstGeom>
          <a:noFill/>
        </p:spPr>
        <p:txBody>
          <a:bodyPr wrap="square" rtlCol="0">
            <a:spAutoFit/>
          </a:bodyPr>
          <a:lstStyle/>
          <a:p>
            <a:pPr lvl="0" algn="ctr"/>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err="1" smtClean="0">
                <a:solidFill>
                  <a:srgbClr val="0000FF"/>
                </a:solidFill>
                <a:latin typeface="Times New Roman" panose="02020603050405020304" pitchFamily="18" charset="0"/>
                <a:cs typeface="Times New Roman" panose="02020603050405020304" pitchFamily="18" charset="0"/>
              </a:rPr>
              <a:t>Gắn</a:t>
            </a:r>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thẻ</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chữ</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lên</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đúng</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vị</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trí</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của</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các</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đảo</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quần</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đảo</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trên</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lược</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đồ</a:t>
            </a:r>
            <a:r>
              <a:rPr lang="en-US" sz="2600" b="1" dirty="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cs typeface="Times New Roman" panose="02020603050405020304" pitchFamily="18" charset="0"/>
              </a:rPr>
              <a:t>Việt</a:t>
            </a:r>
            <a:r>
              <a:rPr lang="en-US" sz="2600" b="1" dirty="0">
                <a:solidFill>
                  <a:srgbClr val="0000FF"/>
                </a:solidFill>
                <a:latin typeface="Times New Roman" panose="02020603050405020304" pitchFamily="18" charset="0"/>
                <a:cs typeface="Times New Roman" panose="02020603050405020304" pitchFamily="18" charset="0"/>
              </a:rPr>
              <a:t> Nam</a:t>
            </a:r>
            <a:r>
              <a:rPr lang="en-US" sz="2600" b="1" dirty="0" smtClean="0">
                <a:solidFill>
                  <a:srgbClr val="0000FF"/>
                </a:solidFill>
                <a:latin typeface="Times New Roman" panose="02020603050405020304" pitchFamily="18" charset="0"/>
                <a:cs typeface="Times New Roman" panose="02020603050405020304" pitchFamily="18" charset="0"/>
              </a:rPr>
              <a:t>.</a:t>
            </a:r>
            <a:endParaRPr lang="vi-VN" sz="2600" b="1"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42991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additive="base">
                                        <p:cTn id="25" dur="500" fill="hold"/>
                                        <p:tgtEl>
                                          <p:spTgt spid="19"/>
                                        </p:tgtEl>
                                        <p:attrNameLst>
                                          <p:attrName>ppt_x</p:attrName>
                                        </p:attrNameLst>
                                      </p:cBhvr>
                                      <p:tavLst>
                                        <p:tav tm="0">
                                          <p:val>
                                            <p:strVal val="#ppt_x"/>
                                          </p:val>
                                        </p:tav>
                                        <p:tav tm="100000">
                                          <p:val>
                                            <p:strVal val="#ppt_x"/>
                                          </p:val>
                                        </p:tav>
                                      </p:tavLst>
                                    </p:anim>
                                    <p:anim calcmode="lin" valueType="num">
                                      <p:cBhvr additive="base">
                                        <p:cTn id="2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0" y="404254"/>
            <a:ext cx="6400800" cy="492443"/>
          </a:xfrm>
          <a:prstGeom prst="rect">
            <a:avLst/>
          </a:prstGeom>
          <a:noFill/>
        </p:spPr>
        <p:txBody>
          <a:bodyPr wrap="square" rtlCol="0">
            <a:spAutoFit/>
          </a:bodyPr>
          <a:lstStyle/>
          <a:p>
            <a:pPr algn="ctr"/>
            <a:r>
              <a:rPr lang="en-US" sz="2600" b="1" dirty="0" err="1" smtClean="0">
                <a:solidFill>
                  <a:srgbClr val="0000FF"/>
                </a:solidFill>
                <a:latin typeface="Times New Roman" pitchFamily="18" charset="0"/>
                <a:cs typeface="Times New Roman" pitchFamily="18" charset="0"/>
              </a:rPr>
              <a:t>Lịch</a:t>
            </a:r>
            <a:r>
              <a:rPr lang="en-US" sz="2600" b="1" dirty="0" smtClean="0">
                <a:solidFill>
                  <a:srgbClr val="0000FF"/>
                </a:solidFill>
                <a:latin typeface="Times New Roman" pitchFamily="18" charset="0"/>
                <a:cs typeface="Times New Roman" pitchFamily="18" charset="0"/>
              </a:rPr>
              <a:t> </a:t>
            </a:r>
            <a:r>
              <a:rPr lang="en-US" sz="2600" b="1" dirty="0" err="1" smtClean="0">
                <a:solidFill>
                  <a:srgbClr val="0000FF"/>
                </a:solidFill>
                <a:latin typeface="Times New Roman" pitchFamily="18" charset="0"/>
                <a:cs typeface="Times New Roman" pitchFamily="18" charset="0"/>
              </a:rPr>
              <a:t>sử</a:t>
            </a:r>
            <a:r>
              <a:rPr lang="en-US" sz="2600" b="1" dirty="0" smtClean="0">
                <a:solidFill>
                  <a:srgbClr val="0000FF"/>
                </a:solidFill>
                <a:latin typeface="Times New Roman" pitchFamily="18" charset="0"/>
                <a:cs typeface="Times New Roman" pitchFamily="18" charset="0"/>
              </a:rPr>
              <a:t> </a:t>
            </a:r>
            <a:r>
              <a:rPr lang="en-US" sz="2600" b="1" dirty="0" err="1" smtClean="0">
                <a:solidFill>
                  <a:srgbClr val="0000FF"/>
                </a:solidFill>
                <a:latin typeface="Times New Roman" pitchFamily="18" charset="0"/>
                <a:cs typeface="Times New Roman" pitchFamily="18" charset="0"/>
              </a:rPr>
              <a:t>và</a:t>
            </a:r>
            <a:r>
              <a:rPr lang="en-US" sz="2600" b="1" dirty="0" smtClean="0">
                <a:solidFill>
                  <a:srgbClr val="0000FF"/>
                </a:solidFill>
                <a:latin typeface="Times New Roman" pitchFamily="18" charset="0"/>
                <a:cs typeface="Times New Roman" pitchFamily="18" charset="0"/>
              </a:rPr>
              <a:t> </a:t>
            </a:r>
            <a:r>
              <a:rPr lang="en-US" sz="2600" b="1" dirty="0" err="1" smtClean="0">
                <a:solidFill>
                  <a:srgbClr val="0000FF"/>
                </a:solidFill>
                <a:latin typeface="Times New Roman" pitchFamily="18" charset="0"/>
                <a:cs typeface="Times New Roman" pitchFamily="18" charset="0"/>
              </a:rPr>
              <a:t>Địa</a:t>
            </a:r>
            <a:r>
              <a:rPr lang="en-US" sz="2600" b="1" dirty="0" smtClean="0">
                <a:solidFill>
                  <a:srgbClr val="0000FF"/>
                </a:solidFill>
                <a:latin typeface="Times New Roman" pitchFamily="18" charset="0"/>
                <a:cs typeface="Times New Roman" pitchFamily="18" charset="0"/>
              </a:rPr>
              <a:t> </a:t>
            </a:r>
            <a:r>
              <a:rPr lang="en-US" sz="2600" b="1" dirty="0" err="1" smtClean="0">
                <a:solidFill>
                  <a:srgbClr val="0000FF"/>
                </a:solidFill>
                <a:latin typeface="Times New Roman" pitchFamily="18" charset="0"/>
                <a:cs typeface="Times New Roman" pitchFamily="18" charset="0"/>
              </a:rPr>
              <a:t>lí</a:t>
            </a:r>
            <a:endParaRPr lang="vi-VN" sz="2600" b="1" dirty="0">
              <a:solidFill>
                <a:srgbClr val="0000FF"/>
              </a:solidFill>
              <a:latin typeface="Times New Roman" pitchFamily="18" charset="0"/>
              <a:cs typeface="Times New Roman" pitchFamily="18" charset="0"/>
            </a:endParaRPr>
          </a:p>
        </p:txBody>
      </p:sp>
      <p:sp>
        <p:nvSpPr>
          <p:cNvPr id="16" name="TextBox 15"/>
          <p:cNvSpPr txBox="1"/>
          <p:nvPr/>
        </p:nvSpPr>
        <p:spPr>
          <a:xfrm>
            <a:off x="0" y="855572"/>
            <a:ext cx="6400800" cy="492443"/>
          </a:xfrm>
          <a:prstGeom prst="rect">
            <a:avLst/>
          </a:prstGeom>
          <a:noFill/>
        </p:spPr>
        <p:txBody>
          <a:bodyPr wrap="square" rtlCol="0">
            <a:spAutoFit/>
          </a:bodyPr>
          <a:lstStyle/>
          <a:p>
            <a:pPr algn="ctr"/>
            <a:r>
              <a:rPr lang="en-US" sz="2600" b="1" dirty="0" err="1" smtClean="0">
                <a:solidFill>
                  <a:srgbClr val="FF0000"/>
                </a:solidFill>
                <a:latin typeface="Times New Roman" panose="02020603050405020304" pitchFamily="18" charset="0"/>
                <a:cs typeface="Times New Roman" panose="02020603050405020304" pitchFamily="18" charset="0"/>
              </a:rPr>
              <a:t>Bài</a:t>
            </a:r>
            <a:r>
              <a:rPr lang="en-US" sz="2600" b="1" dirty="0" smtClean="0">
                <a:solidFill>
                  <a:srgbClr val="FF0000"/>
                </a:solidFill>
                <a:latin typeface="Times New Roman" panose="02020603050405020304" pitchFamily="18" charset="0"/>
                <a:cs typeface="Times New Roman" panose="02020603050405020304" pitchFamily="18" charset="0"/>
              </a:rPr>
              <a:t> 3. </a:t>
            </a:r>
            <a:r>
              <a:rPr lang="en-US" sz="2600" b="1" dirty="0" err="1" smtClean="0">
                <a:solidFill>
                  <a:srgbClr val="FF0000"/>
                </a:solidFill>
                <a:latin typeface="Times New Roman" panose="02020603050405020304" pitchFamily="18" charset="0"/>
                <a:cs typeface="Times New Roman" panose="02020603050405020304" pitchFamily="18" charset="0"/>
              </a:rPr>
              <a:t>Biển</a:t>
            </a:r>
            <a:r>
              <a:rPr lang="en-US" sz="2600" b="1" dirty="0" smtClean="0">
                <a:solidFill>
                  <a:srgbClr val="FF0000"/>
                </a:solidFill>
                <a:latin typeface="Times New Roman" panose="02020603050405020304" pitchFamily="18" charset="0"/>
                <a:cs typeface="Times New Roman" panose="02020603050405020304" pitchFamily="18" charset="0"/>
              </a:rPr>
              <a:t> </a:t>
            </a:r>
            <a:r>
              <a:rPr lang="en-US" sz="2600" b="1" dirty="0" err="1" smtClean="0">
                <a:solidFill>
                  <a:srgbClr val="FF0000"/>
                </a:solidFill>
                <a:latin typeface="Times New Roman" panose="02020603050405020304" pitchFamily="18" charset="0"/>
                <a:cs typeface="Times New Roman" panose="02020603050405020304" pitchFamily="18" charset="0"/>
              </a:rPr>
              <a:t>đảo</a:t>
            </a:r>
            <a:r>
              <a:rPr lang="en-US" sz="2600" b="1" dirty="0" smtClean="0">
                <a:solidFill>
                  <a:srgbClr val="FF0000"/>
                </a:solidFill>
                <a:latin typeface="Times New Roman" panose="02020603050405020304" pitchFamily="18" charset="0"/>
                <a:cs typeface="Times New Roman" panose="02020603050405020304" pitchFamily="18" charset="0"/>
              </a:rPr>
              <a:t> </a:t>
            </a:r>
            <a:r>
              <a:rPr lang="en-US" sz="2600" b="1" dirty="0" err="1" smtClean="0">
                <a:solidFill>
                  <a:srgbClr val="FF0000"/>
                </a:solidFill>
                <a:latin typeface="Times New Roman" panose="02020603050405020304" pitchFamily="18" charset="0"/>
                <a:cs typeface="Times New Roman" panose="02020603050405020304" pitchFamily="18" charset="0"/>
              </a:rPr>
              <a:t>Việt</a:t>
            </a:r>
            <a:r>
              <a:rPr lang="en-US" sz="2600" b="1" dirty="0" smtClean="0">
                <a:solidFill>
                  <a:srgbClr val="FF0000"/>
                </a:solidFill>
                <a:latin typeface="Times New Roman" panose="02020603050405020304" pitchFamily="18" charset="0"/>
                <a:cs typeface="Times New Roman" panose="02020603050405020304" pitchFamily="18" charset="0"/>
              </a:rPr>
              <a:t> </a:t>
            </a:r>
            <a:r>
              <a:rPr lang="en-US" sz="2600" b="1" smtClean="0">
                <a:solidFill>
                  <a:srgbClr val="FF0000"/>
                </a:solidFill>
                <a:latin typeface="Times New Roman" panose="02020603050405020304" pitchFamily="18" charset="0"/>
                <a:cs typeface="Times New Roman" panose="02020603050405020304" pitchFamily="18" charset="0"/>
              </a:rPr>
              <a:t>Nam </a:t>
            </a:r>
            <a:r>
              <a:rPr lang="en-US" sz="2400" b="1">
                <a:solidFill>
                  <a:srgbClr val="FF0000"/>
                </a:solidFill>
                <a:latin typeface="Times New Roman" panose="02020603050405020304" pitchFamily="18" charset="0"/>
                <a:cs typeface="Times New Roman" panose="02020603050405020304" pitchFamily="18" charset="0"/>
              </a:rPr>
              <a:t>(Tiết 1)</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19" name="TextBox 18"/>
          <p:cNvSpPr txBox="1"/>
          <p:nvPr/>
        </p:nvSpPr>
        <p:spPr>
          <a:xfrm>
            <a:off x="0" y="1300944"/>
            <a:ext cx="2743200" cy="492443"/>
          </a:xfrm>
          <a:prstGeom prst="rect">
            <a:avLst/>
          </a:prstGeom>
          <a:noFill/>
        </p:spPr>
        <p:txBody>
          <a:bodyPr wrap="square" rtlCol="0">
            <a:spAutoFit/>
          </a:bodyPr>
          <a:lstStyle/>
          <a:p>
            <a:r>
              <a:rPr lang="en-US" sz="2600" b="1" dirty="0" smtClean="0">
                <a:solidFill>
                  <a:srgbClr val="0000FF"/>
                </a:solidFill>
                <a:latin typeface="Times New Roman" panose="02020603050405020304" pitchFamily="18" charset="0"/>
                <a:cs typeface="Times New Roman" panose="02020603050405020304" pitchFamily="18" charset="0"/>
              </a:rPr>
              <a:t>1. </a:t>
            </a:r>
            <a:r>
              <a:rPr lang="en-US" sz="2600" b="1" dirty="0" err="1" smtClean="0">
                <a:solidFill>
                  <a:srgbClr val="0000FF"/>
                </a:solidFill>
                <a:latin typeface="Times New Roman" panose="02020603050405020304" pitchFamily="18" charset="0"/>
                <a:cs typeface="Times New Roman" panose="02020603050405020304" pitchFamily="18" charset="0"/>
              </a:rPr>
              <a:t>Vị</a:t>
            </a:r>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err="1" smtClean="0">
                <a:solidFill>
                  <a:srgbClr val="0000FF"/>
                </a:solidFill>
                <a:latin typeface="Times New Roman" panose="02020603050405020304" pitchFamily="18" charset="0"/>
                <a:cs typeface="Times New Roman" panose="02020603050405020304" pitchFamily="18" charset="0"/>
              </a:rPr>
              <a:t>trí</a:t>
            </a:r>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err="1" smtClean="0">
                <a:solidFill>
                  <a:srgbClr val="0000FF"/>
                </a:solidFill>
                <a:latin typeface="Times New Roman" panose="02020603050405020304" pitchFamily="18" charset="0"/>
                <a:cs typeface="Times New Roman" panose="02020603050405020304" pitchFamily="18" charset="0"/>
              </a:rPr>
              <a:t>địa</a:t>
            </a:r>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err="1" smtClean="0">
                <a:solidFill>
                  <a:srgbClr val="0000FF"/>
                </a:solidFill>
                <a:latin typeface="Times New Roman" panose="02020603050405020304" pitchFamily="18" charset="0"/>
                <a:cs typeface="Times New Roman" panose="02020603050405020304" pitchFamily="18" charset="0"/>
              </a:rPr>
              <a:t>lí</a:t>
            </a:r>
            <a:r>
              <a:rPr lang="en-US" sz="2600" b="1" dirty="0" smtClean="0">
                <a:solidFill>
                  <a:srgbClr val="0000FF"/>
                </a:solidFill>
                <a:latin typeface="Times New Roman" panose="02020603050405020304" pitchFamily="18" charset="0"/>
                <a:cs typeface="Times New Roman" panose="02020603050405020304" pitchFamily="18" charset="0"/>
              </a:rPr>
              <a:t>.</a:t>
            </a:r>
            <a:endParaRPr lang="en-US" sz="2600" b="1" dirty="0">
              <a:solidFill>
                <a:srgbClr val="0000FF"/>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0" y="1805030"/>
            <a:ext cx="10867292" cy="2092881"/>
          </a:xfrm>
          <a:prstGeom prst="rect">
            <a:avLst/>
          </a:prstGeom>
          <a:noFill/>
        </p:spPr>
        <p:txBody>
          <a:bodyPr wrap="square" rtlCol="0">
            <a:spAutoFit/>
          </a:bodyPr>
          <a:lstStyle/>
          <a:p>
            <a:pPr lvl="0"/>
            <a:r>
              <a:rPr lang="en-US" sz="2600" dirty="0" smtClean="0">
                <a:solidFill>
                  <a:srgbClr val="008000"/>
                </a:solidFill>
                <a:latin typeface="Times New Roman" panose="02020603050405020304" pitchFamily="18" charset="0"/>
                <a:cs typeface="Times New Roman" panose="02020603050405020304" pitchFamily="18" charset="0"/>
              </a:rPr>
              <a:t>* </a:t>
            </a:r>
            <a:r>
              <a:rPr lang="vi-VN" sz="2600" b="1" dirty="0" smtClean="0">
                <a:solidFill>
                  <a:srgbClr val="008000"/>
                </a:solidFill>
                <a:latin typeface="Times New Roman" panose="02020603050405020304" pitchFamily="18" charset="0"/>
                <a:cs typeface="Times New Roman" panose="02020603050405020304" pitchFamily="18" charset="0"/>
              </a:rPr>
              <a:t>Vùng </a:t>
            </a:r>
            <a:r>
              <a:rPr lang="vi-VN" sz="2600" b="1" dirty="0">
                <a:solidFill>
                  <a:srgbClr val="008000"/>
                </a:solidFill>
                <a:latin typeface="Times New Roman" panose="02020603050405020304" pitchFamily="18" charset="0"/>
                <a:cs typeface="Times New Roman" panose="02020603050405020304" pitchFamily="18" charset="0"/>
              </a:rPr>
              <a:t>biển Việt Nam là một phần của Biển Đông. Đường bờ biển của Việt Nam kéo dài từ Móng Cái (tỉnh Quảng Ninh) đến mũi Cà Mau (tỉnh Cà Mau</a:t>
            </a:r>
            <a:r>
              <a:rPr lang="vi-VN" sz="2600" b="1" dirty="0" smtClean="0">
                <a:solidFill>
                  <a:srgbClr val="008000"/>
                </a:solidFill>
                <a:latin typeface="Times New Roman" panose="02020603050405020304" pitchFamily="18" charset="0"/>
                <a:cs typeface="Times New Roman" panose="02020603050405020304" pitchFamily="18" charset="0"/>
              </a:rPr>
              <a:t>).</a:t>
            </a:r>
            <a:endParaRPr lang="en-US" sz="2600" b="1" dirty="0" smtClean="0">
              <a:solidFill>
                <a:srgbClr val="008000"/>
              </a:solidFill>
              <a:latin typeface="Times New Roman" panose="02020603050405020304" pitchFamily="18" charset="0"/>
              <a:cs typeface="Times New Roman" panose="02020603050405020304" pitchFamily="18" charset="0"/>
            </a:endParaRPr>
          </a:p>
          <a:p>
            <a:pPr lvl="0"/>
            <a:r>
              <a:rPr lang="en-US" sz="2600" b="1" dirty="0" smtClean="0">
                <a:solidFill>
                  <a:srgbClr val="008000"/>
                </a:solidFill>
                <a:latin typeface="Times New Roman" panose="02020603050405020304" pitchFamily="18" charset="0"/>
                <a:cs typeface="Times New Roman" panose="02020603050405020304" pitchFamily="18" charset="0"/>
              </a:rPr>
              <a:t>* </a:t>
            </a:r>
            <a:r>
              <a:rPr lang="vi-VN" sz="2600" b="1" dirty="0" smtClean="0">
                <a:solidFill>
                  <a:srgbClr val="008000"/>
                </a:solidFill>
                <a:latin typeface="Times New Roman" panose="02020603050405020304" pitchFamily="18" charset="0"/>
                <a:cs typeface="Times New Roman" panose="02020603050405020304" pitchFamily="18" charset="0"/>
              </a:rPr>
              <a:t>Trong </a:t>
            </a:r>
            <a:r>
              <a:rPr lang="vi-VN" sz="2600" b="1" dirty="0">
                <a:solidFill>
                  <a:srgbClr val="008000"/>
                </a:solidFill>
                <a:latin typeface="Times New Roman" panose="02020603050405020304" pitchFamily="18" charset="0"/>
                <a:cs typeface="Times New Roman" panose="02020603050405020304" pitchFamily="18" charset="0"/>
              </a:rPr>
              <a:t>vùng biển có hàng nghìn đảo, nhiều đảo tập hợp thành quần đảo, trong đó lớn nhất là quần đảo Hoàng Sa và quần đảo Trường Sa</a:t>
            </a:r>
            <a:r>
              <a:rPr lang="vi-VN" sz="2600" b="1" dirty="0" smtClean="0">
                <a:solidFill>
                  <a:srgbClr val="008000"/>
                </a:solidFill>
                <a:latin typeface="Times New Roman" panose="02020603050405020304" pitchFamily="18" charset="0"/>
                <a:cs typeface="Times New Roman" panose="02020603050405020304" pitchFamily="18" charset="0"/>
              </a:rPr>
              <a:t>.</a:t>
            </a:r>
            <a:endParaRPr lang="vi-VN" sz="2600" b="1" dirty="0">
              <a:solidFill>
                <a:srgbClr val="008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950254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2238233"/>
            <a:ext cx="12192000" cy="923330"/>
          </a:xfrm>
          <a:prstGeom prst="rect">
            <a:avLst/>
          </a:prstGeom>
          <a:noFill/>
        </p:spPr>
        <p:txBody>
          <a:bodyPr wrap="square" rtlCol="0">
            <a:spAutoFit/>
          </a:bodyPr>
          <a:lstStyle/>
          <a:p>
            <a:pPr lvl="0"/>
            <a:r>
              <a:rPr lang="en-US" sz="2700" dirty="0" smtClean="0">
                <a:solidFill>
                  <a:srgbClr val="0000FF"/>
                </a:solidFill>
                <a:latin typeface="Times New Roman" panose="02020603050405020304" pitchFamily="18" charset="0"/>
                <a:cs typeface="Times New Roman" panose="02020603050405020304" pitchFamily="18" charset="0"/>
              </a:rPr>
              <a:t>-  </a:t>
            </a:r>
            <a:r>
              <a:rPr lang="vi-VN" sz="2700" b="1" dirty="0">
                <a:solidFill>
                  <a:srgbClr val="0000FF"/>
                </a:solidFill>
                <a:latin typeface="Times New Roman" panose="02020603050405020304" pitchFamily="18" charset="0"/>
                <a:cs typeface="Times New Roman" panose="02020603050405020304" pitchFamily="18" charset="0"/>
              </a:rPr>
              <a:t>Vịnh Hạ Long có gần 2.000 hòn đảo lớn, nhỏ với nhiều đảo đá, hang động và bãi tắm đẹp. Vịnh Hạ Long được UNESCO ghi danh là Di sản thiên nhiên thế giới</a:t>
            </a:r>
            <a:r>
              <a:rPr lang="vi-VN" sz="2700" b="1" dirty="0" smtClean="0">
                <a:solidFill>
                  <a:srgbClr val="0000FF"/>
                </a:solidFill>
                <a:latin typeface="Times New Roman" panose="02020603050405020304" pitchFamily="18" charset="0"/>
                <a:cs typeface="Times New Roman" panose="02020603050405020304" pitchFamily="18" charset="0"/>
              </a:rPr>
              <a:t>.</a:t>
            </a:r>
            <a:endParaRPr lang="vi-VN" sz="2700" b="1" dirty="0">
              <a:solidFill>
                <a:srgbClr val="0000FF"/>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641445" y="1787857"/>
            <a:ext cx="2511188" cy="523220"/>
          </a:xfrm>
          <a:prstGeom prst="rect">
            <a:avLst/>
          </a:prstGeom>
          <a:noFill/>
        </p:spPr>
        <p:txBody>
          <a:bodyPr wrap="square" rtlCol="0">
            <a:spAutoFit/>
          </a:bodyPr>
          <a:lstStyle/>
          <a:p>
            <a:pPr lvl="0"/>
            <a:r>
              <a:rPr lang="en-US" sz="2800" b="1" dirty="0" smtClean="0">
                <a:solidFill>
                  <a:srgbClr val="008000"/>
                </a:solidFill>
                <a:latin typeface="Times New Roman" panose="02020603050405020304" pitchFamily="18" charset="0"/>
                <a:cs typeface="Times New Roman" panose="02020603050405020304" pitchFamily="18" charset="0"/>
              </a:rPr>
              <a:t>** </a:t>
            </a:r>
            <a:r>
              <a:rPr lang="en-US" sz="2800" b="1" dirty="0" err="1" smtClean="0">
                <a:solidFill>
                  <a:srgbClr val="008000"/>
                </a:solidFill>
                <a:latin typeface="Times New Roman" panose="02020603050405020304" pitchFamily="18" charset="0"/>
                <a:cs typeface="Times New Roman" panose="02020603050405020304" pitchFamily="18" charset="0"/>
              </a:rPr>
              <a:t>Em</a:t>
            </a:r>
            <a:r>
              <a:rPr lang="en-US" sz="2800" b="1" dirty="0" smtClean="0">
                <a:solidFill>
                  <a:srgbClr val="008000"/>
                </a:solidFill>
                <a:latin typeface="Times New Roman" panose="02020603050405020304" pitchFamily="18" charset="0"/>
                <a:cs typeface="Times New Roman" panose="02020603050405020304" pitchFamily="18" charset="0"/>
              </a:rPr>
              <a:t> </a:t>
            </a:r>
            <a:r>
              <a:rPr lang="en-US" sz="2800" b="1" dirty="0" err="1">
                <a:solidFill>
                  <a:srgbClr val="008000"/>
                </a:solidFill>
                <a:latin typeface="Times New Roman" panose="02020603050405020304" pitchFamily="18" charset="0"/>
                <a:cs typeface="Times New Roman" panose="02020603050405020304" pitchFamily="18" charset="0"/>
              </a:rPr>
              <a:t>có</a:t>
            </a:r>
            <a:r>
              <a:rPr lang="en-US" sz="2800" b="1" dirty="0">
                <a:solidFill>
                  <a:srgbClr val="008000"/>
                </a:solidFill>
                <a:latin typeface="Times New Roman" panose="02020603050405020304" pitchFamily="18" charset="0"/>
                <a:cs typeface="Times New Roman" panose="02020603050405020304" pitchFamily="18" charset="0"/>
              </a:rPr>
              <a:t> </a:t>
            </a:r>
            <a:r>
              <a:rPr lang="en-US" sz="2800" b="1" dirty="0" err="1" smtClean="0">
                <a:solidFill>
                  <a:srgbClr val="008000"/>
                </a:solidFill>
                <a:latin typeface="Times New Roman" panose="02020603050405020304" pitchFamily="18" charset="0"/>
                <a:cs typeface="Times New Roman" panose="02020603050405020304" pitchFamily="18" charset="0"/>
              </a:rPr>
              <a:t>biết</a:t>
            </a:r>
            <a:endParaRPr lang="en-US" sz="2800" b="1" dirty="0">
              <a:solidFill>
                <a:srgbClr val="00800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0" y="404254"/>
            <a:ext cx="12192000" cy="523220"/>
          </a:xfrm>
          <a:prstGeom prst="rect">
            <a:avLst/>
          </a:prstGeom>
          <a:noFill/>
        </p:spPr>
        <p:txBody>
          <a:bodyPr wrap="square" rtlCol="0">
            <a:spAutoFit/>
          </a:bodyPr>
          <a:lstStyle/>
          <a:p>
            <a:pPr algn="ctr"/>
            <a:r>
              <a:rPr lang="en-US" sz="2800" b="1" dirty="0" err="1" smtClean="0">
                <a:solidFill>
                  <a:srgbClr val="0000FF"/>
                </a:solidFill>
                <a:latin typeface="Times New Roman" pitchFamily="18" charset="0"/>
                <a:cs typeface="Times New Roman" pitchFamily="18" charset="0"/>
              </a:rPr>
              <a:t>Lịch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sử</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và</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Địa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lí</a:t>
            </a:r>
            <a:endParaRPr lang="vi-VN" sz="2800" b="1" dirty="0">
              <a:solidFill>
                <a:srgbClr val="0000FF"/>
              </a:solidFill>
              <a:latin typeface="Times New Roman" pitchFamily="18" charset="0"/>
              <a:cs typeface="Times New Roman" pitchFamily="18" charset="0"/>
            </a:endParaRPr>
          </a:p>
        </p:txBody>
      </p:sp>
      <p:sp>
        <p:nvSpPr>
          <p:cNvPr id="12" name="TextBox 11"/>
          <p:cNvSpPr txBox="1"/>
          <p:nvPr/>
        </p:nvSpPr>
        <p:spPr>
          <a:xfrm>
            <a:off x="0" y="855572"/>
            <a:ext cx="12192000" cy="523220"/>
          </a:xfrm>
          <a:prstGeom prst="rect">
            <a:avLst/>
          </a:prstGeom>
          <a:noFill/>
        </p:spPr>
        <p:txBody>
          <a:bodyPr wrap="square" rtlCol="0">
            <a:spAutoFit/>
          </a:bodyPr>
          <a:lstStyle/>
          <a:p>
            <a:pPr algn="ctr"/>
            <a:r>
              <a:rPr lang="en-US" sz="2800" b="1" dirty="0" err="1" smtClean="0">
                <a:solidFill>
                  <a:srgbClr val="FF0000"/>
                </a:solidFill>
                <a:latin typeface="Times New Roman" panose="02020603050405020304" pitchFamily="18" charset="0"/>
                <a:cs typeface="Times New Roman" panose="02020603050405020304" pitchFamily="18" charset="0"/>
              </a:rPr>
              <a:t>Bài</a:t>
            </a:r>
            <a:r>
              <a:rPr lang="en-US" sz="2800" b="1" dirty="0" smtClean="0">
                <a:solidFill>
                  <a:srgbClr val="FF0000"/>
                </a:solidFill>
                <a:latin typeface="Times New Roman" panose="02020603050405020304" pitchFamily="18" charset="0"/>
                <a:cs typeface="Times New Roman" panose="02020603050405020304" pitchFamily="18" charset="0"/>
              </a:rPr>
              <a:t> 3. </a:t>
            </a:r>
            <a:r>
              <a:rPr lang="en-US" sz="2800" b="1" dirty="0" err="1" smtClean="0">
                <a:solidFill>
                  <a:srgbClr val="FF0000"/>
                </a:solidFill>
                <a:latin typeface="Times New Roman" panose="02020603050405020304" pitchFamily="18" charset="0"/>
                <a:cs typeface="Times New Roman" panose="02020603050405020304" pitchFamily="18" charset="0"/>
              </a:rPr>
              <a:t>Biển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đảo</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Việt</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smtClean="0">
                <a:solidFill>
                  <a:srgbClr val="FF0000"/>
                </a:solidFill>
                <a:latin typeface="Times New Roman" panose="02020603050405020304" pitchFamily="18" charset="0"/>
                <a:cs typeface="Times New Roman" panose="02020603050405020304" pitchFamily="18" charset="0"/>
              </a:rPr>
              <a:t>Nam </a:t>
            </a:r>
            <a:r>
              <a:rPr lang="en-US" sz="2800" b="1">
                <a:solidFill>
                  <a:srgbClr val="FF0000"/>
                </a:solidFill>
                <a:latin typeface="Times New Roman" panose="02020603050405020304" pitchFamily="18" charset="0"/>
                <a:cs typeface="Times New Roman" panose="02020603050405020304" pitchFamily="18" charset="0"/>
              </a:rPr>
              <a:t>(Tiết 1)</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13" name="TextBox 12"/>
          <p:cNvSpPr txBox="1"/>
          <p:nvPr/>
        </p:nvSpPr>
        <p:spPr>
          <a:xfrm>
            <a:off x="0" y="1274381"/>
            <a:ext cx="2743200" cy="523220"/>
          </a:xfrm>
          <a:prstGeom prst="rect">
            <a:avLst/>
          </a:prstGeom>
          <a:noFill/>
        </p:spPr>
        <p:txBody>
          <a:bodyPr wrap="square" rtlCol="0">
            <a:spAutoFit/>
          </a:bodyPr>
          <a:lstStyle/>
          <a:p>
            <a:r>
              <a:rPr lang="en-US" sz="2800" b="1" dirty="0" smtClean="0">
                <a:solidFill>
                  <a:srgbClr val="0000FF"/>
                </a:solidFill>
                <a:latin typeface="Times New Roman" panose="02020603050405020304" pitchFamily="18" charset="0"/>
                <a:cs typeface="Times New Roman" panose="02020603050405020304" pitchFamily="18" charset="0"/>
              </a:rPr>
              <a:t>1. </a:t>
            </a:r>
            <a:r>
              <a:rPr lang="en-US" sz="2800" b="1" dirty="0" err="1" smtClean="0">
                <a:solidFill>
                  <a:srgbClr val="0000FF"/>
                </a:solidFill>
                <a:latin typeface="Times New Roman" panose="02020603050405020304" pitchFamily="18" charset="0"/>
                <a:cs typeface="Times New Roman" panose="02020603050405020304" pitchFamily="18" charset="0"/>
              </a:rPr>
              <a:t>Vị</a:t>
            </a:r>
            <a:r>
              <a:rPr lang="en-US" sz="2800" b="1" dirty="0" smtClean="0">
                <a:solidFill>
                  <a:srgbClr val="0000FF"/>
                </a:solidFill>
                <a:latin typeface="Times New Roman" panose="02020603050405020304" pitchFamily="18" charset="0"/>
                <a:cs typeface="Times New Roman" panose="02020603050405020304" pitchFamily="18" charset="0"/>
              </a:rPr>
              <a:t> </a:t>
            </a:r>
            <a:r>
              <a:rPr lang="en-US" sz="2800" b="1" dirty="0" err="1" smtClean="0">
                <a:solidFill>
                  <a:srgbClr val="0000FF"/>
                </a:solidFill>
                <a:latin typeface="Times New Roman" panose="02020603050405020304" pitchFamily="18" charset="0"/>
                <a:cs typeface="Times New Roman" panose="02020603050405020304" pitchFamily="18" charset="0"/>
              </a:rPr>
              <a:t>trí</a:t>
            </a:r>
            <a:r>
              <a:rPr lang="en-US" sz="2800" b="1" dirty="0" smtClean="0">
                <a:solidFill>
                  <a:srgbClr val="0000FF"/>
                </a:solidFill>
                <a:latin typeface="Times New Roman" panose="02020603050405020304" pitchFamily="18" charset="0"/>
                <a:cs typeface="Times New Roman" panose="02020603050405020304" pitchFamily="18" charset="0"/>
              </a:rPr>
              <a:t> </a:t>
            </a:r>
            <a:r>
              <a:rPr lang="en-US" sz="2800" b="1" dirty="0" err="1" smtClean="0">
                <a:solidFill>
                  <a:srgbClr val="0000FF"/>
                </a:solidFill>
                <a:latin typeface="Times New Roman" panose="02020603050405020304" pitchFamily="18" charset="0"/>
                <a:cs typeface="Times New Roman" panose="02020603050405020304" pitchFamily="18" charset="0"/>
              </a:rPr>
              <a:t>địa</a:t>
            </a:r>
            <a:r>
              <a:rPr lang="en-US" sz="2800" b="1" dirty="0" smtClean="0">
                <a:solidFill>
                  <a:srgbClr val="0000FF"/>
                </a:solidFill>
                <a:latin typeface="Times New Roman" panose="02020603050405020304" pitchFamily="18" charset="0"/>
                <a:cs typeface="Times New Roman" panose="02020603050405020304" pitchFamily="18" charset="0"/>
              </a:rPr>
              <a:t> </a:t>
            </a:r>
            <a:r>
              <a:rPr lang="en-US" sz="2800" b="1" dirty="0" err="1" smtClean="0">
                <a:solidFill>
                  <a:srgbClr val="0000FF"/>
                </a:solidFill>
                <a:latin typeface="Times New Roman" panose="02020603050405020304" pitchFamily="18" charset="0"/>
                <a:cs typeface="Times New Roman" panose="02020603050405020304" pitchFamily="18" charset="0"/>
              </a:rPr>
              <a:t>lí</a:t>
            </a:r>
            <a:r>
              <a:rPr lang="en-US" sz="2800" b="1" dirty="0" smtClean="0">
                <a:solidFill>
                  <a:srgbClr val="0000FF"/>
                </a:solidFill>
                <a:latin typeface="Times New Roman" panose="02020603050405020304" pitchFamily="18" charset="0"/>
                <a:cs typeface="Times New Roman" panose="02020603050405020304" pitchFamily="18" charset="0"/>
              </a:rPr>
              <a:t>.</a:t>
            </a:r>
            <a:endParaRPr lang="en-US" sz="2800" b="1"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37399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404254"/>
            <a:ext cx="12192000" cy="523220"/>
          </a:xfrm>
          <a:prstGeom prst="rect">
            <a:avLst/>
          </a:prstGeom>
          <a:noFill/>
        </p:spPr>
        <p:txBody>
          <a:bodyPr wrap="square" rtlCol="0">
            <a:spAutoFit/>
          </a:bodyPr>
          <a:lstStyle/>
          <a:p>
            <a:pPr algn="ctr"/>
            <a:r>
              <a:rPr lang="en-US" sz="2800" b="1" dirty="0" err="1" smtClean="0">
                <a:solidFill>
                  <a:srgbClr val="0000FF"/>
                </a:solidFill>
                <a:latin typeface="Times New Roman" pitchFamily="18" charset="0"/>
                <a:cs typeface="Times New Roman" pitchFamily="18" charset="0"/>
              </a:rPr>
              <a:t>Lịch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sử</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và</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Địa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lí</a:t>
            </a:r>
            <a:endParaRPr lang="vi-VN" sz="2800" b="1" dirty="0">
              <a:solidFill>
                <a:srgbClr val="0000FF"/>
              </a:solidFill>
              <a:latin typeface="Times New Roman" pitchFamily="18" charset="0"/>
              <a:cs typeface="Times New Roman" pitchFamily="18" charset="0"/>
            </a:endParaRPr>
          </a:p>
        </p:txBody>
      </p:sp>
      <p:sp>
        <p:nvSpPr>
          <p:cNvPr id="4" name="TextBox 3"/>
          <p:cNvSpPr txBox="1"/>
          <p:nvPr/>
        </p:nvSpPr>
        <p:spPr>
          <a:xfrm>
            <a:off x="0" y="855572"/>
            <a:ext cx="12192000" cy="523220"/>
          </a:xfrm>
          <a:prstGeom prst="rect">
            <a:avLst/>
          </a:prstGeom>
          <a:noFill/>
        </p:spPr>
        <p:txBody>
          <a:bodyPr wrap="square" rtlCol="0">
            <a:spAutoFit/>
          </a:bodyPr>
          <a:lstStyle/>
          <a:p>
            <a:pPr algn="ctr"/>
            <a:r>
              <a:rPr lang="en-US" sz="2800" b="1" dirty="0" err="1" smtClean="0">
                <a:solidFill>
                  <a:srgbClr val="FF0000"/>
                </a:solidFill>
                <a:latin typeface="Times New Roman" panose="02020603050405020304" pitchFamily="18" charset="0"/>
                <a:cs typeface="Times New Roman" panose="02020603050405020304" pitchFamily="18" charset="0"/>
              </a:rPr>
              <a:t>Bài</a:t>
            </a:r>
            <a:r>
              <a:rPr lang="en-US" sz="2800" b="1" dirty="0" smtClean="0">
                <a:solidFill>
                  <a:srgbClr val="FF0000"/>
                </a:solidFill>
                <a:latin typeface="Times New Roman" panose="02020603050405020304" pitchFamily="18" charset="0"/>
                <a:cs typeface="Times New Roman" panose="02020603050405020304" pitchFamily="18" charset="0"/>
              </a:rPr>
              <a:t> 3. </a:t>
            </a:r>
            <a:r>
              <a:rPr lang="en-US" sz="2800" b="1" dirty="0" err="1" smtClean="0">
                <a:solidFill>
                  <a:srgbClr val="FF0000"/>
                </a:solidFill>
                <a:latin typeface="Times New Roman" panose="02020603050405020304" pitchFamily="18" charset="0"/>
                <a:cs typeface="Times New Roman" panose="02020603050405020304" pitchFamily="18" charset="0"/>
              </a:rPr>
              <a:t>Biển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đảo</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Việt</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smtClean="0">
                <a:solidFill>
                  <a:srgbClr val="FF0000"/>
                </a:solidFill>
                <a:latin typeface="Times New Roman" panose="02020603050405020304" pitchFamily="18" charset="0"/>
                <a:cs typeface="Times New Roman" panose="02020603050405020304" pitchFamily="18" charset="0"/>
              </a:rPr>
              <a:t>Nam </a:t>
            </a:r>
            <a:r>
              <a:rPr lang="en-US" sz="2800" b="1">
                <a:solidFill>
                  <a:srgbClr val="FF0000"/>
                </a:solidFill>
                <a:latin typeface="Times New Roman" panose="02020603050405020304" pitchFamily="18" charset="0"/>
                <a:cs typeface="Times New Roman" panose="02020603050405020304" pitchFamily="18" charset="0"/>
              </a:rPr>
              <a:t>(Tiết 1)</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0" y="1331721"/>
            <a:ext cx="12337577" cy="477054"/>
          </a:xfrm>
          <a:prstGeom prst="rect">
            <a:avLst/>
          </a:prstGeom>
          <a:noFill/>
        </p:spPr>
        <p:txBody>
          <a:bodyPr wrap="square" rtlCol="0">
            <a:spAutoFit/>
          </a:bodyPr>
          <a:lstStyle/>
          <a:p>
            <a:r>
              <a:rPr lang="en-US" sz="2500" b="1" dirty="0" smtClean="0">
                <a:solidFill>
                  <a:srgbClr val="0000FF"/>
                </a:solidFill>
                <a:latin typeface="Times New Roman" panose="02020603050405020304" pitchFamily="18" charset="0"/>
                <a:cs typeface="Times New Roman" panose="02020603050405020304" pitchFamily="18" charset="0"/>
              </a:rPr>
              <a:t>2. </a:t>
            </a:r>
            <a:r>
              <a:rPr lang="en-US" sz="2500" b="1" dirty="0" err="1" smtClean="0">
                <a:solidFill>
                  <a:srgbClr val="0000FF"/>
                </a:solidFill>
                <a:latin typeface="Times New Roman" panose="02020603050405020304" pitchFamily="18" charset="0"/>
                <a:cs typeface="Times New Roman" panose="02020603050405020304" pitchFamily="18" charset="0"/>
              </a:rPr>
              <a:t>Công</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cuộc</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bảo</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vệ</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chủ</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quyền,các</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quyền</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và</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lợi</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ích</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hợp</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pháp</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của</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Việt</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a:solidFill>
                  <a:srgbClr val="0000FF"/>
                </a:solidFill>
                <a:latin typeface="Times New Roman" panose="02020603050405020304" pitchFamily="18" charset="0"/>
                <a:cs typeface="Times New Roman" panose="02020603050405020304" pitchFamily="18" charset="0"/>
              </a:rPr>
              <a:t>N</a:t>
            </a:r>
            <a:r>
              <a:rPr lang="en-US" sz="2500" b="1" dirty="0" smtClean="0">
                <a:solidFill>
                  <a:srgbClr val="0000FF"/>
                </a:solidFill>
                <a:latin typeface="Times New Roman" panose="02020603050405020304" pitchFamily="18" charset="0"/>
                <a:cs typeface="Times New Roman" panose="02020603050405020304" pitchFamily="18" charset="0"/>
              </a:rPr>
              <a:t>am ở </a:t>
            </a:r>
            <a:r>
              <a:rPr lang="en-US" sz="2500" b="1" dirty="0" err="1" smtClean="0">
                <a:solidFill>
                  <a:srgbClr val="0000FF"/>
                </a:solidFill>
                <a:latin typeface="Times New Roman" panose="02020603050405020304" pitchFamily="18" charset="0"/>
                <a:cs typeface="Times New Roman" panose="02020603050405020304" pitchFamily="18" charset="0"/>
              </a:rPr>
              <a:t>Biển</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Đông</a:t>
            </a:r>
            <a:r>
              <a:rPr lang="en-US" sz="2500" b="1" dirty="0" smtClean="0">
                <a:solidFill>
                  <a:srgbClr val="0000FF"/>
                </a:solidFill>
                <a:latin typeface="Times New Roman" panose="02020603050405020304" pitchFamily="18" charset="0"/>
                <a:cs typeface="Times New Roman" panose="02020603050405020304" pitchFamily="18" charset="0"/>
              </a:rPr>
              <a:t>.</a:t>
            </a:r>
            <a:endParaRPr lang="en-US" sz="2500" b="1" dirty="0">
              <a:solidFill>
                <a:srgbClr val="0000FF"/>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0" y="1783039"/>
            <a:ext cx="12192000" cy="1692771"/>
          </a:xfrm>
          <a:prstGeom prst="rect">
            <a:avLst/>
          </a:prstGeom>
          <a:noFill/>
        </p:spPr>
        <p:txBody>
          <a:bodyPr wrap="square" rtlCol="0">
            <a:spAutoFit/>
          </a:bodyPr>
          <a:lstStyle/>
          <a:p>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Đọc</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thông</a:t>
            </a:r>
            <a:r>
              <a:rPr lang="en-US" sz="2600" b="1" dirty="0" smtClean="0">
                <a:solidFill>
                  <a:srgbClr val="008000"/>
                </a:solidFill>
                <a:latin typeface="Times New Roman" panose="02020603050405020304" pitchFamily="18" charset="0"/>
                <a:cs typeface="Times New Roman" panose="02020603050405020304" pitchFamily="18" charset="0"/>
              </a:rPr>
              <a:t> tin </a:t>
            </a:r>
            <a:r>
              <a:rPr lang="en-US" sz="2600" b="1" dirty="0" err="1" smtClean="0">
                <a:solidFill>
                  <a:srgbClr val="008000"/>
                </a:solidFill>
                <a:latin typeface="Times New Roman" panose="02020603050405020304" pitchFamily="18" charset="0"/>
                <a:cs typeface="Times New Roman" panose="02020603050405020304" pitchFamily="18" charset="0"/>
              </a:rPr>
              <a:t>và</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quan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sát</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các</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hình</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từ</a:t>
            </a:r>
            <a:r>
              <a:rPr lang="en-US" sz="2600" b="1" dirty="0" smtClean="0">
                <a:solidFill>
                  <a:srgbClr val="008000"/>
                </a:solidFill>
                <a:latin typeface="Times New Roman" panose="02020603050405020304" pitchFamily="18" charset="0"/>
                <a:cs typeface="Times New Roman" panose="02020603050405020304" pitchFamily="18" charset="0"/>
              </a:rPr>
              <a:t> 5 </a:t>
            </a:r>
            <a:r>
              <a:rPr lang="en-US" sz="2600" b="1" dirty="0" err="1" smtClean="0">
                <a:solidFill>
                  <a:srgbClr val="008000"/>
                </a:solidFill>
                <a:latin typeface="Times New Roman" panose="02020603050405020304" pitchFamily="18" charset="0"/>
                <a:cs typeface="Times New Roman" panose="02020603050405020304" pitchFamily="18" charset="0"/>
              </a:rPr>
              <a:t>đến</a:t>
            </a:r>
            <a:r>
              <a:rPr lang="en-US" sz="2600" b="1" dirty="0" smtClean="0">
                <a:solidFill>
                  <a:srgbClr val="008000"/>
                </a:solidFill>
                <a:latin typeface="Times New Roman" panose="02020603050405020304" pitchFamily="18" charset="0"/>
                <a:cs typeface="Times New Roman" panose="02020603050405020304" pitchFamily="18" charset="0"/>
              </a:rPr>
              <a:t> 8, </a:t>
            </a:r>
            <a:r>
              <a:rPr lang="en-US" sz="2600" b="1" dirty="0" err="1" smtClean="0">
                <a:solidFill>
                  <a:srgbClr val="008000"/>
                </a:solidFill>
                <a:latin typeface="Times New Roman" panose="02020603050405020304" pitchFamily="18" charset="0"/>
                <a:cs typeface="Times New Roman" panose="02020603050405020304" pitchFamily="18" charset="0"/>
              </a:rPr>
              <a:t>em</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hãy</a:t>
            </a:r>
            <a:r>
              <a:rPr lang="en-US" sz="2600" b="1" dirty="0" smtClean="0">
                <a:solidFill>
                  <a:srgbClr val="008000"/>
                </a:solidFill>
                <a:latin typeface="Times New Roman" panose="02020603050405020304" pitchFamily="18" charset="0"/>
                <a:cs typeface="Times New Roman" panose="02020603050405020304" pitchFamily="18" charset="0"/>
              </a:rPr>
              <a:t>:</a:t>
            </a:r>
          </a:p>
          <a:p>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Trình</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bày</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những</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nét</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chính</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về</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công</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cuộc</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bảo</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vệ</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chủ</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quyền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các</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quyền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và</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lợi</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ích</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hợp</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pháp</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của</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Việt</a:t>
            </a:r>
            <a:r>
              <a:rPr lang="en-US" sz="2600" b="1" dirty="0" smtClean="0">
                <a:solidFill>
                  <a:srgbClr val="008000"/>
                </a:solidFill>
                <a:latin typeface="Times New Roman" panose="02020603050405020304" pitchFamily="18" charset="0"/>
                <a:cs typeface="Times New Roman" panose="02020603050405020304" pitchFamily="18" charset="0"/>
              </a:rPr>
              <a:t> Nam ở </a:t>
            </a:r>
            <a:r>
              <a:rPr lang="en-US" sz="2600" b="1" dirty="0" err="1" smtClean="0">
                <a:solidFill>
                  <a:srgbClr val="008000"/>
                </a:solidFill>
                <a:latin typeface="Times New Roman" panose="02020603050405020304" pitchFamily="18" charset="0"/>
                <a:cs typeface="Times New Roman" panose="02020603050405020304" pitchFamily="18" charset="0"/>
              </a:rPr>
              <a:t>Biển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Đông</a:t>
            </a:r>
            <a:r>
              <a:rPr lang="en-US" sz="2600" b="1" dirty="0" smtClean="0">
                <a:solidFill>
                  <a:srgbClr val="008000"/>
                </a:solidFill>
                <a:latin typeface="Times New Roman" panose="02020603050405020304" pitchFamily="18" charset="0"/>
                <a:cs typeface="Times New Roman" panose="02020603050405020304" pitchFamily="18" charset="0"/>
              </a:rPr>
              <a:t>.</a:t>
            </a:r>
          </a:p>
          <a:p>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Kể</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lại</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một</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câu</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chuyện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về</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biển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đảo</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Việt</a:t>
            </a:r>
            <a:r>
              <a:rPr lang="en-US" sz="2600" b="1" dirty="0" smtClean="0">
                <a:solidFill>
                  <a:srgbClr val="008000"/>
                </a:solidFill>
                <a:latin typeface="Times New Roman" panose="02020603050405020304" pitchFamily="18" charset="0"/>
                <a:cs typeface="Times New Roman" panose="02020603050405020304" pitchFamily="18" charset="0"/>
              </a:rPr>
              <a:t> Nam.</a:t>
            </a:r>
            <a:endParaRPr lang="en-US" sz="2600" b="1" dirty="0">
              <a:solidFill>
                <a:srgbClr val="008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8883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404254"/>
            <a:ext cx="12192000" cy="523220"/>
          </a:xfrm>
          <a:prstGeom prst="rect">
            <a:avLst/>
          </a:prstGeom>
          <a:noFill/>
        </p:spPr>
        <p:txBody>
          <a:bodyPr wrap="square" rtlCol="0">
            <a:spAutoFit/>
          </a:bodyPr>
          <a:lstStyle/>
          <a:p>
            <a:pPr algn="ctr"/>
            <a:r>
              <a:rPr lang="en-US" sz="2800" b="1" dirty="0" err="1" smtClean="0">
                <a:solidFill>
                  <a:srgbClr val="0000FF"/>
                </a:solidFill>
                <a:latin typeface="Times New Roman" pitchFamily="18" charset="0"/>
                <a:cs typeface="Times New Roman" pitchFamily="18" charset="0"/>
              </a:rPr>
              <a:t>Lịch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sử</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và</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Địa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lí</a:t>
            </a:r>
            <a:endParaRPr lang="vi-VN" sz="2800" b="1" dirty="0">
              <a:solidFill>
                <a:srgbClr val="0000FF"/>
              </a:solidFill>
              <a:latin typeface="Times New Roman" pitchFamily="18" charset="0"/>
              <a:cs typeface="Times New Roman" pitchFamily="18" charset="0"/>
            </a:endParaRPr>
          </a:p>
        </p:txBody>
      </p:sp>
      <p:sp>
        <p:nvSpPr>
          <p:cNvPr id="4" name="TextBox 3"/>
          <p:cNvSpPr txBox="1"/>
          <p:nvPr/>
        </p:nvSpPr>
        <p:spPr>
          <a:xfrm>
            <a:off x="0" y="855572"/>
            <a:ext cx="12192000" cy="523220"/>
          </a:xfrm>
          <a:prstGeom prst="rect">
            <a:avLst/>
          </a:prstGeom>
          <a:noFill/>
        </p:spPr>
        <p:txBody>
          <a:bodyPr wrap="square" rtlCol="0">
            <a:spAutoFit/>
          </a:bodyPr>
          <a:lstStyle/>
          <a:p>
            <a:pPr algn="ctr"/>
            <a:r>
              <a:rPr lang="en-US" sz="2800" b="1" dirty="0" err="1" smtClean="0">
                <a:solidFill>
                  <a:srgbClr val="FF0000"/>
                </a:solidFill>
                <a:latin typeface="Times New Roman" panose="02020603050405020304" pitchFamily="18" charset="0"/>
                <a:cs typeface="Times New Roman" panose="02020603050405020304" pitchFamily="18" charset="0"/>
              </a:rPr>
              <a:t>Bài</a:t>
            </a:r>
            <a:r>
              <a:rPr lang="en-US" sz="2800" b="1" dirty="0" smtClean="0">
                <a:solidFill>
                  <a:srgbClr val="FF0000"/>
                </a:solidFill>
                <a:latin typeface="Times New Roman" panose="02020603050405020304" pitchFamily="18" charset="0"/>
                <a:cs typeface="Times New Roman" panose="02020603050405020304" pitchFamily="18" charset="0"/>
              </a:rPr>
              <a:t> 3. </a:t>
            </a:r>
            <a:r>
              <a:rPr lang="en-US" sz="2800" b="1" dirty="0" err="1" smtClean="0">
                <a:solidFill>
                  <a:srgbClr val="FF0000"/>
                </a:solidFill>
                <a:latin typeface="Times New Roman" panose="02020603050405020304" pitchFamily="18" charset="0"/>
                <a:cs typeface="Times New Roman" panose="02020603050405020304" pitchFamily="18" charset="0"/>
              </a:rPr>
              <a:t>Biển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đảo</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Việt</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smtClean="0">
                <a:solidFill>
                  <a:srgbClr val="FF0000"/>
                </a:solidFill>
                <a:latin typeface="Times New Roman" panose="02020603050405020304" pitchFamily="18" charset="0"/>
                <a:cs typeface="Times New Roman" panose="02020603050405020304" pitchFamily="18" charset="0"/>
              </a:rPr>
              <a:t>Nam </a:t>
            </a:r>
            <a:r>
              <a:rPr lang="en-US" sz="2800" b="1">
                <a:solidFill>
                  <a:srgbClr val="FF0000"/>
                </a:solidFill>
                <a:latin typeface="Times New Roman" panose="02020603050405020304" pitchFamily="18" charset="0"/>
                <a:cs typeface="Times New Roman" panose="02020603050405020304" pitchFamily="18" charset="0"/>
              </a:rPr>
              <a:t>(Tiết 1)</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0" y="1331721"/>
            <a:ext cx="12337577" cy="477054"/>
          </a:xfrm>
          <a:prstGeom prst="rect">
            <a:avLst/>
          </a:prstGeom>
          <a:noFill/>
        </p:spPr>
        <p:txBody>
          <a:bodyPr wrap="square" rtlCol="0">
            <a:spAutoFit/>
          </a:bodyPr>
          <a:lstStyle/>
          <a:p>
            <a:r>
              <a:rPr lang="en-US" sz="2500" b="1" dirty="0" smtClean="0">
                <a:solidFill>
                  <a:srgbClr val="0000FF"/>
                </a:solidFill>
                <a:latin typeface="Times New Roman" panose="02020603050405020304" pitchFamily="18" charset="0"/>
                <a:cs typeface="Times New Roman" panose="02020603050405020304" pitchFamily="18" charset="0"/>
              </a:rPr>
              <a:t>2. </a:t>
            </a:r>
            <a:r>
              <a:rPr lang="en-US" sz="2500" b="1" dirty="0" err="1" smtClean="0">
                <a:solidFill>
                  <a:srgbClr val="0000FF"/>
                </a:solidFill>
                <a:latin typeface="Times New Roman" panose="02020603050405020304" pitchFamily="18" charset="0"/>
                <a:cs typeface="Times New Roman" panose="02020603050405020304" pitchFamily="18" charset="0"/>
              </a:rPr>
              <a:t>Công</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cuộc</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bảo</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vệ</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chủ</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quyền,các</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quyền</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và</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lợi</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ích</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hợp</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pháp</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của</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Việt</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a:solidFill>
                  <a:srgbClr val="0000FF"/>
                </a:solidFill>
                <a:latin typeface="Times New Roman" panose="02020603050405020304" pitchFamily="18" charset="0"/>
                <a:cs typeface="Times New Roman" panose="02020603050405020304" pitchFamily="18" charset="0"/>
              </a:rPr>
              <a:t>N</a:t>
            </a:r>
            <a:r>
              <a:rPr lang="en-US" sz="2500" b="1" dirty="0" smtClean="0">
                <a:solidFill>
                  <a:srgbClr val="0000FF"/>
                </a:solidFill>
                <a:latin typeface="Times New Roman" panose="02020603050405020304" pitchFamily="18" charset="0"/>
                <a:cs typeface="Times New Roman" panose="02020603050405020304" pitchFamily="18" charset="0"/>
              </a:rPr>
              <a:t>am ở </a:t>
            </a:r>
            <a:r>
              <a:rPr lang="en-US" sz="2500" b="1" dirty="0" err="1" smtClean="0">
                <a:solidFill>
                  <a:srgbClr val="0000FF"/>
                </a:solidFill>
                <a:latin typeface="Times New Roman" panose="02020603050405020304" pitchFamily="18" charset="0"/>
                <a:cs typeface="Times New Roman" panose="02020603050405020304" pitchFamily="18" charset="0"/>
              </a:rPr>
              <a:t>Biển</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Đông</a:t>
            </a:r>
            <a:r>
              <a:rPr lang="en-US" sz="2500" b="1" dirty="0" smtClean="0">
                <a:solidFill>
                  <a:srgbClr val="0000FF"/>
                </a:solidFill>
                <a:latin typeface="Times New Roman" panose="02020603050405020304" pitchFamily="18" charset="0"/>
                <a:cs typeface="Times New Roman" panose="02020603050405020304" pitchFamily="18" charset="0"/>
              </a:rPr>
              <a:t>.</a:t>
            </a:r>
            <a:endParaRPr lang="en-US" sz="2500" b="1" dirty="0">
              <a:solidFill>
                <a:srgbClr val="0000FF"/>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0" y="1783039"/>
            <a:ext cx="12192000" cy="892552"/>
          </a:xfrm>
          <a:prstGeom prst="rect">
            <a:avLst/>
          </a:prstGeom>
          <a:noFill/>
        </p:spPr>
        <p:txBody>
          <a:bodyPr wrap="square" rtlCol="0">
            <a:spAutoFit/>
          </a:bodyPr>
          <a:lstStyle/>
          <a:p>
            <a:r>
              <a:rPr lang="en-US" sz="2600" b="1" dirty="0" smtClean="0">
                <a:solidFill>
                  <a:srgbClr val="008000"/>
                </a:solidFill>
                <a:latin typeface="Times New Roman" panose="02020603050405020304" pitchFamily="18" charset="0"/>
                <a:cs typeface="Times New Roman" panose="02020603050405020304" pitchFamily="18" charset="0"/>
              </a:rPr>
              <a:t>a. </a:t>
            </a:r>
            <a:r>
              <a:rPr lang="en-US" sz="2600" b="1" dirty="0" err="1" smtClean="0">
                <a:solidFill>
                  <a:srgbClr val="008000"/>
                </a:solidFill>
                <a:latin typeface="Times New Roman" panose="02020603050405020304" pitchFamily="18" charset="0"/>
                <a:cs typeface="Times New Roman" panose="02020603050405020304" pitchFamily="18" charset="0"/>
              </a:rPr>
              <a:t>Trình</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bày</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những</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nét</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chính</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về</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công</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cuộc</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bảo</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vệ</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chủ</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quyền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các</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quyền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và</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lợi</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ích</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hợp</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pháp</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của</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Việt</a:t>
            </a:r>
            <a:r>
              <a:rPr lang="en-US" sz="2600" b="1" dirty="0" smtClean="0">
                <a:solidFill>
                  <a:srgbClr val="008000"/>
                </a:solidFill>
                <a:latin typeface="Times New Roman" panose="02020603050405020304" pitchFamily="18" charset="0"/>
                <a:cs typeface="Times New Roman" panose="02020603050405020304" pitchFamily="18" charset="0"/>
              </a:rPr>
              <a:t> Nam ở </a:t>
            </a:r>
            <a:r>
              <a:rPr lang="en-US" sz="2600" b="1" dirty="0" err="1" smtClean="0">
                <a:solidFill>
                  <a:srgbClr val="008000"/>
                </a:solidFill>
                <a:latin typeface="Times New Roman" panose="02020603050405020304" pitchFamily="18" charset="0"/>
                <a:cs typeface="Times New Roman" panose="02020603050405020304" pitchFamily="18" charset="0"/>
              </a:rPr>
              <a:t>Biển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Đông</a:t>
            </a:r>
            <a:r>
              <a:rPr lang="en-US" sz="2600" b="1" dirty="0" smtClean="0">
                <a:solidFill>
                  <a:srgbClr val="008000"/>
                </a:solidFill>
                <a:latin typeface="Times New Roman" panose="02020603050405020304" pitchFamily="18" charset="0"/>
                <a:cs typeface="Times New Roman" panose="02020603050405020304" pitchFamily="18" charset="0"/>
              </a:rPr>
              <a:t>.</a:t>
            </a:r>
          </a:p>
        </p:txBody>
      </p:sp>
      <p:sp>
        <p:nvSpPr>
          <p:cNvPr id="7" name="TextBox 6"/>
          <p:cNvSpPr txBox="1"/>
          <p:nvPr/>
        </p:nvSpPr>
        <p:spPr>
          <a:xfrm>
            <a:off x="0" y="2703234"/>
            <a:ext cx="3630304" cy="892552"/>
          </a:xfrm>
          <a:prstGeom prst="rect">
            <a:avLst/>
          </a:prstGeom>
          <a:noFill/>
          <a:ln>
            <a:solidFill>
              <a:schemeClr val="bg1"/>
            </a:solidFill>
          </a:ln>
        </p:spPr>
        <p:txBody>
          <a:bodyPr wrap="square" rtlCol="0">
            <a:spAutoFit/>
          </a:bodyPr>
          <a:lstStyle/>
          <a:p>
            <a:pPr algn="ctr"/>
            <a:r>
              <a:rPr lang="en-US" sz="2600" b="1" dirty="0" smtClean="0">
                <a:solidFill>
                  <a:srgbClr val="C00000"/>
                </a:solidFill>
                <a:latin typeface="Times New Roman" panose="02020603050405020304" pitchFamily="18" charset="0"/>
                <a:cs typeface="Times New Roman" panose="02020603050405020304" pitchFamily="18" charset="0"/>
              </a:rPr>
              <a:t>* </a:t>
            </a:r>
            <a:r>
              <a:rPr lang="en-US" sz="2600" b="1" dirty="0" err="1">
                <a:solidFill>
                  <a:srgbClr val="C00000"/>
                </a:solidFill>
                <a:latin typeface="Times New Roman" panose="02020603050405020304" pitchFamily="18" charset="0"/>
                <a:ea typeface="Cambria" panose="02040503050406030204" pitchFamily="18" charset="0"/>
                <a:cs typeface="Times New Roman" panose="02020603050405020304" pitchFamily="18" charset="0"/>
              </a:rPr>
              <a:t>Thời</a:t>
            </a:r>
            <a:r>
              <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a:solidFill>
                  <a:srgbClr val="C00000"/>
                </a:solidFill>
                <a:latin typeface="Times New Roman" panose="02020603050405020304" pitchFamily="18" charset="0"/>
                <a:ea typeface="Cambria" panose="02040503050406030204" pitchFamily="18" charset="0"/>
                <a:cs typeface="Times New Roman" panose="02020603050405020304" pitchFamily="18" charset="0"/>
              </a:rPr>
              <a:t>chúa</a:t>
            </a:r>
            <a:r>
              <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a:solidFill>
                  <a:srgbClr val="C00000"/>
                </a:solidFill>
                <a:latin typeface="Times New Roman" panose="02020603050405020304" pitchFamily="18" charset="0"/>
                <a:ea typeface="Cambria" panose="02040503050406030204" pitchFamily="18" charset="0"/>
                <a:cs typeface="Times New Roman" panose="02020603050405020304" pitchFamily="18" charset="0"/>
              </a:rPr>
              <a:t>Nguyễn</a:t>
            </a:r>
            <a:r>
              <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a:solidFill>
                  <a:srgbClr val="C00000"/>
                </a:solidFill>
                <a:latin typeface="Times New Roman" panose="02020603050405020304" pitchFamily="18" charset="0"/>
                <a:ea typeface="Cambria" panose="02040503050406030204" pitchFamily="18" charset="0"/>
                <a:cs typeface="Times New Roman" panose="02020603050405020304" pitchFamily="18" charset="0"/>
              </a:rPr>
              <a:t>từ</a:t>
            </a:r>
            <a:r>
              <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a:solidFill>
                  <a:srgbClr val="C00000"/>
                </a:solidFill>
                <a:latin typeface="Times New Roman" panose="02020603050405020304" pitchFamily="18" charset="0"/>
                <a:ea typeface="Cambria" panose="02040503050406030204" pitchFamily="18" charset="0"/>
                <a:cs typeface="Times New Roman" panose="02020603050405020304" pitchFamily="18" charset="0"/>
              </a:rPr>
              <a:t>thế</a:t>
            </a:r>
            <a:r>
              <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a:solidFill>
                  <a:srgbClr val="C00000"/>
                </a:solidFill>
                <a:latin typeface="Times New Roman" panose="02020603050405020304" pitchFamily="18" charset="0"/>
                <a:ea typeface="Cambria" panose="02040503050406030204" pitchFamily="18" charset="0"/>
                <a:cs typeface="Times New Roman" panose="02020603050405020304" pitchFamily="18" charset="0"/>
              </a:rPr>
              <a:t>kỉ</a:t>
            </a:r>
            <a:r>
              <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XVII</a:t>
            </a:r>
            <a:r>
              <a:rPr lang="en-US" sz="2600" b="1" dirty="0" smtClean="0">
                <a:solidFill>
                  <a:srgbClr val="C00000"/>
                </a:solidFill>
                <a:latin typeface="Times New Roman" panose="02020603050405020304" pitchFamily="18" charset="0"/>
                <a:cs typeface="Times New Roman" panose="02020603050405020304" pitchFamily="18" charset="0"/>
              </a:rPr>
              <a:t>:</a:t>
            </a:r>
            <a:endPar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8" name="TextBox 7"/>
          <p:cNvSpPr txBox="1"/>
          <p:nvPr/>
        </p:nvSpPr>
        <p:spPr>
          <a:xfrm>
            <a:off x="3882788" y="2661662"/>
            <a:ext cx="3070746" cy="492443"/>
          </a:xfrm>
          <a:prstGeom prst="rect">
            <a:avLst/>
          </a:prstGeom>
          <a:noFill/>
          <a:ln>
            <a:solidFill>
              <a:schemeClr val="bg1"/>
            </a:solidFill>
          </a:ln>
        </p:spPr>
        <p:txBody>
          <a:bodyPr wrap="square" rtlCol="0">
            <a:spAutoFit/>
          </a:bodyPr>
          <a:lstStyle/>
          <a:p>
            <a:pPr lvl="0"/>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L</a:t>
            </a:r>
            <a:r>
              <a:rPr lang="vi-VN"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ập đội Hoàng </a:t>
            </a:r>
            <a:r>
              <a:rPr lang="vi-VN" sz="2600" b="1" dirty="0" smtClean="0">
                <a:solidFill>
                  <a:srgbClr val="0000FF"/>
                </a:solidFill>
                <a:latin typeface="Times New Roman" panose="02020603050405020304" pitchFamily="18" charset="0"/>
                <a:ea typeface="Cambria" panose="02040503050406030204" pitchFamily="18" charset="0"/>
                <a:cs typeface="Times New Roman" panose="02020603050405020304" pitchFamily="18" charset="0"/>
              </a:rPr>
              <a:t>Sa</a:t>
            </a:r>
            <a:r>
              <a:rPr lang="en-US" sz="2600" b="1" dirty="0" smtClean="0">
                <a:solidFill>
                  <a:srgbClr val="0000FF"/>
                </a:solidFill>
                <a:latin typeface="Times New Roman" panose="02020603050405020304" pitchFamily="18" charset="0"/>
                <a:cs typeface="Times New Roman" panose="02020603050405020304" pitchFamily="18" charset="0"/>
              </a:rPr>
              <a:t>.</a:t>
            </a:r>
            <a:endParaRPr lang="en-US"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9" name="TextBox 8"/>
          <p:cNvSpPr txBox="1"/>
          <p:nvPr/>
        </p:nvSpPr>
        <p:spPr>
          <a:xfrm>
            <a:off x="3879377" y="3115848"/>
            <a:ext cx="3630304" cy="492443"/>
          </a:xfrm>
          <a:prstGeom prst="rect">
            <a:avLst/>
          </a:prstGeom>
          <a:noFill/>
          <a:ln>
            <a:solidFill>
              <a:schemeClr val="bg1"/>
            </a:solidFill>
          </a:ln>
        </p:spPr>
        <p:txBody>
          <a:bodyPr wrap="square" rtlCol="0">
            <a:spAutoFit/>
          </a:bodyPr>
          <a:lstStyle/>
          <a:p>
            <a:pPr lvl="0"/>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Cambria" panose="02040503050406030204" pitchFamily="18" charset="0"/>
                <a:cs typeface="Times New Roman" panose="02020603050405020304" pitchFamily="18" charset="0"/>
              </a:rPr>
              <a:t>Sau</a:t>
            </a:r>
            <a:r>
              <a:rPr lang="en-US"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Cambria" panose="02040503050406030204" pitchFamily="18" charset="0"/>
                <a:cs typeface="Times New Roman" panose="02020603050405020304" pitchFamily="18" charset="0"/>
              </a:rPr>
              <a:t>đó</a:t>
            </a:r>
            <a:r>
              <a:rPr lang="en-US"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Cambria" panose="02040503050406030204" pitchFamily="18" charset="0"/>
                <a:cs typeface="Times New Roman" panose="02020603050405020304" pitchFamily="18" charset="0"/>
              </a:rPr>
              <a:t>là</a:t>
            </a:r>
            <a:r>
              <a:rPr lang="en-US"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 đ</a:t>
            </a:r>
            <a:r>
              <a:rPr lang="vi-VN"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ội Bắc </a:t>
            </a:r>
            <a:r>
              <a:rPr lang="vi-VN" sz="2600" b="1" dirty="0" smtClean="0">
                <a:solidFill>
                  <a:srgbClr val="0000FF"/>
                </a:solidFill>
                <a:latin typeface="Times New Roman" panose="02020603050405020304" pitchFamily="18" charset="0"/>
                <a:ea typeface="Cambria" panose="02040503050406030204" pitchFamily="18" charset="0"/>
                <a:cs typeface="Times New Roman" panose="02020603050405020304" pitchFamily="18" charset="0"/>
              </a:rPr>
              <a:t>Hải</a:t>
            </a:r>
            <a:r>
              <a:rPr lang="en-US" sz="2600" b="1" dirty="0" smtClean="0">
                <a:solidFill>
                  <a:srgbClr val="0000FF"/>
                </a:solidFill>
                <a:latin typeface="Times New Roman" panose="02020603050405020304" pitchFamily="18" charset="0"/>
                <a:cs typeface="Times New Roman" panose="02020603050405020304" pitchFamily="18" charset="0"/>
              </a:rPr>
              <a:t>.</a:t>
            </a:r>
            <a:endParaRPr lang="en-US"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0" name="TextBox 9"/>
          <p:cNvSpPr txBox="1"/>
          <p:nvPr/>
        </p:nvSpPr>
        <p:spPr>
          <a:xfrm>
            <a:off x="7383439" y="2642193"/>
            <a:ext cx="4808561" cy="892552"/>
          </a:xfrm>
          <a:prstGeom prst="rect">
            <a:avLst/>
          </a:prstGeom>
          <a:noFill/>
          <a:ln>
            <a:solidFill>
              <a:schemeClr val="bg1"/>
            </a:solidFill>
          </a:ln>
        </p:spPr>
        <p:txBody>
          <a:bodyPr wrap="square" rtlCol="0">
            <a:spAutoFit/>
          </a:bodyPr>
          <a:lstStyle/>
          <a:p>
            <a:pPr algn="ctr"/>
            <a:r>
              <a:rPr lang="en-US" sz="2600" b="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Mục</a:t>
            </a:r>
            <a:r>
              <a:rPr lang="en-US" sz="2600" b="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a:solidFill>
                  <a:srgbClr val="C00000"/>
                </a:solidFill>
                <a:latin typeface="Times New Roman" panose="02020603050405020304" pitchFamily="18" charset="0"/>
                <a:ea typeface="Cambria" panose="02040503050406030204" pitchFamily="18" charset="0"/>
                <a:cs typeface="Times New Roman" panose="02020603050405020304" pitchFamily="18" charset="0"/>
              </a:rPr>
              <a:t>đích</a:t>
            </a:r>
            <a:r>
              <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vi-VN" sz="2600" b="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thu </a:t>
            </a:r>
            <a:r>
              <a:rPr lang="vi-VN"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lượm sản vật, đánh bắt hải </a:t>
            </a:r>
            <a:r>
              <a:rPr lang="vi-VN" sz="2600" b="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sản</a:t>
            </a:r>
            <a:endPar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1" name="TextBox 10"/>
          <p:cNvSpPr txBox="1"/>
          <p:nvPr/>
        </p:nvSpPr>
        <p:spPr>
          <a:xfrm>
            <a:off x="-136479" y="4076638"/>
            <a:ext cx="2497541" cy="492443"/>
          </a:xfrm>
          <a:prstGeom prst="rect">
            <a:avLst/>
          </a:prstGeom>
          <a:noFill/>
        </p:spPr>
        <p:txBody>
          <a:bodyPr wrap="square" rtlCol="0">
            <a:spAutoFit/>
          </a:bodyPr>
          <a:lstStyle/>
          <a:p>
            <a:pPr lvl="0"/>
            <a:r>
              <a:rPr lang="en-US" sz="2600" b="1" dirty="0" smtClean="0">
                <a:solidFill>
                  <a:srgbClr val="C00000"/>
                </a:solidFill>
                <a:latin typeface="Times New Roman" panose="02020603050405020304" pitchFamily="18" charset="0"/>
                <a:cs typeface="Times New Roman" panose="02020603050405020304" pitchFamily="18" charset="0"/>
              </a:rPr>
              <a:t>* </a:t>
            </a:r>
            <a:r>
              <a:rPr lang="en-US" sz="2600" b="1" dirty="0" err="1">
                <a:solidFill>
                  <a:srgbClr val="C00000"/>
                </a:solidFill>
                <a:latin typeface="Times New Roman" panose="02020603050405020304" pitchFamily="18" charset="0"/>
                <a:ea typeface="Cambria" panose="02040503050406030204" pitchFamily="18" charset="0"/>
                <a:cs typeface="Times New Roman" panose="02020603050405020304" pitchFamily="18" charset="0"/>
              </a:rPr>
              <a:t>Triều</a:t>
            </a:r>
            <a:r>
              <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Nguyễn</a:t>
            </a:r>
            <a:r>
              <a:rPr lang="en-US" sz="2600" b="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endPar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2" name="TextBox 11"/>
          <p:cNvSpPr txBox="1"/>
          <p:nvPr/>
        </p:nvSpPr>
        <p:spPr>
          <a:xfrm>
            <a:off x="2511186" y="3608291"/>
            <a:ext cx="9680814" cy="830997"/>
          </a:xfrm>
          <a:prstGeom prst="rect">
            <a:avLst/>
          </a:prstGeom>
          <a:noFill/>
        </p:spPr>
        <p:txBody>
          <a:bodyPr wrap="square" rtlCol="0">
            <a:spAutoFit/>
          </a:bodyPr>
          <a:lstStyle/>
          <a:p>
            <a:pPr lvl="0"/>
            <a:r>
              <a:rPr lang="en-US" sz="2400" b="1" dirty="0" smtClean="0">
                <a:solidFill>
                  <a:srgbClr val="008000"/>
                </a:solidFill>
                <a:latin typeface="Times New Roman" panose="020206030504050203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Xác</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lập</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chủ</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quyền</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bằng</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cách</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cắm</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cờ</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dựng</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cột</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mốc</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trên</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quần</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đảo</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err="1">
                <a:solidFill>
                  <a:srgbClr val="008000"/>
                </a:solidFill>
                <a:latin typeface="Times New Roman" panose="02020603050405020304" pitchFamily="18" charset="0"/>
                <a:ea typeface="Cambria" panose="02040503050406030204" pitchFamily="18" charset="0"/>
                <a:cs typeface="Times New Roman" panose="02020603050405020304" pitchFamily="18" charset="0"/>
              </a:rPr>
              <a:t>Hoàng</a:t>
            </a:r>
            <a:r>
              <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 </a:t>
            </a:r>
            <a:r>
              <a:rPr lang="en-US" sz="2400" b="1" dirty="0" smtClean="0">
                <a:solidFill>
                  <a:srgbClr val="008000"/>
                </a:solidFill>
                <a:latin typeface="Times New Roman" panose="02020603050405020304" pitchFamily="18" charset="0"/>
                <a:ea typeface="Cambria" panose="02040503050406030204" pitchFamily="18" charset="0"/>
                <a:cs typeface="Times New Roman" panose="02020603050405020304" pitchFamily="18" charset="0"/>
              </a:rPr>
              <a:t>Sa.</a:t>
            </a:r>
            <a:endParaRPr lang="en-US" sz="24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3" name="TextBox 12"/>
          <p:cNvSpPr txBox="1"/>
          <p:nvPr/>
        </p:nvSpPr>
        <p:spPr>
          <a:xfrm>
            <a:off x="2511186" y="4330833"/>
            <a:ext cx="9544336" cy="892552"/>
          </a:xfrm>
          <a:prstGeom prst="rect">
            <a:avLst/>
          </a:prstGeom>
          <a:noFill/>
        </p:spPr>
        <p:txBody>
          <a:bodyPr wrap="square" rtlCol="0">
            <a:spAutoFit/>
          </a:bodyPr>
          <a:lstStyle/>
          <a:p>
            <a:pPr lvl="0"/>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V</a:t>
            </a:r>
            <a:r>
              <a:rPr lang="vi-VN" sz="2600" b="1" dirty="0" smtClean="0">
                <a:solidFill>
                  <a:srgbClr val="008000"/>
                </a:solidFill>
                <a:latin typeface="Times New Roman" panose="02020603050405020304" pitchFamily="18" charset="0"/>
                <a:ea typeface="Cambria" panose="02040503050406030204" pitchFamily="18" charset="0"/>
                <a:cs typeface="Times New Roman" panose="02020603050405020304" pitchFamily="18" charset="0"/>
              </a:rPr>
              <a:t>ẽ </a:t>
            </a:r>
            <a:r>
              <a:rPr lang="vi-VN" sz="26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rPr>
              <a:t>Đại Nam nhất thống toàn đồ, trong đó thể hiện rõ quần đảo Hoàng Sa và quần đảo Trường Sa là của Việt Nam</a:t>
            </a:r>
            <a:r>
              <a:rPr lang="vi-VN" sz="2600" b="1" dirty="0" smtClean="0">
                <a:solidFill>
                  <a:srgbClr val="008000"/>
                </a:solidFill>
                <a:latin typeface="Times New Roman" panose="02020603050405020304" pitchFamily="18" charset="0"/>
                <a:ea typeface="Cambria" panose="02040503050406030204" pitchFamily="18" charset="0"/>
                <a:cs typeface="Times New Roman" panose="02020603050405020304" pitchFamily="18" charset="0"/>
              </a:rPr>
              <a:t>.</a:t>
            </a:r>
            <a:endParaRPr lang="vi-VN" sz="2600" b="1" dirty="0">
              <a:solidFill>
                <a:srgbClr val="00800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4" name="TextBox 13"/>
          <p:cNvSpPr txBox="1"/>
          <p:nvPr/>
        </p:nvSpPr>
        <p:spPr>
          <a:xfrm>
            <a:off x="1" y="5246853"/>
            <a:ext cx="1937982" cy="892552"/>
          </a:xfrm>
          <a:prstGeom prst="rect">
            <a:avLst/>
          </a:prstGeom>
          <a:noFill/>
        </p:spPr>
        <p:txBody>
          <a:bodyPr wrap="square" rtlCol="0">
            <a:spAutoFit/>
          </a:bodyPr>
          <a:lstStyle/>
          <a:p>
            <a:pPr lvl="0" algn="ctr"/>
            <a:r>
              <a:rPr lang="en-US" sz="2600" b="1" dirty="0" smtClean="0">
                <a:solidFill>
                  <a:srgbClr val="C00000"/>
                </a:solidFill>
                <a:latin typeface="Times New Roman" panose="02020603050405020304" pitchFamily="18" charset="0"/>
                <a:cs typeface="Times New Roman" panose="02020603050405020304" pitchFamily="18" charset="0"/>
              </a:rPr>
              <a:t>* </a:t>
            </a:r>
            <a:r>
              <a:rPr lang="en-US" sz="2600" b="1" dirty="0" err="1">
                <a:solidFill>
                  <a:srgbClr val="C00000"/>
                </a:solidFill>
                <a:latin typeface="Times New Roman" panose="02020603050405020304" pitchFamily="18" charset="0"/>
                <a:ea typeface="Cambria" panose="02040503050406030204" pitchFamily="18" charset="0"/>
                <a:cs typeface="Times New Roman" panose="02020603050405020304" pitchFamily="18" charset="0"/>
              </a:rPr>
              <a:t>Thời</a:t>
            </a:r>
            <a:r>
              <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a:solidFill>
                  <a:srgbClr val="C00000"/>
                </a:solidFill>
                <a:latin typeface="Times New Roman" panose="02020603050405020304" pitchFamily="18" charset="0"/>
                <a:ea typeface="Cambria" panose="02040503050406030204" pitchFamily="18" charset="0"/>
                <a:cs typeface="Times New Roman" panose="02020603050405020304" pitchFamily="18" charset="0"/>
              </a:rPr>
              <a:t>Pháp</a:t>
            </a:r>
            <a:r>
              <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 </a:t>
            </a:r>
            <a:r>
              <a:rPr lang="en-US" sz="2600" b="1" dirty="0" err="1"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thuộc</a:t>
            </a:r>
            <a:r>
              <a:rPr lang="en-US" sz="2600" b="1" dirty="0" smtClean="0">
                <a:solidFill>
                  <a:srgbClr val="C00000"/>
                </a:solidFill>
                <a:latin typeface="Times New Roman" panose="02020603050405020304" pitchFamily="18" charset="0"/>
                <a:cs typeface="Times New Roman" panose="02020603050405020304" pitchFamily="18" charset="0"/>
              </a:rPr>
              <a:t>:</a:t>
            </a:r>
            <a:endPar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6" name="TextBox 15"/>
          <p:cNvSpPr txBox="1"/>
          <p:nvPr/>
        </p:nvSpPr>
        <p:spPr>
          <a:xfrm>
            <a:off x="2028967" y="5246853"/>
            <a:ext cx="10254018" cy="892552"/>
          </a:xfrm>
          <a:prstGeom prst="rect">
            <a:avLst/>
          </a:prstGeom>
          <a:noFill/>
        </p:spPr>
        <p:txBody>
          <a:bodyPr wrap="square" rtlCol="0">
            <a:spAutoFit/>
          </a:bodyPr>
          <a:lstStyle/>
          <a:p>
            <a:pPr lvl="0"/>
            <a:r>
              <a:rPr lang="en-US" sz="2600" b="1" dirty="0" smtClean="0">
                <a:solidFill>
                  <a:srgbClr val="0000FF"/>
                </a:solidFill>
                <a:latin typeface="Times New Roman" panose="02020603050405020304" pitchFamily="18" charset="0"/>
                <a:cs typeface="Times New Roman" panose="02020603050405020304" pitchFamily="18" charset="0"/>
              </a:rPr>
              <a:t>- D</a:t>
            </a:r>
            <a:r>
              <a:rPr lang="vi-VN" sz="2600" b="1" dirty="0" smtClean="0">
                <a:solidFill>
                  <a:srgbClr val="0000FF"/>
                </a:solidFill>
                <a:latin typeface="Times New Roman" panose="02020603050405020304" pitchFamily="18" charset="0"/>
                <a:ea typeface="Cambria" panose="02040503050406030204" pitchFamily="18" charset="0"/>
                <a:cs typeface="Times New Roman" panose="02020603050405020304" pitchFamily="18" charset="0"/>
              </a:rPr>
              <a:t>ựng </a:t>
            </a:r>
            <a:r>
              <a:rPr lang="vi-VN"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bia chủ quyền, lập đơn vị hành chính ở quần đảo Hoàng Sa và quần đảo Trường Sa</a:t>
            </a:r>
            <a:r>
              <a:rPr lang="vi-VN" sz="2600" b="1" dirty="0" smtClean="0">
                <a:solidFill>
                  <a:srgbClr val="0000FF"/>
                </a:solidFill>
                <a:latin typeface="Times New Roman" panose="02020603050405020304" pitchFamily="18" charset="0"/>
                <a:ea typeface="Cambria" panose="02040503050406030204" pitchFamily="18" charset="0"/>
                <a:cs typeface="Times New Roman" panose="02020603050405020304" pitchFamily="18" charset="0"/>
              </a:rPr>
              <a:t>,...</a:t>
            </a:r>
            <a:endParaRPr lang="vi-VN"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489762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ppt_x"/>
                                          </p:val>
                                        </p:tav>
                                        <p:tav tm="100000">
                                          <p:val>
                                            <p:strVal val="#ppt_x"/>
                                          </p:val>
                                        </p:tav>
                                      </p:tavLst>
                                    </p:anim>
                                    <p:anim calcmode="lin" valueType="num">
                                      <p:cBhvr additive="base">
                                        <p:cTn id="5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p:bldP spid="12" grpId="0"/>
      <p:bldP spid="13" grpId="0"/>
      <p:bldP spid="14"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FE102D2-4289-2BFD-5E74-47FE014A2C3F}"/>
              </a:ext>
            </a:extLst>
          </p:cNvPr>
          <p:cNvPicPr>
            <a:picLocks noChangeAspect="1"/>
          </p:cNvPicPr>
          <p:nvPr/>
        </p:nvPicPr>
        <p:blipFill>
          <a:blip r:embed="rId3"/>
          <a:stretch>
            <a:fillRect/>
          </a:stretch>
        </p:blipFill>
        <p:spPr>
          <a:xfrm>
            <a:off x="-1" y="0"/>
            <a:ext cx="7807569" cy="5276685"/>
          </a:xfrm>
          <a:prstGeom prst="rect">
            <a:avLst/>
          </a:prstGeom>
        </p:spPr>
      </p:pic>
      <p:pic>
        <p:nvPicPr>
          <p:cNvPr id="13" name="Picture 12">
            <a:extLst>
              <a:ext uri="{FF2B5EF4-FFF2-40B4-BE49-F238E27FC236}">
                <a16:creationId xmlns:a16="http://schemas.microsoft.com/office/drawing/2014/main" id="{B49A409A-EC92-0FC4-6FE4-6F374FFC64E8}"/>
              </a:ext>
            </a:extLst>
          </p:cNvPr>
          <p:cNvPicPr>
            <a:picLocks noChangeAspect="1"/>
          </p:cNvPicPr>
          <p:nvPr/>
        </p:nvPicPr>
        <p:blipFill>
          <a:blip r:embed="rId4"/>
          <a:stretch>
            <a:fillRect/>
          </a:stretch>
        </p:blipFill>
        <p:spPr>
          <a:xfrm>
            <a:off x="7709095" y="1"/>
            <a:ext cx="4482905" cy="5422468"/>
          </a:xfrm>
          <a:prstGeom prst="rect">
            <a:avLst/>
          </a:prstGeom>
        </p:spPr>
      </p:pic>
      <p:sp>
        <p:nvSpPr>
          <p:cNvPr id="6" name="TextBox 5"/>
          <p:cNvSpPr txBox="1"/>
          <p:nvPr/>
        </p:nvSpPr>
        <p:spPr>
          <a:xfrm>
            <a:off x="0" y="5312742"/>
            <a:ext cx="12192000" cy="492443"/>
          </a:xfrm>
          <a:prstGeom prst="rect">
            <a:avLst/>
          </a:prstGeom>
          <a:noFill/>
        </p:spPr>
        <p:txBody>
          <a:bodyPr wrap="square" rtlCol="0">
            <a:spAutoFit/>
          </a:bodyPr>
          <a:lstStyle/>
          <a:p>
            <a:pPr lvl="0"/>
            <a:r>
              <a:rPr lang="en-US" sz="2600" dirty="0" smtClean="0">
                <a:solidFill>
                  <a:srgbClr val="008000"/>
                </a:solidFill>
                <a:latin typeface="Times New Roman" panose="02020603050405020304" pitchFamily="18" charset="0"/>
                <a:cs typeface="Times New Roman" panose="02020603050405020304" pitchFamily="18" charset="0"/>
              </a:rPr>
              <a:t>* </a:t>
            </a:r>
            <a:r>
              <a:rPr lang="en-US" sz="2600" b="1" dirty="0">
                <a:solidFill>
                  <a:srgbClr val="008000"/>
                </a:solidFill>
                <a:latin typeface="Times New Roman" panose="02020603050405020304" pitchFamily="18" charset="0"/>
                <a:cs typeface="Times New Roman" panose="02020603050405020304" pitchFamily="18" charset="0"/>
              </a:rPr>
              <a:t>Chia </a:t>
            </a:r>
            <a:r>
              <a:rPr lang="en-US" sz="2600" b="1" dirty="0" err="1">
                <a:solidFill>
                  <a:srgbClr val="008000"/>
                </a:solidFill>
                <a:latin typeface="Times New Roman" panose="02020603050405020304" pitchFamily="18" charset="0"/>
                <a:cs typeface="Times New Roman" panose="02020603050405020304" pitchFamily="18" charset="0"/>
              </a:rPr>
              <a:t>sẻ</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điều</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em</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biết</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về</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đội</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Hoàng</a:t>
            </a:r>
            <a:r>
              <a:rPr lang="en-US" sz="2600" b="1" dirty="0">
                <a:solidFill>
                  <a:srgbClr val="008000"/>
                </a:solidFill>
                <a:latin typeface="Times New Roman" panose="02020603050405020304" pitchFamily="18" charset="0"/>
                <a:cs typeface="Times New Roman" panose="02020603050405020304" pitchFamily="18" charset="0"/>
              </a:rPr>
              <a:t> Sa </a:t>
            </a:r>
            <a:r>
              <a:rPr lang="en-US" sz="2600" b="1" dirty="0" err="1">
                <a:solidFill>
                  <a:srgbClr val="008000"/>
                </a:solidFill>
                <a:latin typeface="Times New Roman" panose="02020603050405020304" pitchFamily="18" charset="0"/>
                <a:cs typeface="Times New Roman" panose="02020603050405020304" pitchFamily="18" charset="0"/>
              </a:rPr>
              <a:t>hoặc</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kể</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lại</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câu</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chuyện</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về</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đội</a:t>
            </a:r>
            <a:r>
              <a:rPr lang="en-US" sz="2600" b="1" dirty="0">
                <a:solidFill>
                  <a:srgbClr val="008000"/>
                </a:solidFill>
                <a:latin typeface="Times New Roman" panose="02020603050405020304" pitchFamily="18" charset="0"/>
                <a:cs typeface="Times New Roman" panose="02020603050405020304" pitchFamily="18" charset="0"/>
              </a:rPr>
              <a:t> </a:t>
            </a:r>
            <a:r>
              <a:rPr lang="en-US" sz="2600" b="1" dirty="0" err="1">
                <a:solidFill>
                  <a:srgbClr val="008000"/>
                </a:solidFill>
                <a:latin typeface="Times New Roman" panose="02020603050405020304" pitchFamily="18" charset="0"/>
                <a:cs typeface="Times New Roman" panose="02020603050405020304" pitchFamily="18" charset="0"/>
              </a:rPr>
              <a:t>Hoàng</a:t>
            </a:r>
            <a:r>
              <a:rPr lang="en-US" sz="2600" b="1" dirty="0">
                <a:solidFill>
                  <a:srgbClr val="008000"/>
                </a:solidFill>
                <a:latin typeface="Times New Roman" panose="02020603050405020304" pitchFamily="18" charset="0"/>
                <a:cs typeface="Times New Roman" panose="02020603050405020304" pitchFamily="18" charset="0"/>
              </a:rPr>
              <a:t> Sa</a:t>
            </a:r>
            <a:r>
              <a:rPr lang="en-US" sz="2600" b="1" dirty="0" smtClean="0">
                <a:solidFill>
                  <a:srgbClr val="008000"/>
                </a:solidFill>
                <a:latin typeface="Times New Roman" panose="02020603050405020304" pitchFamily="18" charset="0"/>
                <a:cs typeface="Times New Roman" panose="02020603050405020304" pitchFamily="18" charset="0"/>
              </a:rPr>
              <a:t>.</a:t>
            </a:r>
            <a:endParaRPr lang="en-US" sz="2600" b="1" dirty="0">
              <a:solidFill>
                <a:srgbClr val="008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0" y="5841242"/>
            <a:ext cx="12192000" cy="892552"/>
          </a:xfrm>
          <a:prstGeom prst="rect">
            <a:avLst/>
          </a:prstGeom>
          <a:noFill/>
        </p:spPr>
        <p:txBody>
          <a:bodyPr wrap="square" rtlCol="0">
            <a:spAutoFit/>
          </a:bodyPr>
          <a:lstStyle/>
          <a:p>
            <a:pPr lvl="0"/>
            <a:r>
              <a:rPr lang="en-US" sz="2600" dirty="0" smtClean="0">
                <a:solidFill>
                  <a:srgbClr val="008000"/>
                </a:solidFill>
                <a:latin typeface="Times New Roman" panose="02020603050405020304" pitchFamily="18" charset="0"/>
                <a:cs typeface="Times New Roman" panose="02020603050405020304" pitchFamily="18" charset="0"/>
              </a:rPr>
              <a:t>* </a:t>
            </a:r>
            <a:r>
              <a:rPr lang="vi-VN" sz="2600" b="1" dirty="0">
                <a:solidFill>
                  <a:srgbClr val="008000"/>
                </a:solidFill>
                <a:latin typeface="Times New Roman" panose="02020603050405020304" pitchFamily="18" charset="0"/>
                <a:cs typeface="Times New Roman" panose="02020603050405020304" pitchFamily="18" charset="0"/>
              </a:rPr>
              <a:t>N</a:t>
            </a:r>
            <a:r>
              <a:rPr lang="en-US" sz="2600" b="1" dirty="0">
                <a:solidFill>
                  <a:srgbClr val="008000"/>
                </a:solidFill>
                <a:latin typeface="Times New Roman" panose="02020603050405020304" pitchFamily="18" charset="0"/>
                <a:cs typeface="Times New Roman" panose="02020603050405020304" pitchFamily="18" charset="0"/>
              </a:rPr>
              <a:t>ê</a:t>
            </a:r>
            <a:r>
              <a:rPr lang="vi-VN" sz="2600" b="1" dirty="0">
                <a:solidFill>
                  <a:srgbClr val="008000"/>
                </a:solidFill>
                <a:latin typeface="Times New Roman" panose="02020603050405020304" pitchFamily="18" charset="0"/>
                <a:cs typeface="Times New Roman" panose="02020603050405020304" pitchFamily="18" charset="0"/>
              </a:rPr>
              <a:t>u việc làm của Triều Nguyễn trong việc thực thi chủ quyền đối với quần đảo Trường Sa thông qua đoạn tư liệu trong SGK</a:t>
            </a:r>
            <a:r>
              <a:rPr lang="vi-VN" sz="2600" b="1" dirty="0" smtClean="0">
                <a:solidFill>
                  <a:srgbClr val="008000"/>
                </a:solidFill>
                <a:latin typeface="Times New Roman" panose="02020603050405020304" pitchFamily="18" charset="0"/>
                <a:cs typeface="Times New Roman" panose="02020603050405020304" pitchFamily="18" charset="0"/>
              </a:rPr>
              <a:t>.</a:t>
            </a:r>
            <a:endParaRPr lang="vi-VN" sz="2600" b="1" dirty="0">
              <a:solidFill>
                <a:srgbClr val="008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837205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4420190"/>
            <a:ext cx="12023678" cy="892552"/>
          </a:xfrm>
          <a:prstGeom prst="rect">
            <a:avLst/>
          </a:prstGeom>
          <a:noFill/>
        </p:spPr>
        <p:txBody>
          <a:bodyPr wrap="square" rtlCol="0">
            <a:spAutoFit/>
          </a:bodyPr>
          <a:lstStyle/>
          <a:p>
            <a:pPr lvl="0"/>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err="1">
                <a:solidFill>
                  <a:srgbClr val="0000FF"/>
                </a:solidFill>
                <a:latin typeface="Times New Roman" panose="02020603050405020304" pitchFamily="18" charset="0"/>
                <a:ea typeface="Cambria" panose="02040503050406030204" pitchFamily="18" charset="0"/>
                <a:cs typeface="Times New Roman" panose="02020603050405020304" pitchFamily="18" charset="0"/>
              </a:rPr>
              <a:t>Thực</a:t>
            </a:r>
            <a:r>
              <a:rPr lang="en-US"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 </a:t>
            </a:r>
            <a:r>
              <a:rPr lang="vi-VN"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hiện phát triển kinh tế biển gắn với tăng cường tiềm lực quốc phòng, góp phần bảo vệ biển, đảo quê hương</a:t>
            </a:r>
            <a:r>
              <a:rPr lang="vi-VN" sz="2600" b="1" dirty="0" smtClean="0">
                <a:solidFill>
                  <a:srgbClr val="0000FF"/>
                </a:solidFill>
                <a:latin typeface="Times New Roman" panose="02020603050405020304" pitchFamily="18" charset="0"/>
                <a:ea typeface="Cambria" panose="02040503050406030204" pitchFamily="18" charset="0"/>
                <a:cs typeface="Times New Roman" panose="02020603050405020304" pitchFamily="18" charset="0"/>
              </a:rPr>
              <a:t>.</a:t>
            </a:r>
            <a:endParaRPr lang="vi-VN"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7" name="TextBox 6"/>
          <p:cNvSpPr txBox="1"/>
          <p:nvPr/>
        </p:nvSpPr>
        <p:spPr>
          <a:xfrm>
            <a:off x="0" y="3969650"/>
            <a:ext cx="12192000" cy="492443"/>
          </a:xfrm>
          <a:prstGeom prst="rect">
            <a:avLst/>
          </a:prstGeom>
          <a:noFill/>
        </p:spPr>
        <p:txBody>
          <a:bodyPr wrap="square" rtlCol="0">
            <a:spAutoFit/>
          </a:bodyPr>
          <a:lstStyle/>
          <a:p>
            <a:pPr lvl="0"/>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T</a:t>
            </a:r>
            <a:r>
              <a:rPr lang="vi-VN"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ham gia Công ước của Liên hợp quốc về Luật Biển năm </a:t>
            </a:r>
            <a:r>
              <a:rPr lang="vi-VN" sz="2600" b="1" dirty="0" smtClean="0">
                <a:solidFill>
                  <a:srgbClr val="0000FF"/>
                </a:solidFill>
                <a:latin typeface="Times New Roman" panose="02020603050405020304" pitchFamily="18" charset="0"/>
                <a:ea typeface="Cambria" panose="02040503050406030204" pitchFamily="18" charset="0"/>
                <a:cs typeface="Times New Roman" panose="02020603050405020304" pitchFamily="18" charset="0"/>
              </a:rPr>
              <a:t>1982</a:t>
            </a:r>
            <a:r>
              <a:rPr lang="en-US" sz="2600" b="1" dirty="0" smtClean="0">
                <a:solidFill>
                  <a:srgbClr val="0000FF"/>
                </a:solidFill>
                <a:latin typeface="Times New Roman" panose="02020603050405020304" pitchFamily="18" charset="0"/>
                <a:ea typeface="Cambria" panose="02040503050406030204" pitchFamily="18" charset="0"/>
                <a:cs typeface="Times New Roman" panose="02020603050405020304" pitchFamily="18" charset="0"/>
              </a:rPr>
              <a:t>.</a:t>
            </a:r>
            <a:endParaRPr lang="vi-VN"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8" name="TextBox 7"/>
          <p:cNvSpPr txBox="1"/>
          <p:nvPr/>
        </p:nvSpPr>
        <p:spPr>
          <a:xfrm>
            <a:off x="0" y="3477207"/>
            <a:ext cx="12192000" cy="492443"/>
          </a:xfrm>
          <a:prstGeom prst="rect">
            <a:avLst/>
          </a:prstGeom>
          <a:noFill/>
        </p:spPr>
        <p:txBody>
          <a:bodyPr wrap="square" rtlCol="0">
            <a:spAutoFit/>
          </a:bodyPr>
          <a:lstStyle/>
          <a:p>
            <a:pPr lvl="0"/>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B</a:t>
            </a:r>
            <a:r>
              <a:rPr lang="vi-VN"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an hành các văn bản pháp luật khẳng định chủ quyền biển, </a:t>
            </a:r>
            <a:r>
              <a:rPr lang="vi-VN" sz="2600" b="1" dirty="0" smtClean="0">
                <a:solidFill>
                  <a:srgbClr val="0000FF"/>
                </a:solidFill>
                <a:latin typeface="Times New Roman" panose="02020603050405020304" pitchFamily="18" charset="0"/>
                <a:ea typeface="Cambria" panose="02040503050406030204" pitchFamily="18" charset="0"/>
                <a:cs typeface="Times New Roman" panose="02020603050405020304" pitchFamily="18" charset="0"/>
              </a:rPr>
              <a:t>đảo</a:t>
            </a:r>
            <a:r>
              <a:rPr lang="en-US" sz="2600" b="1" dirty="0" smtClean="0">
                <a:solidFill>
                  <a:srgbClr val="0000FF"/>
                </a:solidFill>
                <a:latin typeface="Times New Roman" panose="02020603050405020304" pitchFamily="18" charset="0"/>
                <a:cs typeface="Times New Roman" panose="02020603050405020304" pitchFamily="18" charset="0"/>
              </a:rPr>
              <a:t>.</a:t>
            </a:r>
            <a:endParaRPr lang="vi-VN"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3" name="TextBox 12"/>
          <p:cNvSpPr txBox="1"/>
          <p:nvPr/>
        </p:nvSpPr>
        <p:spPr>
          <a:xfrm>
            <a:off x="0" y="3026667"/>
            <a:ext cx="12023678" cy="492443"/>
          </a:xfrm>
          <a:prstGeom prst="rect">
            <a:avLst/>
          </a:prstGeom>
          <a:noFill/>
        </p:spPr>
        <p:txBody>
          <a:bodyPr wrap="square" rtlCol="0">
            <a:spAutoFit/>
          </a:bodyPr>
          <a:lstStyle/>
          <a:p>
            <a:pPr lvl="0"/>
            <a:r>
              <a:rPr lang="en-US" sz="2600" b="1" dirty="0" smtClean="0">
                <a:solidFill>
                  <a:srgbClr val="0000FF"/>
                </a:solidFill>
                <a:latin typeface="Times New Roman" panose="02020603050405020304" pitchFamily="18" charset="0"/>
                <a:cs typeface="Times New Roman" panose="02020603050405020304" pitchFamily="18" charset="0"/>
              </a:rPr>
              <a:t>- </a:t>
            </a:r>
            <a:r>
              <a:rPr lang="en-US"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T</a:t>
            </a:r>
            <a:r>
              <a:rPr lang="vi-VN"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rPr>
              <a:t>hành lập các đơn vị hành chính ở quần đảo Trường Sa và quần đảo Hoàng </a:t>
            </a:r>
            <a:r>
              <a:rPr lang="vi-VN" sz="2600" b="1" dirty="0" smtClean="0">
                <a:solidFill>
                  <a:srgbClr val="0000FF"/>
                </a:solidFill>
                <a:latin typeface="Times New Roman" panose="02020603050405020304" pitchFamily="18" charset="0"/>
                <a:ea typeface="Cambria" panose="02040503050406030204" pitchFamily="18" charset="0"/>
                <a:cs typeface="Times New Roman" panose="02020603050405020304" pitchFamily="18" charset="0"/>
              </a:rPr>
              <a:t>Sa</a:t>
            </a:r>
            <a:endParaRPr lang="en-US" sz="2600" b="1" dirty="0">
              <a:solidFill>
                <a:srgbClr val="0000FF"/>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4" name="TextBox 13"/>
          <p:cNvSpPr txBox="1"/>
          <p:nvPr/>
        </p:nvSpPr>
        <p:spPr>
          <a:xfrm>
            <a:off x="0" y="2576127"/>
            <a:ext cx="12192000" cy="492443"/>
          </a:xfrm>
          <a:prstGeom prst="rect">
            <a:avLst/>
          </a:prstGeom>
          <a:noFill/>
        </p:spPr>
        <p:txBody>
          <a:bodyPr wrap="square" rtlCol="0">
            <a:spAutoFit/>
          </a:bodyPr>
          <a:lstStyle/>
          <a:p>
            <a:pPr lvl="0"/>
            <a:r>
              <a:rPr lang="en-US" sz="2600" b="1" dirty="0" smtClean="0">
                <a:solidFill>
                  <a:srgbClr val="C00000"/>
                </a:solidFill>
                <a:latin typeface="Times New Roman" panose="02020603050405020304" pitchFamily="18" charset="0"/>
                <a:cs typeface="Times New Roman" panose="02020603050405020304" pitchFamily="18" charset="0"/>
              </a:rPr>
              <a:t>* </a:t>
            </a:r>
            <a:r>
              <a:rPr lang="vi-VN"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Nhà nước Cộng hoà xã hội chủ nghĩa Việt </a:t>
            </a:r>
            <a:r>
              <a:rPr lang="vi-VN" sz="2600" b="1" dirty="0" smtClean="0">
                <a:solidFill>
                  <a:srgbClr val="C00000"/>
                </a:solidFill>
                <a:latin typeface="Times New Roman" panose="02020603050405020304" pitchFamily="18" charset="0"/>
                <a:ea typeface="Cambria" panose="02040503050406030204" pitchFamily="18" charset="0"/>
                <a:cs typeface="Times New Roman" panose="02020603050405020304" pitchFamily="18" charset="0"/>
              </a:rPr>
              <a:t>Nam</a:t>
            </a:r>
            <a:r>
              <a:rPr lang="en-US" sz="2600" b="1" dirty="0" smtClean="0">
                <a:solidFill>
                  <a:srgbClr val="C00000"/>
                </a:solidFill>
                <a:latin typeface="Times New Roman" panose="02020603050405020304" pitchFamily="18" charset="0"/>
                <a:cs typeface="Times New Roman" panose="02020603050405020304" pitchFamily="18" charset="0"/>
              </a:rPr>
              <a:t>.</a:t>
            </a:r>
            <a:endParaRPr lang="en-US" sz="2600" b="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18" name="TextBox 17"/>
          <p:cNvSpPr txBox="1"/>
          <p:nvPr/>
        </p:nvSpPr>
        <p:spPr>
          <a:xfrm>
            <a:off x="0" y="404254"/>
            <a:ext cx="12192000" cy="523220"/>
          </a:xfrm>
          <a:prstGeom prst="rect">
            <a:avLst/>
          </a:prstGeom>
          <a:noFill/>
        </p:spPr>
        <p:txBody>
          <a:bodyPr wrap="square" rtlCol="0">
            <a:spAutoFit/>
          </a:bodyPr>
          <a:lstStyle/>
          <a:p>
            <a:pPr algn="ctr"/>
            <a:r>
              <a:rPr lang="en-US" sz="2800" b="1" dirty="0" err="1" smtClean="0">
                <a:solidFill>
                  <a:srgbClr val="0000FF"/>
                </a:solidFill>
                <a:latin typeface="Times New Roman" pitchFamily="18" charset="0"/>
                <a:cs typeface="Times New Roman" pitchFamily="18" charset="0"/>
              </a:rPr>
              <a:t>Lịch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sử</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và</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Địa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lí</a:t>
            </a:r>
            <a:endParaRPr lang="vi-VN" sz="2800" b="1" dirty="0">
              <a:solidFill>
                <a:srgbClr val="0000FF"/>
              </a:solidFill>
              <a:latin typeface="Times New Roman" pitchFamily="18" charset="0"/>
              <a:cs typeface="Times New Roman" pitchFamily="18" charset="0"/>
            </a:endParaRPr>
          </a:p>
        </p:txBody>
      </p:sp>
      <p:sp>
        <p:nvSpPr>
          <p:cNvPr id="19" name="TextBox 18"/>
          <p:cNvSpPr txBox="1"/>
          <p:nvPr/>
        </p:nvSpPr>
        <p:spPr>
          <a:xfrm>
            <a:off x="0" y="855572"/>
            <a:ext cx="12192000" cy="523220"/>
          </a:xfrm>
          <a:prstGeom prst="rect">
            <a:avLst/>
          </a:prstGeom>
          <a:noFill/>
        </p:spPr>
        <p:txBody>
          <a:bodyPr wrap="square" rtlCol="0">
            <a:spAutoFit/>
          </a:bodyPr>
          <a:lstStyle/>
          <a:p>
            <a:pPr algn="ctr"/>
            <a:r>
              <a:rPr lang="en-US" sz="2800" b="1" dirty="0" err="1" smtClean="0">
                <a:solidFill>
                  <a:srgbClr val="FF0000"/>
                </a:solidFill>
                <a:latin typeface="Times New Roman" panose="02020603050405020304" pitchFamily="18" charset="0"/>
                <a:cs typeface="Times New Roman" panose="02020603050405020304" pitchFamily="18" charset="0"/>
              </a:rPr>
              <a:t>Bài</a:t>
            </a:r>
            <a:r>
              <a:rPr lang="en-US" sz="2800" b="1" dirty="0" smtClean="0">
                <a:solidFill>
                  <a:srgbClr val="FF0000"/>
                </a:solidFill>
                <a:latin typeface="Times New Roman" panose="02020603050405020304" pitchFamily="18" charset="0"/>
                <a:cs typeface="Times New Roman" panose="02020603050405020304" pitchFamily="18" charset="0"/>
              </a:rPr>
              <a:t> 3. </a:t>
            </a:r>
            <a:r>
              <a:rPr lang="en-US" sz="2800" b="1" dirty="0" err="1" smtClean="0">
                <a:solidFill>
                  <a:srgbClr val="FF0000"/>
                </a:solidFill>
                <a:latin typeface="Times New Roman" panose="02020603050405020304" pitchFamily="18" charset="0"/>
                <a:cs typeface="Times New Roman" panose="02020603050405020304" pitchFamily="18" charset="0"/>
              </a:rPr>
              <a:t>Biển</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đảo</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Việt</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smtClean="0">
                <a:solidFill>
                  <a:srgbClr val="FF0000"/>
                </a:solidFill>
                <a:latin typeface="Times New Roman" panose="02020603050405020304" pitchFamily="18" charset="0"/>
                <a:cs typeface="Times New Roman" panose="02020603050405020304" pitchFamily="18" charset="0"/>
              </a:rPr>
              <a:t>Nam </a:t>
            </a:r>
            <a:r>
              <a:rPr lang="en-US" sz="2800" b="1">
                <a:solidFill>
                  <a:srgbClr val="FF0000"/>
                </a:solidFill>
                <a:latin typeface="Times New Roman" panose="02020603050405020304" pitchFamily="18" charset="0"/>
                <a:cs typeface="Times New Roman" panose="02020603050405020304" pitchFamily="18" charset="0"/>
              </a:rPr>
              <a:t>(Tiết 1)</a:t>
            </a:r>
            <a:endParaRPr lang="en-US" sz="2800" b="1" dirty="0">
              <a:solidFill>
                <a:srgbClr val="FF0000"/>
              </a:solidFill>
              <a:latin typeface="Times New Roman" panose="02020603050405020304" pitchFamily="18" charset="0"/>
              <a:cs typeface="Times New Roman" panose="02020603050405020304" pitchFamily="18" charset="0"/>
            </a:endParaRPr>
          </a:p>
        </p:txBody>
      </p:sp>
      <p:sp>
        <p:nvSpPr>
          <p:cNvPr id="20" name="TextBox 19"/>
          <p:cNvSpPr txBox="1"/>
          <p:nvPr/>
        </p:nvSpPr>
        <p:spPr>
          <a:xfrm>
            <a:off x="0" y="1331721"/>
            <a:ext cx="12337577" cy="477054"/>
          </a:xfrm>
          <a:prstGeom prst="rect">
            <a:avLst/>
          </a:prstGeom>
          <a:noFill/>
        </p:spPr>
        <p:txBody>
          <a:bodyPr wrap="square" rtlCol="0">
            <a:spAutoFit/>
          </a:bodyPr>
          <a:lstStyle/>
          <a:p>
            <a:r>
              <a:rPr lang="en-US" sz="2500" b="1" dirty="0" smtClean="0">
                <a:solidFill>
                  <a:srgbClr val="0000FF"/>
                </a:solidFill>
                <a:latin typeface="Times New Roman" panose="02020603050405020304" pitchFamily="18" charset="0"/>
                <a:cs typeface="Times New Roman" panose="02020603050405020304" pitchFamily="18" charset="0"/>
              </a:rPr>
              <a:t>2. </a:t>
            </a:r>
            <a:r>
              <a:rPr lang="en-US" sz="2500" b="1" dirty="0" err="1" smtClean="0">
                <a:solidFill>
                  <a:srgbClr val="0000FF"/>
                </a:solidFill>
                <a:latin typeface="Times New Roman" panose="02020603050405020304" pitchFamily="18" charset="0"/>
                <a:cs typeface="Times New Roman" panose="02020603050405020304" pitchFamily="18" charset="0"/>
              </a:rPr>
              <a:t>Công</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cuộc</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bảo</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vệ</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chủ</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quyền,các</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quyền</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và</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lợi</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ích</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hợp</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pháp</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của</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Việt</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a:solidFill>
                  <a:srgbClr val="0000FF"/>
                </a:solidFill>
                <a:latin typeface="Times New Roman" panose="02020603050405020304" pitchFamily="18" charset="0"/>
                <a:cs typeface="Times New Roman" panose="02020603050405020304" pitchFamily="18" charset="0"/>
              </a:rPr>
              <a:t>N</a:t>
            </a:r>
            <a:r>
              <a:rPr lang="en-US" sz="2500" b="1" dirty="0" smtClean="0">
                <a:solidFill>
                  <a:srgbClr val="0000FF"/>
                </a:solidFill>
                <a:latin typeface="Times New Roman" panose="02020603050405020304" pitchFamily="18" charset="0"/>
                <a:cs typeface="Times New Roman" panose="02020603050405020304" pitchFamily="18" charset="0"/>
              </a:rPr>
              <a:t>am ở </a:t>
            </a:r>
            <a:r>
              <a:rPr lang="en-US" sz="2500" b="1" dirty="0" err="1" smtClean="0">
                <a:solidFill>
                  <a:srgbClr val="0000FF"/>
                </a:solidFill>
                <a:latin typeface="Times New Roman" panose="02020603050405020304" pitchFamily="18" charset="0"/>
                <a:cs typeface="Times New Roman" panose="02020603050405020304" pitchFamily="18" charset="0"/>
              </a:rPr>
              <a:t>Biển</a:t>
            </a:r>
            <a:r>
              <a:rPr lang="en-US" sz="2500" b="1" dirty="0" smtClean="0">
                <a:solidFill>
                  <a:srgbClr val="0000FF"/>
                </a:solidFill>
                <a:latin typeface="Times New Roman" panose="02020603050405020304" pitchFamily="18" charset="0"/>
                <a:cs typeface="Times New Roman" panose="02020603050405020304" pitchFamily="18" charset="0"/>
              </a:rPr>
              <a:t> </a:t>
            </a:r>
            <a:r>
              <a:rPr lang="en-US" sz="2500" b="1" dirty="0" err="1" smtClean="0">
                <a:solidFill>
                  <a:srgbClr val="0000FF"/>
                </a:solidFill>
                <a:latin typeface="Times New Roman" panose="02020603050405020304" pitchFamily="18" charset="0"/>
                <a:cs typeface="Times New Roman" panose="02020603050405020304" pitchFamily="18" charset="0"/>
              </a:rPr>
              <a:t>Đông</a:t>
            </a:r>
            <a:r>
              <a:rPr lang="en-US" sz="2500" b="1" dirty="0" smtClean="0">
                <a:solidFill>
                  <a:srgbClr val="0000FF"/>
                </a:solidFill>
                <a:latin typeface="Times New Roman" panose="02020603050405020304" pitchFamily="18" charset="0"/>
                <a:cs typeface="Times New Roman" panose="02020603050405020304" pitchFamily="18" charset="0"/>
              </a:rPr>
              <a:t>.</a:t>
            </a:r>
            <a:endParaRPr lang="en-US" sz="2500" b="1" dirty="0">
              <a:solidFill>
                <a:srgbClr val="0000FF"/>
              </a:solidFill>
              <a:latin typeface="Times New Roman" panose="02020603050405020304" pitchFamily="18" charset="0"/>
              <a:cs typeface="Times New Roman" panose="02020603050405020304" pitchFamily="18" charset="0"/>
            </a:endParaRPr>
          </a:p>
        </p:txBody>
      </p:sp>
      <p:sp>
        <p:nvSpPr>
          <p:cNvPr id="21" name="TextBox 20"/>
          <p:cNvSpPr txBox="1"/>
          <p:nvPr/>
        </p:nvSpPr>
        <p:spPr>
          <a:xfrm>
            <a:off x="72788" y="1717332"/>
            <a:ext cx="12192000" cy="892552"/>
          </a:xfrm>
          <a:prstGeom prst="rect">
            <a:avLst/>
          </a:prstGeom>
          <a:noFill/>
        </p:spPr>
        <p:txBody>
          <a:bodyPr wrap="square" rtlCol="0">
            <a:spAutoFit/>
          </a:bodyPr>
          <a:lstStyle/>
          <a:p>
            <a:r>
              <a:rPr lang="en-US" sz="2600" b="1" dirty="0" smtClean="0">
                <a:solidFill>
                  <a:srgbClr val="008000"/>
                </a:solidFill>
                <a:latin typeface="Times New Roman" panose="02020603050405020304" pitchFamily="18" charset="0"/>
                <a:cs typeface="Times New Roman" panose="02020603050405020304" pitchFamily="18" charset="0"/>
              </a:rPr>
              <a:t>a. </a:t>
            </a:r>
            <a:r>
              <a:rPr lang="en-US" sz="2600" b="1" dirty="0" err="1" smtClean="0">
                <a:solidFill>
                  <a:srgbClr val="008000"/>
                </a:solidFill>
                <a:latin typeface="Times New Roman" panose="02020603050405020304" pitchFamily="18" charset="0"/>
                <a:cs typeface="Times New Roman" panose="02020603050405020304" pitchFamily="18" charset="0"/>
              </a:rPr>
              <a:t>Trình</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bày</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những</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nét</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chính</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về</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công</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cuộc</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bảo</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vệ</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chủ</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quyền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các</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quyền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và</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lợi</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ích</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hợp</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pháp</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của</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Việt</a:t>
            </a:r>
            <a:r>
              <a:rPr lang="en-US" sz="2600" b="1" dirty="0" smtClean="0">
                <a:solidFill>
                  <a:srgbClr val="008000"/>
                </a:solidFill>
                <a:latin typeface="Times New Roman" panose="02020603050405020304" pitchFamily="18" charset="0"/>
                <a:cs typeface="Times New Roman" panose="02020603050405020304" pitchFamily="18" charset="0"/>
              </a:rPr>
              <a:t> Nam ở </a:t>
            </a:r>
            <a:r>
              <a:rPr lang="en-US" sz="2600" b="1" dirty="0" err="1" smtClean="0">
                <a:solidFill>
                  <a:srgbClr val="008000"/>
                </a:solidFill>
                <a:latin typeface="Times New Roman" panose="02020603050405020304" pitchFamily="18" charset="0"/>
                <a:cs typeface="Times New Roman" panose="02020603050405020304" pitchFamily="18" charset="0"/>
              </a:rPr>
              <a:t>Biển</a:t>
            </a:r>
            <a:r>
              <a:rPr lang="en-US" sz="2600" b="1" dirty="0" smtClean="0">
                <a:solidFill>
                  <a:srgbClr val="008000"/>
                </a:solidFill>
                <a:latin typeface="Times New Roman" panose="02020603050405020304" pitchFamily="18" charset="0"/>
                <a:cs typeface="Times New Roman" panose="02020603050405020304" pitchFamily="18" charset="0"/>
              </a:rPr>
              <a:t> </a:t>
            </a:r>
            <a:r>
              <a:rPr lang="en-US" sz="2600" b="1" dirty="0" err="1" smtClean="0">
                <a:solidFill>
                  <a:srgbClr val="008000"/>
                </a:solidFill>
                <a:latin typeface="Times New Roman" panose="02020603050405020304" pitchFamily="18" charset="0"/>
                <a:cs typeface="Times New Roman" panose="02020603050405020304" pitchFamily="18" charset="0"/>
              </a:rPr>
              <a:t>Đông</a:t>
            </a:r>
            <a:r>
              <a:rPr lang="en-US" sz="2600" b="1" dirty="0" smtClean="0">
                <a:solidFill>
                  <a:srgbClr val="008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7481150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13" grpId="0"/>
      <p:bldP spid="1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TotalTime>
  <Words>913</Words>
  <Application>Microsoft Office PowerPoint</Application>
  <PresentationFormat>Widescreen</PresentationFormat>
  <Paragraphs>64</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computer</dc:creator>
  <cp:lastModifiedBy>MAIHUNG</cp:lastModifiedBy>
  <cp:revision>26</cp:revision>
  <dcterms:created xsi:type="dcterms:W3CDTF">2025-09-29T02:07:26Z</dcterms:created>
  <dcterms:modified xsi:type="dcterms:W3CDTF">2026-03-12T07:51:49Z</dcterms:modified>
</cp:coreProperties>
</file>