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328" r:id="rId2"/>
    <p:sldId id="329" r:id="rId3"/>
    <p:sldId id="327" r:id="rId4"/>
    <p:sldId id="302" r:id="rId5"/>
    <p:sldId id="303" r:id="rId6"/>
    <p:sldId id="304" r:id="rId7"/>
    <p:sldId id="30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7" d="100"/>
          <a:sy n="87" d="100"/>
        </p:scale>
        <p:origin x="52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39828-FBB7-4B05-AE74-31CDBB807AB7}" type="datetimeFigureOut">
              <a:rPr lang="en-US" smtClean="0"/>
              <a:t>3/12/2026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492707-3C5C-4208-A5DF-C0E6FED54C76}" type="slidenum">
              <a:rPr lang="en-US" smtClean="0"/>
              <a:t>‹#›</a:t>
            </a:fld>
            <a:endParaRPr lang="en-US"/>
          </a:p>
        </p:txBody>
      </p:sp>
    </p:spTree>
    <p:extLst>
      <p:ext uri="{BB962C8B-B14F-4D97-AF65-F5344CB8AC3E}">
        <p14:creationId xmlns:p14="http://schemas.microsoft.com/office/powerpoint/2010/main" val="149513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10DE1A-A05A-41D6-B238-A61885B9714C}"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1642675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0DE1A-A05A-41D6-B238-A61885B9714C}"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335625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0DE1A-A05A-41D6-B238-A61885B9714C}"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115929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10DE1A-A05A-41D6-B238-A61885B9714C}"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84076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F10DE1A-A05A-41D6-B238-A61885B9714C}" type="datetimeFigureOut">
              <a:rPr lang="en-US" smtClean="0"/>
              <a:t>3/12/2026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4072642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0DE1A-A05A-41D6-B238-A61885B9714C}"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195489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10DE1A-A05A-41D6-B238-A61885B9714C}" type="datetimeFigureOut">
              <a:rPr lang="en-US" smtClean="0"/>
              <a:t>3/12/2026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420998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10DE1A-A05A-41D6-B238-A61885B9714C}" type="datetimeFigureOut">
              <a:rPr lang="en-US" smtClean="0"/>
              <a:t>3/12/2026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4003248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10DE1A-A05A-41D6-B238-A61885B9714C}" type="datetimeFigureOut">
              <a:rPr lang="en-US" smtClean="0"/>
              <a:t>3/12/2026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3420350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10DE1A-A05A-41D6-B238-A61885B9714C}"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3029651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F10DE1A-A05A-41D6-B238-A61885B9714C}" type="datetimeFigureOut">
              <a:rPr lang="en-US" smtClean="0"/>
              <a:t>3/12/2026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578205-F257-47F2-BD2C-D49A6B9FDA23}" type="slidenum">
              <a:rPr lang="en-US" smtClean="0"/>
              <a:t>‹#›</a:t>
            </a:fld>
            <a:endParaRPr lang="en-US"/>
          </a:p>
        </p:txBody>
      </p:sp>
    </p:spTree>
    <p:extLst>
      <p:ext uri="{BB962C8B-B14F-4D97-AF65-F5344CB8AC3E}">
        <p14:creationId xmlns:p14="http://schemas.microsoft.com/office/powerpoint/2010/main" val="308094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0DE1A-A05A-41D6-B238-A61885B9714C}" type="datetimeFigureOut">
              <a:rPr lang="en-US" smtClean="0"/>
              <a:t>3/12/2026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78205-F257-47F2-BD2C-D49A6B9FDA23}" type="slidenum">
              <a:rPr lang="en-US" smtClean="0"/>
              <a:t>‹#›</a:t>
            </a:fld>
            <a:endParaRPr lang="en-US"/>
          </a:p>
        </p:txBody>
      </p:sp>
    </p:spTree>
    <p:extLst>
      <p:ext uri="{BB962C8B-B14F-4D97-AF65-F5344CB8AC3E}">
        <p14:creationId xmlns:p14="http://schemas.microsoft.com/office/powerpoint/2010/main" val="1229573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NUL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2533347" y="860511"/>
            <a:ext cx="7518400" cy="477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2397" b="1">
                <a:solidFill>
                  <a:srgbClr val="002060"/>
                </a:solidFill>
                <a:latin typeface="Times New Roman" pitchFamily="18" charset="0"/>
              </a:rPr>
              <a:t>TRƯỜNG TIỂU HỌC HÒA NGHĨA</a:t>
            </a:r>
          </a:p>
        </p:txBody>
      </p:sp>
      <p:sp>
        <p:nvSpPr>
          <p:cNvPr id="14" name="Text Box 14"/>
          <p:cNvSpPr txBox="1">
            <a:spLocks noChangeArrowheads="1"/>
          </p:cNvSpPr>
          <p:nvPr/>
        </p:nvSpPr>
        <p:spPr bwMode="auto">
          <a:xfrm>
            <a:off x="1050403" y="3735203"/>
            <a:ext cx="10112236" cy="98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348"/>
              </a:spcBef>
              <a:defRPr/>
            </a:pPr>
            <a:r>
              <a:rPr lang="en-US" sz="2996"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6"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9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Lịch sử và Địa lý - </a:t>
            </a:r>
            <a:r>
              <a:rPr lang="en-US" sz="29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 5</a:t>
            </a:r>
            <a:endPar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defRPr/>
            </a:pPr>
            <a:r>
              <a:rPr lang="en-US" sz="2696" b="1"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2696"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6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a:t>
            </a:r>
            <a:r>
              <a:rPr lang="en-US" sz="26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GB" sz="2696"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BIỂN ĐẢO VIỆT NAM (Tiết 1)</a:t>
            </a:r>
            <a:endParaRPr lang="en-US" sz="26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 name="Text Box 17"/>
          <p:cNvSpPr txBox="1">
            <a:spLocks noChangeArrowheads="1"/>
          </p:cNvSpPr>
          <p:nvPr/>
        </p:nvSpPr>
        <p:spPr bwMode="auto">
          <a:xfrm>
            <a:off x="1880631" y="2230372"/>
            <a:ext cx="8592457" cy="135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sz="4045"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defRPr/>
            </a:pPr>
            <a:r>
              <a:rPr lang="en-US" sz="4045"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16" name="Picture 22" descr="bd21315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3497" y="4870959"/>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4"/>
          <p:cNvSpPr txBox="1">
            <a:spLocks noChangeArrowheads="1"/>
          </p:cNvSpPr>
          <p:nvPr/>
        </p:nvSpPr>
        <p:spPr bwMode="auto">
          <a:xfrm>
            <a:off x="3040056" y="5260241"/>
            <a:ext cx="6273605" cy="98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449"/>
              </a:spcBef>
              <a:defRPr/>
            </a:pPr>
            <a:r>
              <a:rPr lang="en-US" sz="2696" b="1" i="1" dirty="0" err="1">
                <a:solidFill>
                  <a:srgbClr val="0000FF"/>
                </a:solidFill>
                <a:latin typeface="Times New Roman" pitchFamily="18" charset="0"/>
                <a:cs typeface="Times New Roman" pitchFamily="18" charset="0"/>
              </a:rPr>
              <a:t>Giáo</a:t>
            </a:r>
            <a:r>
              <a:rPr lang="en-US" sz="2696" b="1" i="1" dirty="0">
                <a:solidFill>
                  <a:srgbClr val="0000FF"/>
                </a:solidFill>
                <a:latin typeface="Times New Roman" pitchFamily="18" charset="0"/>
                <a:cs typeface="Times New Roman" pitchFamily="18" charset="0"/>
              </a:rPr>
              <a:t> </a:t>
            </a:r>
            <a:r>
              <a:rPr lang="en-US" sz="2696" b="1" i="1" err="1">
                <a:solidFill>
                  <a:srgbClr val="0000FF"/>
                </a:solidFill>
                <a:latin typeface="Times New Roman" pitchFamily="18" charset="0"/>
                <a:cs typeface="Times New Roman" pitchFamily="18" charset="0"/>
              </a:rPr>
              <a:t>viên</a:t>
            </a:r>
            <a:r>
              <a:rPr lang="en-US" sz="2696" i="1" smtClean="0">
                <a:solidFill>
                  <a:srgbClr val="0000FF"/>
                </a:solidFill>
                <a:latin typeface="Times New Roman" pitchFamily="18" charset="0"/>
                <a:cs typeface="Times New Roman" pitchFamily="18" charset="0"/>
              </a:rPr>
              <a:t>: Bùi Thị Hồng Oanh</a:t>
            </a:r>
            <a:endParaRPr lang="en-US" sz="2696" i="1" dirty="0">
              <a:solidFill>
                <a:srgbClr val="0000FF"/>
              </a:solidFill>
              <a:latin typeface="Times New Roman" pitchFamily="18" charset="0"/>
              <a:cs typeface="Times New Roman" pitchFamily="18" charset="0"/>
            </a:endParaRPr>
          </a:p>
          <a:p>
            <a:pPr algn="ctr" eaLnBrk="1" hangingPunct="1">
              <a:spcBef>
                <a:spcPts val="449"/>
              </a:spcBef>
              <a:defRPr/>
            </a:pPr>
            <a:r>
              <a:rPr lang="en-US" sz="2696" b="1" i="1" dirty="0" err="1">
                <a:solidFill>
                  <a:srgbClr val="0000FF"/>
                </a:solidFill>
                <a:latin typeface="Times New Roman" pitchFamily="18" charset="0"/>
                <a:cs typeface="Times New Roman" pitchFamily="18" charset="0"/>
              </a:rPr>
              <a:t>Lớp</a:t>
            </a:r>
            <a:r>
              <a:rPr lang="en-US" sz="2696" b="1" i="1">
                <a:solidFill>
                  <a:srgbClr val="0000FF"/>
                </a:solidFill>
                <a:latin typeface="Times New Roman" pitchFamily="18" charset="0"/>
                <a:cs typeface="Times New Roman" pitchFamily="18" charset="0"/>
              </a:rPr>
              <a:t>: </a:t>
            </a:r>
            <a:r>
              <a:rPr lang="en-US" sz="2696" i="1" smtClean="0">
                <a:solidFill>
                  <a:srgbClr val="0000FF"/>
                </a:solidFill>
                <a:latin typeface="Times New Roman" pitchFamily="18" charset="0"/>
                <a:cs typeface="Times New Roman" pitchFamily="18" charset="0"/>
              </a:rPr>
              <a:t>5B</a:t>
            </a:r>
            <a:endParaRPr lang="en-US" sz="3595" i="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0324631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15"/>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15"/>
                                        </p:tgtEl>
                                        <p:attrNameLst>
                                          <p:attrName>style.color</p:attrName>
                                        </p:attrNameLst>
                                      </p:cBhvr>
                                      <p:by>
                                        <p:hsl h="7200000" s="0" l="0"/>
                                      </p:by>
                                    </p:animClr>
                                    <p:animClr clrSpc="hsl" dir="cw">
                                      <p:cBhvr>
                                        <p:cTn id="9" dur="2000" fill="hold"/>
                                        <p:tgtEl>
                                          <p:spTgt spid="15"/>
                                        </p:tgtEl>
                                        <p:attrNameLst>
                                          <p:attrName>fillcolor</p:attrName>
                                        </p:attrNameLst>
                                      </p:cBhvr>
                                      <p:by>
                                        <p:hsl h="7200000" s="0" l="0"/>
                                      </p:by>
                                    </p:animClr>
                                    <p:animClr clrSpc="hsl" dir="cw">
                                      <p:cBhvr>
                                        <p:cTn id="10" dur="2000" fill="hold"/>
                                        <p:tgtEl>
                                          <p:spTgt spid="15"/>
                                        </p:tgtEl>
                                        <p:attrNameLst>
                                          <p:attrName>stroke.color</p:attrName>
                                        </p:attrNameLst>
                                      </p:cBhvr>
                                      <p:by>
                                        <p:hsl h="7200000" s="0" l="0"/>
                                      </p:by>
                                    </p:animClr>
                                    <p:set>
                                      <p:cBhvr>
                                        <p:cTn id="11" dur="20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rcRect/>
          <a:stretch>
            <a:fillRect/>
          </a:stretch>
        </p:blipFill>
        <p:spPr bwMode="auto">
          <a:xfrm>
            <a:off x="3693318" y="2451954"/>
            <a:ext cx="4805363" cy="1077912"/>
          </a:xfrm>
          <a:prstGeom prst="rect">
            <a:avLst/>
          </a:prstGeom>
          <a:noFill/>
          <a:ln w="9525">
            <a:noFill/>
            <a:miter lim="800000"/>
            <a:headEnd/>
            <a:tailEnd/>
          </a:ln>
        </p:spPr>
      </p:pic>
    </p:spTree>
    <p:extLst>
      <p:ext uri="{BB962C8B-B14F-4D97-AF65-F5344CB8AC3E}">
        <p14:creationId xmlns:p14="http://schemas.microsoft.com/office/powerpoint/2010/main" val="279336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04254"/>
            <a:ext cx="12192000" cy="523220"/>
          </a:xfrm>
          <a:prstGeom prst="rect">
            <a:avLst/>
          </a:prstGeom>
          <a:noFill/>
        </p:spPr>
        <p:txBody>
          <a:bodyPr wrap="square" rtlCol="0">
            <a:spAutoFit/>
          </a:bodyPr>
          <a:lstStyle/>
          <a:p>
            <a:pPr algn="ctr"/>
            <a:r>
              <a:rPr lang="en-US" sz="2800" b="1" dirty="0" err="1" smtClean="0">
                <a:solidFill>
                  <a:srgbClr val="0000FF"/>
                </a:solidFill>
                <a:latin typeface="Times New Roman" pitchFamily="18" charset="0"/>
                <a:cs typeface="Times New Roman" pitchFamily="18" charset="0"/>
              </a:rPr>
              <a:t>Lịch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vi-VN" sz="2800" b="1" dirty="0">
              <a:solidFill>
                <a:srgbClr val="0000FF"/>
              </a:solidFill>
              <a:latin typeface="Times New Roman" pitchFamily="18" charset="0"/>
              <a:cs typeface="Times New Roman" pitchFamily="18" charset="0"/>
            </a:endParaRPr>
          </a:p>
        </p:txBody>
      </p:sp>
      <p:sp>
        <p:nvSpPr>
          <p:cNvPr id="6" name="TextBox 5"/>
          <p:cNvSpPr txBox="1"/>
          <p:nvPr/>
        </p:nvSpPr>
        <p:spPr>
          <a:xfrm>
            <a:off x="0" y="855572"/>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3. </a:t>
            </a:r>
            <a:r>
              <a:rPr lang="en-US" sz="2800" b="1" dirty="0" err="1" smtClean="0">
                <a:solidFill>
                  <a:srgbClr val="FF0000"/>
                </a:solidFill>
                <a:latin typeface="Times New Roman" panose="02020603050405020304" pitchFamily="18" charset="0"/>
                <a:cs typeface="Times New Roman" panose="02020603050405020304" pitchFamily="18" charset="0"/>
              </a:rPr>
              <a:t>Biển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Việt</a:t>
            </a:r>
            <a:r>
              <a:rPr lang="en-US" sz="2800" b="1" dirty="0" smtClean="0">
                <a:solidFill>
                  <a:srgbClr val="FF0000"/>
                </a:solidFill>
                <a:latin typeface="Times New Roman" panose="02020603050405020304" pitchFamily="18" charset="0"/>
                <a:cs typeface="Times New Roman" panose="02020603050405020304" pitchFamily="18" charset="0"/>
              </a:rPr>
              <a:t> Nam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0" y="1187917"/>
            <a:ext cx="2429301"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3. </a:t>
            </a:r>
            <a:r>
              <a:rPr lang="en-US" sz="2800" b="1" dirty="0" err="1" smtClean="0">
                <a:solidFill>
                  <a:srgbClr val="008000"/>
                </a:solidFill>
                <a:latin typeface="Times New Roman" panose="02020603050405020304" pitchFamily="18" charset="0"/>
                <a:cs typeface="Times New Roman" panose="02020603050405020304" pitchFamily="18" charset="0"/>
              </a:rPr>
              <a:t>Luyện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tập</a:t>
            </a:r>
            <a:endParaRPr lang="en-US" sz="2800" b="1" dirty="0">
              <a:solidFill>
                <a:srgbClr val="008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 y="1639235"/>
            <a:ext cx="12192000" cy="861774"/>
          </a:xfrm>
          <a:prstGeom prst="rect">
            <a:avLst/>
          </a:prstGeom>
          <a:noFill/>
        </p:spPr>
        <p:txBody>
          <a:bodyPr wrap="square" rtlCol="0">
            <a:spAutoFit/>
          </a:bodyPr>
          <a:lstStyle/>
          <a:p>
            <a:pPr lvl="0"/>
            <a:r>
              <a:rPr lang="en-US" sz="2500" b="1" dirty="0">
                <a:solidFill>
                  <a:srgbClr val="0000FF"/>
                </a:solidFill>
                <a:latin typeface="Times New Roman" panose="02020603050405020304" pitchFamily="18" charset="0"/>
                <a:cs typeface="Times New Roman" panose="02020603050405020304" pitchFamily="18" charset="0"/>
              </a:rPr>
              <a:t>1. </a:t>
            </a:r>
            <a:r>
              <a:rPr lang="vi-VN" sz="2500" b="1" dirty="0">
                <a:solidFill>
                  <a:srgbClr val="0000FF"/>
                </a:solidFill>
                <a:latin typeface="Times New Roman" panose="02020603050405020304" pitchFamily="18" charset="0"/>
                <a:cs typeface="Times New Roman" panose="02020603050405020304" pitchFamily="18" charset="0"/>
              </a:rPr>
              <a:t>Hoàn thành bảng (theo gợi ý dưới đây vào vở) về những hoạt động chính trong công cuộc bảo vệ chủ quyền, các quyền và lợi ích hợp pháp của Việt Nam ở Biển Đông</a:t>
            </a:r>
            <a:r>
              <a:rPr lang="vi-VN" sz="2500" b="1" dirty="0" smtClean="0">
                <a:solidFill>
                  <a:srgbClr val="0000FF"/>
                </a:solidFill>
                <a:latin typeface="Times New Roman" panose="02020603050405020304" pitchFamily="18" charset="0"/>
                <a:cs typeface="Times New Roman" panose="02020603050405020304" pitchFamily="18" charset="0"/>
              </a:rPr>
              <a:t>.</a:t>
            </a:r>
            <a:endParaRPr lang="en-US" sz="2500" dirty="0">
              <a:solidFill>
                <a:srgbClr val="0000FF"/>
              </a:solidFill>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2F86E4CD-F77D-97CE-92E8-C6038C2FCEB9}"/>
              </a:ext>
            </a:extLst>
          </p:cNvPr>
          <p:cNvGraphicFramePr>
            <a:graphicFrameLocks noGrp="1"/>
          </p:cNvGraphicFramePr>
          <p:nvPr>
            <p:extLst>
              <p:ext uri="{D42A27DB-BD31-4B8C-83A1-F6EECF244321}">
                <p14:modId xmlns:p14="http://schemas.microsoft.com/office/powerpoint/2010/main" val="4123961469"/>
              </p:ext>
            </p:extLst>
          </p:nvPr>
        </p:nvGraphicFramePr>
        <p:xfrm>
          <a:off x="1" y="2617910"/>
          <a:ext cx="12192000" cy="3929747"/>
        </p:xfrm>
        <a:graphic>
          <a:graphicData uri="http://schemas.openxmlformats.org/drawingml/2006/table">
            <a:tbl>
              <a:tblPr/>
              <a:tblGrid>
                <a:gridCol w="3866052">
                  <a:extLst>
                    <a:ext uri="{9D8B030D-6E8A-4147-A177-3AD203B41FA5}">
                      <a16:colId xmlns:a16="http://schemas.microsoft.com/office/drawing/2014/main" val="1602631938"/>
                    </a:ext>
                  </a:extLst>
                </a:gridCol>
                <a:gridCol w="8325948">
                  <a:extLst>
                    <a:ext uri="{9D8B030D-6E8A-4147-A177-3AD203B41FA5}">
                      <a16:colId xmlns:a16="http://schemas.microsoft.com/office/drawing/2014/main" val="4059567689"/>
                    </a:ext>
                  </a:extLst>
                </a:gridCol>
              </a:tblGrid>
              <a:tr h="453920">
                <a:tc>
                  <a:txBody>
                    <a:bodyPr/>
                    <a:lstStyle/>
                    <a:p>
                      <a:pPr algn="ctr"/>
                      <a:r>
                        <a:rPr lang="en-US" sz="24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Thời</a:t>
                      </a:r>
                      <a:r>
                        <a:rPr lang="en-US" sz="24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kì</a:t>
                      </a:r>
                      <a:endParaRPr lang="en-US" sz="24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24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Hoạt</a:t>
                      </a:r>
                      <a:r>
                        <a:rPr lang="en-US" sz="24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động</a:t>
                      </a:r>
                      <a:endParaRPr lang="en-US" sz="24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2571798"/>
                  </a:ext>
                </a:extLst>
              </a:tr>
              <a:tr h="626713">
                <a:tc>
                  <a:txBody>
                    <a:bodyPr/>
                    <a:lstStyle/>
                    <a:p>
                      <a:pPr algn="l"/>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Các</a:t>
                      </a:r>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chúa</a:t>
                      </a:r>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Nguyễn</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 </a:t>
                      </a:r>
                      <a:r>
                        <a:rPr lang="en-US" sz="2400" b="1" dirty="0" err="1"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Lập</a:t>
                      </a:r>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đội</a:t>
                      </a:r>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Hoàng Sa,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đội</a:t>
                      </a:r>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Bắc</a:t>
                      </a:r>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Hải</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152844"/>
                  </a:ext>
                </a:extLst>
              </a:tr>
              <a:tr h="724977">
                <a:tc>
                  <a:txBody>
                    <a:bodyPr/>
                    <a:lstStyle/>
                    <a:p>
                      <a:pPr algn="l"/>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Triều</a:t>
                      </a:r>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Nguyễn</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12039"/>
                  </a:ext>
                </a:extLst>
              </a:tr>
              <a:tr h="762377">
                <a:tc>
                  <a:txBody>
                    <a:bodyPr/>
                    <a:lstStyle/>
                    <a:p>
                      <a:pPr algn="l"/>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Thời</a:t>
                      </a:r>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Pháp</a:t>
                      </a:r>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thuộc</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81732"/>
                  </a:ext>
                </a:extLst>
              </a:tr>
              <a:tr h="1361760">
                <a:tc>
                  <a:txBody>
                    <a:bodyPr/>
                    <a:lstStyle/>
                    <a:p>
                      <a:pPr algn="l"/>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Nhà </a:t>
                      </a:r>
                      <a:r>
                        <a:rPr lang="vi-VN"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nước Cộng hoà xã hội chủ nghĩa Việt Nam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361022"/>
                  </a:ext>
                </a:extLst>
              </a:tr>
            </a:tbl>
          </a:graphicData>
        </a:graphic>
      </p:graphicFrame>
    </p:spTree>
    <p:extLst>
      <p:ext uri="{BB962C8B-B14F-4D97-AF65-F5344CB8AC3E}">
        <p14:creationId xmlns:p14="http://schemas.microsoft.com/office/powerpoint/2010/main" val="395827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F86E4CD-F77D-97CE-92E8-C6038C2FCEB9}"/>
              </a:ext>
            </a:extLst>
          </p:cNvPr>
          <p:cNvGraphicFramePr>
            <a:graphicFrameLocks noGrp="1"/>
          </p:cNvGraphicFramePr>
          <p:nvPr>
            <p:extLst>
              <p:ext uri="{D42A27DB-BD31-4B8C-83A1-F6EECF244321}">
                <p14:modId xmlns:p14="http://schemas.microsoft.com/office/powerpoint/2010/main" val="574893314"/>
              </p:ext>
            </p:extLst>
          </p:nvPr>
        </p:nvGraphicFramePr>
        <p:xfrm>
          <a:off x="0" y="-2"/>
          <a:ext cx="12192000" cy="6841466"/>
        </p:xfrm>
        <a:graphic>
          <a:graphicData uri="http://schemas.openxmlformats.org/drawingml/2006/table">
            <a:tbl>
              <a:tblPr/>
              <a:tblGrid>
                <a:gridCol w="2879678">
                  <a:extLst>
                    <a:ext uri="{9D8B030D-6E8A-4147-A177-3AD203B41FA5}">
                      <a16:colId xmlns:a16="http://schemas.microsoft.com/office/drawing/2014/main" val="1602631938"/>
                    </a:ext>
                  </a:extLst>
                </a:gridCol>
                <a:gridCol w="9312322">
                  <a:extLst>
                    <a:ext uri="{9D8B030D-6E8A-4147-A177-3AD203B41FA5}">
                      <a16:colId xmlns:a16="http://schemas.microsoft.com/office/drawing/2014/main" val="4059567689"/>
                    </a:ext>
                  </a:extLst>
                </a:gridCol>
              </a:tblGrid>
              <a:tr h="594522">
                <a:tc>
                  <a:txBody>
                    <a:bodyPr/>
                    <a:lstStyle/>
                    <a:p>
                      <a:pPr algn="ctr"/>
                      <a:r>
                        <a:rPr lang="en-US" sz="2800" b="1" dirty="0" err="1">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Thời</a:t>
                      </a:r>
                      <a:r>
                        <a:rPr lang="en-US" sz="2800" b="1"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kì</a:t>
                      </a:r>
                      <a:endParaRPr lang="en-US" sz="2800" b="1"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err="1">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Hoạt</a:t>
                      </a:r>
                      <a:r>
                        <a:rPr lang="en-US" sz="2800" b="1"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rPr>
                        <a:t>động</a:t>
                      </a:r>
                      <a:endParaRPr lang="en-US" sz="2800" b="1" dirty="0">
                        <a:solidFill>
                          <a:srgbClr val="C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571798"/>
                  </a:ext>
                </a:extLst>
              </a:tr>
              <a:tr h="920381">
                <a:tc>
                  <a:txBody>
                    <a:bodyPr/>
                    <a:lstStyle/>
                    <a:p>
                      <a:pPr marL="109538" indent="53975" algn="l"/>
                      <a:r>
                        <a:rPr lang="en-US" sz="2600" b="1"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Các</a:t>
                      </a:r>
                      <a:r>
                        <a:rPr lang="en-US" sz="2600" b="1"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chúa</a:t>
                      </a:r>
                      <a:r>
                        <a:rPr lang="en-US" sz="26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Nguyễn</a:t>
                      </a:r>
                      <a:endParaRPr lang="en-US" sz="26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Lập</a:t>
                      </a:r>
                      <a:r>
                        <a:rPr lang="en-US" sz="2400" b="1" dirty="0" smtClean="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đội</a:t>
                      </a:r>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Hoàng Sa,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đội</a:t>
                      </a:r>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Bắc</a:t>
                      </a:r>
                      <a:r>
                        <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Hải</a:t>
                      </a:r>
                      <a:endParaRPr lang="en-US" sz="24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6152844"/>
                  </a:ext>
                </a:extLst>
              </a:tr>
              <a:tr h="1378424">
                <a:tc>
                  <a:txBody>
                    <a:bodyPr/>
                    <a:lstStyle/>
                    <a:p>
                      <a:pPr algn="l"/>
                      <a:r>
                        <a:rPr lang="en-US" sz="2600" b="1"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a:r>
                        <a:rPr lang="en-US" sz="2600" b="1" dirty="0" err="1"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Triều</a:t>
                      </a:r>
                      <a:r>
                        <a:rPr lang="en-US" sz="2600" b="1"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Nguyễn</a:t>
                      </a:r>
                      <a:endParaRPr lang="en-US" sz="26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3612039"/>
                  </a:ext>
                </a:extLst>
              </a:tr>
              <a:tr h="1173708">
                <a:tc>
                  <a:txBody>
                    <a:bodyPr/>
                    <a:lstStyle/>
                    <a:p>
                      <a:pPr algn="l"/>
                      <a:r>
                        <a:rPr lang="en-US" sz="2600" b="1"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p>
                    <a:p>
                      <a:pPr algn="l"/>
                      <a:r>
                        <a:rPr lang="en-US" sz="2600" b="1" dirty="0" err="1"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Thời</a:t>
                      </a:r>
                      <a:r>
                        <a:rPr lang="en-US" sz="2600" b="1"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Pháp</a:t>
                      </a:r>
                      <a:r>
                        <a:rPr lang="en-US" sz="26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2600" b="1" dirty="0" err="1">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thuộc</a:t>
                      </a:r>
                      <a:endParaRPr lang="en-US" sz="26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781732"/>
                  </a:ext>
                </a:extLst>
              </a:tr>
              <a:tr h="2774431">
                <a:tc>
                  <a:txBody>
                    <a:bodyPr/>
                    <a:lstStyle/>
                    <a:p>
                      <a:pPr marL="109538" indent="0" algn="l"/>
                      <a:r>
                        <a:rPr lang="en-US" sz="2600" b="1"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 </a:t>
                      </a:r>
                    </a:p>
                    <a:p>
                      <a:pPr marL="109538" indent="0" algn="l"/>
                      <a:r>
                        <a:rPr lang="vi-VN" sz="2600" b="1" dirty="0" smtClean="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Nhà </a:t>
                      </a:r>
                      <a:r>
                        <a:rPr lang="vi-VN" sz="2600" b="1" dirty="0">
                          <a:solidFill>
                            <a:srgbClr val="008000"/>
                          </a:solidFill>
                          <a:effectLst/>
                          <a:latin typeface="Times New Roman" panose="02020603050405020304" pitchFamily="18" charset="0"/>
                          <a:ea typeface="Cambria" panose="02040503050406030204" pitchFamily="18" charset="0"/>
                          <a:cs typeface="Times New Roman" panose="02020603050405020304" pitchFamily="18" charset="0"/>
                        </a:rPr>
                        <a:t>nước Cộng hoà xã hội chủ nghĩa Việt Nam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28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8361022"/>
                  </a:ext>
                </a:extLst>
              </a:tr>
            </a:tbl>
          </a:graphicData>
        </a:graphic>
      </p:graphicFrame>
      <p:sp>
        <p:nvSpPr>
          <p:cNvPr id="9" name="TextBox 8">
            <a:extLst>
              <a:ext uri="{FF2B5EF4-FFF2-40B4-BE49-F238E27FC236}">
                <a16:creationId xmlns:a16="http://schemas.microsoft.com/office/drawing/2014/main" id="{FDC1C6A6-8CB6-D3D6-D024-6ABBB543CC8D}"/>
              </a:ext>
            </a:extLst>
          </p:cNvPr>
          <p:cNvSpPr txBox="1"/>
          <p:nvPr/>
        </p:nvSpPr>
        <p:spPr>
          <a:xfrm>
            <a:off x="2866257" y="986524"/>
            <a:ext cx="9312322"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Thực thi chủ quyền trên quần đảo Hoàng Sa, quần đảo Trường Sa.</a:t>
            </a:r>
            <a:endPar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379ACABC-94D4-DD17-29EE-F97044908E26}"/>
              </a:ext>
            </a:extLst>
          </p:cNvPr>
          <p:cNvSpPr txBox="1"/>
          <p:nvPr/>
        </p:nvSpPr>
        <p:spPr>
          <a:xfrm>
            <a:off x="2879678" y="1533199"/>
            <a:ext cx="9312322"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Cắm cờ trên quần đảo Hoàng Sa.</a:t>
            </a:r>
          </a:p>
        </p:txBody>
      </p:sp>
      <p:sp>
        <p:nvSpPr>
          <p:cNvPr id="11" name="TextBox 10">
            <a:extLst>
              <a:ext uri="{FF2B5EF4-FFF2-40B4-BE49-F238E27FC236}">
                <a16:creationId xmlns:a16="http://schemas.microsoft.com/office/drawing/2014/main" id="{42EEFEA7-F472-5C91-DCC2-849EB46CB212}"/>
              </a:ext>
            </a:extLst>
          </p:cNvPr>
          <p:cNvSpPr txBox="1"/>
          <p:nvPr/>
        </p:nvSpPr>
        <p:spPr>
          <a:xfrm>
            <a:off x="2907883" y="1955988"/>
            <a:ext cx="7345680"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Dựng</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cột</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mốc</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trên</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quần</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đảo</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Hoàng Sa.</a:t>
            </a:r>
          </a:p>
        </p:txBody>
      </p:sp>
      <p:sp>
        <p:nvSpPr>
          <p:cNvPr id="12" name="TextBox 11">
            <a:extLst>
              <a:ext uri="{FF2B5EF4-FFF2-40B4-BE49-F238E27FC236}">
                <a16:creationId xmlns:a16="http://schemas.microsoft.com/office/drawing/2014/main" id="{2822F054-299D-2222-C44B-3B450748D4F8}"/>
              </a:ext>
            </a:extLst>
          </p:cNvPr>
          <p:cNvSpPr txBox="1"/>
          <p:nvPr/>
        </p:nvSpPr>
        <p:spPr>
          <a:xfrm>
            <a:off x="2879678" y="2369235"/>
            <a:ext cx="7345680"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Vẽ</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Đại</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Nam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nhất</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thống</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toàn</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đồ</a:t>
            </a:r>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29B062EB-C809-8D3C-B541-883095AF13F5}"/>
              </a:ext>
            </a:extLst>
          </p:cNvPr>
          <p:cNvSpPr txBox="1"/>
          <p:nvPr/>
        </p:nvSpPr>
        <p:spPr>
          <a:xfrm>
            <a:off x="2866257" y="2989649"/>
            <a:ext cx="9216788"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Dựng bia chủ quyền ở quần đảo Hoàng Sa và quần đảo Trường Sa.</a:t>
            </a:r>
          </a:p>
        </p:txBody>
      </p:sp>
      <p:sp>
        <p:nvSpPr>
          <p:cNvPr id="14" name="TextBox 13">
            <a:extLst>
              <a:ext uri="{FF2B5EF4-FFF2-40B4-BE49-F238E27FC236}">
                <a16:creationId xmlns:a16="http://schemas.microsoft.com/office/drawing/2014/main" id="{A6BC1306-B1CD-C8C6-A50E-09C18EF0B10E}"/>
              </a:ext>
            </a:extLst>
          </p:cNvPr>
          <p:cNvSpPr txBox="1"/>
          <p:nvPr/>
        </p:nvSpPr>
        <p:spPr>
          <a:xfrm>
            <a:off x="2860116" y="3445247"/>
            <a:ext cx="9288666" cy="446276"/>
          </a:xfrm>
          <a:prstGeom prst="rect">
            <a:avLst/>
          </a:prstGeom>
          <a:noFill/>
        </p:spPr>
        <p:txBody>
          <a:bodyPr wrap="square" rtlCol="0">
            <a:spAutoFit/>
          </a:bodyPr>
          <a:lstStyle/>
          <a:p>
            <a:r>
              <a:rPr lang="vi-VN" sz="23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Lập đơn vị hành chính ở quần đảo Hoàng Sa và quần đảo Trường Sa.</a:t>
            </a:r>
          </a:p>
        </p:txBody>
      </p:sp>
      <p:sp>
        <p:nvSpPr>
          <p:cNvPr id="15" name="TextBox 14">
            <a:extLst>
              <a:ext uri="{FF2B5EF4-FFF2-40B4-BE49-F238E27FC236}">
                <a16:creationId xmlns:a16="http://schemas.microsoft.com/office/drawing/2014/main" id="{A3CBB9E0-7C8A-E467-5559-1175B24D7CD7}"/>
              </a:ext>
            </a:extLst>
          </p:cNvPr>
          <p:cNvSpPr txBox="1"/>
          <p:nvPr/>
        </p:nvSpPr>
        <p:spPr>
          <a:xfrm>
            <a:off x="2848288" y="4070700"/>
            <a:ext cx="9288666" cy="830997"/>
          </a:xfrm>
          <a:prstGeom prst="rect">
            <a:avLst/>
          </a:prstGeom>
          <a:noFill/>
        </p:spPr>
        <p:txBody>
          <a:bodyPr wrap="square" rtlCol="0">
            <a:spAutoFit/>
          </a:bodyPr>
          <a:lstStyle/>
          <a:p>
            <a:r>
              <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Thành lập các đơn vị hành chính ở quần đảo Trường Sa và quần đảo Hoàng Sa.</a:t>
            </a:r>
          </a:p>
        </p:txBody>
      </p:sp>
      <p:sp>
        <p:nvSpPr>
          <p:cNvPr id="16" name="TextBox 15">
            <a:extLst>
              <a:ext uri="{FF2B5EF4-FFF2-40B4-BE49-F238E27FC236}">
                <a16:creationId xmlns:a16="http://schemas.microsoft.com/office/drawing/2014/main" id="{6AFE47F9-EBA9-B00F-3EBE-E44F9AF37773}"/>
              </a:ext>
            </a:extLst>
          </p:cNvPr>
          <p:cNvSpPr txBox="1"/>
          <p:nvPr/>
        </p:nvSpPr>
        <p:spPr>
          <a:xfrm>
            <a:off x="2907883" y="4843993"/>
            <a:ext cx="8892426" cy="461665"/>
          </a:xfrm>
          <a:prstGeom prst="rect">
            <a:avLst/>
          </a:prstGeom>
          <a:noFill/>
        </p:spPr>
        <p:txBody>
          <a:bodyPr wrap="square" rtlCol="0">
            <a:spAutoFit/>
          </a:bodyPr>
          <a:lstStyle/>
          <a:p>
            <a:r>
              <a:rPr lang="en-US"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Ban hành các văn bản pháp luật khẳng định chủ quyền biển đảo.</a:t>
            </a:r>
          </a:p>
        </p:txBody>
      </p:sp>
      <p:sp>
        <p:nvSpPr>
          <p:cNvPr id="17" name="TextBox 16">
            <a:extLst>
              <a:ext uri="{FF2B5EF4-FFF2-40B4-BE49-F238E27FC236}">
                <a16:creationId xmlns:a16="http://schemas.microsoft.com/office/drawing/2014/main" id="{65B63D53-17FD-D486-5793-6DEA2331FBEC}"/>
              </a:ext>
            </a:extLst>
          </p:cNvPr>
          <p:cNvSpPr txBox="1"/>
          <p:nvPr/>
        </p:nvSpPr>
        <p:spPr>
          <a:xfrm>
            <a:off x="2860116" y="5288058"/>
            <a:ext cx="9312322" cy="461665"/>
          </a:xfrm>
          <a:prstGeom prst="rect">
            <a:avLst/>
          </a:prstGeom>
          <a:noFill/>
        </p:spPr>
        <p:txBody>
          <a:bodyPr wrap="square" rtlCol="0">
            <a:spAutoFit/>
          </a:bodyPr>
          <a:lstStyle/>
          <a:p>
            <a:r>
              <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Tham gia Công ước của Liên hợp quốc về Luật Biển năm 1982.</a:t>
            </a:r>
          </a:p>
        </p:txBody>
      </p:sp>
      <p:sp>
        <p:nvSpPr>
          <p:cNvPr id="18" name="TextBox 17">
            <a:extLst>
              <a:ext uri="{FF2B5EF4-FFF2-40B4-BE49-F238E27FC236}">
                <a16:creationId xmlns:a16="http://schemas.microsoft.com/office/drawing/2014/main" id="{D1F49324-E269-1716-0574-3719910A4C7A}"/>
              </a:ext>
            </a:extLst>
          </p:cNvPr>
          <p:cNvSpPr txBox="1"/>
          <p:nvPr/>
        </p:nvSpPr>
        <p:spPr>
          <a:xfrm>
            <a:off x="2866257" y="5826215"/>
            <a:ext cx="9252727" cy="830997"/>
          </a:xfrm>
          <a:prstGeom prst="rect">
            <a:avLst/>
          </a:prstGeom>
          <a:noFill/>
        </p:spPr>
        <p:txBody>
          <a:bodyPr wrap="square" rtlCol="0">
            <a:spAutoFit/>
          </a:bodyPr>
          <a:lstStyle/>
          <a:p>
            <a:r>
              <a:rPr lang="vi-VN" sz="2400" b="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Thực hiện phát triển kinh tế biển gắn với tăng cường tiềm lực quốc phòng, góp phần bảo vệ biển, đảo quê hương.</a:t>
            </a:r>
          </a:p>
        </p:txBody>
      </p:sp>
    </p:spTree>
    <p:extLst>
      <p:ext uri="{BB962C8B-B14F-4D97-AF65-F5344CB8AC3E}">
        <p14:creationId xmlns:p14="http://schemas.microsoft.com/office/powerpoint/2010/main" val="75144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arn(inVertical)">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cuốn sách bồi đắp thêm tình yêu biển đảo">
            <a:extLst>
              <a:ext uri="{FF2B5EF4-FFF2-40B4-BE49-F238E27FC236}">
                <a16:creationId xmlns:a16="http://schemas.microsoft.com/office/drawing/2014/main" id="{FAA3857B-2F2A-F569-D943-AD4316C0FD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7581" y="2279177"/>
            <a:ext cx="8284419" cy="40993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1704767"/>
            <a:ext cx="12192000" cy="892552"/>
          </a:xfrm>
          <a:prstGeom prst="rect">
            <a:avLst/>
          </a:prstGeom>
          <a:noFill/>
        </p:spPr>
        <p:txBody>
          <a:bodyPr wrap="square" rtlCol="0">
            <a:spAutoFit/>
          </a:bodyPr>
          <a:lstStyle/>
          <a:p>
            <a:pPr lvl="0"/>
            <a:r>
              <a:rPr lang="en-US" sz="2600" b="1" dirty="0">
                <a:solidFill>
                  <a:srgbClr val="0000FF"/>
                </a:solidFill>
                <a:latin typeface="Times New Roman" panose="02020603050405020304" pitchFamily="18" charset="0"/>
                <a:cs typeface="Times New Roman" panose="02020603050405020304" pitchFamily="18" charset="0"/>
              </a:rPr>
              <a:t>2. </a:t>
            </a:r>
            <a:r>
              <a:rPr lang="vi-VN" sz="2600" b="1" dirty="0">
                <a:solidFill>
                  <a:srgbClr val="0000FF"/>
                </a:solidFill>
                <a:latin typeface="Times New Roman" panose="02020603050405020304" pitchFamily="18" charset="0"/>
                <a:cs typeface="Times New Roman" panose="02020603050405020304" pitchFamily="18" charset="0"/>
              </a:rPr>
              <a:t>Giới thiệu với bạn, thầy cô bài hát, bài thơ hoặc câu chuyện về biển, đảo mà em sưu tầm được</a:t>
            </a:r>
            <a:r>
              <a:rPr lang="vi-VN" sz="2600" b="1" dirty="0" smtClean="0">
                <a:solidFill>
                  <a:srgbClr val="0000FF"/>
                </a:solidFill>
                <a:latin typeface="Times New Roman" panose="02020603050405020304" pitchFamily="18" charset="0"/>
                <a:cs typeface="Times New Roman" panose="02020603050405020304" pitchFamily="18" charset="0"/>
              </a:rPr>
              <a:t>.</a:t>
            </a:r>
            <a:endParaRPr lang="en-US" sz="2600" dirty="0">
              <a:solidFill>
                <a:srgbClr val="0000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0" y="404254"/>
            <a:ext cx="12192000" cy="523220"/>
          </a:xfrm>
          <a:prstGeom prst="rect">
            <a:avLst/>
          </a:prstGeom>
          <a:noFill/>
        </p:spPr>
        <p:txBody>
          <a:bodyPr wrap="square" rtlCol="0">
            <a:spAutoFit/>
          </a:bodyPr>
          <a:lstStyle/>
          <a:p>
            <a:pPr algn="ctr"/>
            <a:r>
              <a:rPr lang="en-US" sz="2800" b="1" dirty="0" err="1" smtClean="0">
                <a:solidFill>
                  <a:srgbClr val="0000FF"/>
                </a:solidFill>
                <a:latin typeface="Times New Roman" pitchFamily="18" charset="0"/>
                <a:cs typeface="Times New Roman" pitchFamily="18" charset="0"/>
              </a:rPr>
              <a:t>Lịch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vi-VN" sz="2800" b="1" dirty="0">
              <a:solidFill>
                <a:srgbClr val="0000FF"/>
              </a:solidFill>
              <a:latin typeface="Times New Roman" pitchFamily="18" charset="0"/>
              <a:cs typeface="Times New Roman" pitchFamily="18" charset="0"/>
            </a:endParaRPr>
          </a:p>
        </p:txBody>
      </p:sp>
      <p:sp>
        <p:nvSpPr>
          <p:cNvPr id="12" name="TextBox 11"/>
          <p:cNvSpPr txBox="1"/>
          <p:nvPr/>
        </p:nvSpPr>
        <p:spPr>
          <a:xfrm>
            <a:off x="0" y="855572"/>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3. </a:t>
            </a:r>
            <a:r>
              <a:rPr lang="en-US" sz="2800" b="1" dirty="0" err="1" smtClean="0">
                <a:solidFill>
                  <a:srgbClr val="FF0000"/>
                </a:solidFill>
                <a:latin typeface="Times New Roman" panose="02020603050405020304" pitchFamily="18" charset="0"/>
                <a:cs typeface="Times New Roman" panose="02020603050405020304" pitchFamily="18" charset="0"/>
              </a:rPr>
              <a:t>Biển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Việt</a:t>
            </a:r>
            <a:r>
              <a:rPr lang="en-US" sz="2800" b="1" dirty="0" smtClean="0">
                <a:solidFill>
                  <a:srgbClr val="FF0000"/>
                </a:solidFill>
                <a:latin typeface="Times New Roman" panose="02020603050405020304" pitchFamily="18" charset="0"/>
                <a:cs typeface="Times New Roman" panose="02020603050405020304" pitchFamily="18" charset="0"/>
              </a:rPr>
              <a:t> Nam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0" y="1187917"/>
            <a:ext cx="2429301" cy="523220"/>
          </a:xfrm>
          <a:prstGeom prst="rect">
            <a:avLst/>
          </a:prstGeom>
          <a:noFill/>
        </p:spPr>
        <p:txBody>
          <a:bodyPr wrap="square" rtlCol="0">
            <a:spAutoFit/>
          </a:bodyPr>
          <a:lstStyle/>
          <a:p>
            <a:r>
              <a:rPr lang="en-US" sz="2800" b="1" dirty="0" smtClean="0">
                <a:solidFill>
                  <a:srgbClr val="008000"/>
                </a:solidFill>
                <a:latin typeface="Times New Roman" panose="02020603050405020304" pitchFamily="18" charset="0"/>
                <a:cs typeface="Times New Roman" panose="02020603050405020304" pitchFamily="18" charset="0"/>
              </a:rPr>
              <a:t>3. </a:t>
            </a:r>
            <a:r>
              <a:rPr lang="en-US" sz="2800" b="1" dirty="0" err="1" smtClean="0">
                <a:solidFill>
                  <a:srgbClr val="008000"/>
                </a:solidFill>
                <a:latin typeface="Times New Roman" panose="02020603050405020304" pitchFamily="18" charset="0"/>
                <a:cs typeface="Times New Roman" panose="02020603050405020304" pitchFamily="18" charset="0"/>
              </a:rPr>
              <a:t>Luyện</a:t>
            </a:r>
            <a:r>
              <a:rPr lang="en-US" sz="2800" b="1" dirty="0" smtClean="0">
                <a:solidFill>
                  <a:srgbClr val="008000"/>
                </a:solidFill>
                <a:latin typeface="Times New Roman" panose="02020603050405020304" pitchFamily="18" charset="0"/>
                <a:cs typeface="Times New Roman" panose="02020603050405020304" pitchFamily="18" charset="0"/>
              </a:rPr>
              <a:t> </a:t>
            </a:r>
            <a:r>
              <a:rPr lang="en-US" sz="2800" b="1" dirty="0" err="1" smtClean="0">
                <a:solidFill>
                  <a:srgbClr val="008000"/>
                </a:solidFill>
                <a:latin typeface="Times New Roman" panose="02020603050405020304" pitchFamily="18" charset="0"/>
                <a:cs typeface="Times New Roman" panose="02020603050405020304" pitchFamily="18" charset="0"/>
              </a:rPr>
              <a:t>tập</a:t>
            </a:r>
            <a:endParaRPr lang="en-US" sz="2800" b="1" dirty="0">
              <a:solidFill>
                <a:srgbClr val="008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6846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barn(inVertical)">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2mate.com - Yêu Lắm Trường Sa  Nhã Anh  Nhạc Thiếu Nhi Hát Về Trường Sa Hoàng Sa Việt Nam_v720P">
            <a:hlinkClick r:id="" action="ppaction://media"/>
            <a:extLst>
              <a:ext uri="{FF2B5EF4-FFF2-40B4-BE49-F238E27FC236}">
                <a16:creationId xmlns:a16="http://schemas.microsoft.com/office/drawing/2014/main" id="{F8A8D07E-97EE-6250-7C71-3373D6DC99A4}"/>
              </a:ext>
            </a:extLst>
          </p:cNvPr>
          <p:cNvPicPr>
            <a:picLocks noChangeAspect="1"/>
          </p:cNvPicPr>
          <p:nvPr>
            <a:videoFile r:link="rId1"/>
            <p:extLst/>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379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65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red text on a black background&#10;&#10;Description automatically generated">
            <a:extLst>
              <a:ext uri="{FF2B5EF4-FFF2-40B4-BE49-F238E27FC236}">
                <a16:creationId xmlns:a16="http://schemas.microsoft.com/office/drawing/2014/main" id="{3AFF4059-6C3E-7D16-6CFD-924E9EB249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990" y="1555846"/>
            <a:ext cx="3180837" cy="1433014"/>
          </a:xfrm>
          <a:prstGeom prst="rect">
            <a:avLst/>
          </a:prstGeom>
        </p:spPr>
      </p:pic>
      <p:sp>
        <p:nvSpPr>
          <p:cNvPr id="4" name="TextBox 3"/>
          <p:cNvSpPr txBox="1"/>
          <p:nvPr/>
        </p:nvSpPr>
        <p:spPr>
          <a:xfrm>
            <a:off x="0" y="404254"/>
            <a:ext cx="12192000" cy="523220"/>
          </a:xfrm>
          <a:prstGeom prst="rect">
            <a:avLst/>
          </a:prstGeom>
          <a:noFill/>
        </p:spPr>
        <p:txBody>
          <a:bodyPr wrap="square" rtlCol="0">
            <a:spAutoFit/>
          </a:bodyPr>
          <a:lstStyle/>
          <a:p>
            <a:pPr algn="ctr"/>
            <a:r>
              <a:rPr lang="en-US" sz="2800" b="1" dirty="0" err="1" smtClean="0">
                <a:solidFill>
                  <a:srgbClr val="0000FF"/>
                </a:solidFill>
                <a:latin typeface="Times New Roman" pitchFamily="18" charset="0"/>
                <a:cs typeface="Times New Roman" pitchFamily="18" charset="0"/>
              </a:rPr>
              <a:t>Lịch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sử</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và</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Địa</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lí</a:t>
            </a:r>
            <a:endParaRPr lang="vi-VN" sz="2800" b="1" dirty="0">
              <a:solidFill>
                <a:srgbClr val="0000FF"/>
              </a:solidFill>
              <a:latin typeface="Times New Roman" pitchFamily="18" charset="0"/>
              <a:cs typeface="Times New Roman" pitchFamily="18" charset="0"/>
            </a:endParaRPr>
          </a:p>
        </p:txBody>
      </p:sp>
      <p:sp>
        <p:nvSpPr>
          <p:cNvPr id="5" name="TextBox 4"/>
          <p:cNvSpPr txBox="1"/>
          <p:nvPr/>
        </p:nvSpPr>
        <p:spPr>
          <a:xfrm>
            <a:off x="0" y="855572"/>
            <a:ext cx="12192000" cy="523220"/>
          </a:xfrm>
          <a:prstGeom prst="rect">
            <a:avLst/>
          </a:prstGeom>
          <a:noFill/>
        </p:spPr>
        <p:txBody>
          <a:bodyPr wrap="square" rtlCol="0">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Bài</a:t>
            </a:r>
            <a:r>
              <a:rPr lang="en-US" sz="2800" b="1" dirty="0" smtClean="0">
                <a:solidFill>
                  <a:srgbClr val="FF0000"/>
                </a:solidFill>
                <a:latin typeface="Times New Roman" panose="02020603050405020304" pitchFamily="18" charset="0"/>
                <a:cs typeface="Times New Roman" panose="02020603050405020304" pitchFamily="18" charset="0"/>
              </a:rPr>
              <a:t> 3. </a:t>
            </a:r>
            <a:r>
              <a:rPr lang="en-US" sz="2800" b="1" dirty="0" err="1" smtClean="0">
                <a:solidFill>
                  <a:srgbClr val="FF0000"/>
                </a:solidFill>
                <a:latin typeface="Times New Roman" panose="02020603050405020304" pitchFamily="18" charset="0"/>
                <a:cs typeface="Times New Roman" panose="02020603050405020304" pitchFamily="18" charset="0"/>
              </a:rPr>
              <a:t>Biển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đảo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Việt</a:t>
            </a:r>
            <a:r>
              <a:rPr lang="en-US" sz="2800" b="1" dirty="0" smtClean="0">
                <a:solidFill>
                  <a:srgbClr val="FF0000"/>
                </a:solidFill>
                <a:latin typeface="Times New Roman" panose="02020603050405020304" pitchFamily="18" charset="0"/>
                <a:cs typeface="Times New Roman" panose="02020603050405020304" pitchFamily="18" charset="0"/>
              </a:rPr>
              <a:t> Nam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smtClean="0">
                <a:solidFill>
                  <a:srgbClr val="FF0000"/>
                </a:solidFill>
                <a:latin typeface="Times New Roman" panose="02020603050405020304" pitchFamily="18" charset="0"/>
                <a:cs typeface="Times New Roman" panose="02020603050405020304" pitchFamily="18" charset="0"/>
              </a:rPr>
              <a:t>2</a:t>
            </a:r>
            <a:r>
              <a:rPr lang="en-US" sz="2800" b="1"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436728" y="2988860"/>
            <a:ext cx="11755272" cy="892552"/>
          </a:xfrm>
          <a:prstGeom prst="rect">
            <a:avLst/>
          </a:prstGeom>
          <a:noFill/>
        </p:spPr>
        <p:txBody>
          <a:bodyPr wrap="square" rtlCol="0">
            <a:spAutoFit/>
          </a:bodyPr>
          <a:lstStyle/>
          <a:p>
            <a:pPr lvl="0"/>
            <a:r>
              <a:rPr lang="en-US" sz="2600" b="1" dirty="0" smtClean="0">
                <a:solidFill>
                  <a:srgbClr val="0000FF"/>
                </a:solidFill>
                <a:latin typeface="Times New Roman" panose="02020603050405020304" pitchFamily="18" charset="0"/>
                <a:cs typeface="Times New Roman" panose="02020603050405020304" pitchFamily="18" charset="0"/>
              </a:rPr>
              <a:t>* </a:t>
            </a:r>
            <a:r>
              <a:rPr lang="vi-VN" sz="2600" b="1" dirty="0">
                <a:solidFill>
                  <a:srgbClr val="0000FF"/>
                </a:solidFill>
                <a:latin typeface="Times New Roman" panose="02020603050405020304" pitchFamily="18" charset="0"/>
                <a:cs typeface="Times New Roman" panose="02020603050405020304" pitchFamily="18" charset="0"/>
              </a:rPr>
              <a:t>Tìm hiểu và chia sẻ với bạn về một số hoạt động góp phần bảo vệ chủ quyền biển, của địa phương em (tỉnh hoặc thành phố) hoặc địa phương khác mà em biết</a:t>
            </a:r>
            <a:r>
              <a:rPr lang="vi-VN" sz="2600" b="1" dirty="0" smtClean="0">
                <a:solidFill>
                  <a:srgbClr val="0000FF"/>
                </a:solidFill>
                <a:latin typeface="Times New Roman" panose="02020603050405020304" pitchFamily="18" charset="0"/>
                <a:cs typeface="Times New Roman" panose="02020603050405020304" pitchFamily="18" charset="0"/>
              </a:rPr>
              <a:t>.</a:t>
            </a:r>
            <a:endParaRPr lang="en-US" sz="26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7673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432</Words>
  <Application>Microsoft Office PowerPoint</Application>
  <PresentationFormat>Widescreen</PresentationFormat>
  <Paragraphs>51</Paragraphs>
  <Slides>7</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MAIHUNG</cp:lastModifiedBy>
  <cp:revision>24</cp:revision>
  <dcterms:created xsi:type="dcterms:W3CDTF">2025-09-29T02:07:26Z</dcterms:created>
  <dcterms:modified xsi:type="dcterms:W3CDTF">2026-03-12T07:56:31Z</dcterms:modified>
</cp:coreProperties>
</file>