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578" r:id="rId2"/>
    <p:sldId id="579" r:id="rId3"/>
    <p:sldId id="548" r:id="rId4"/>
    <p:sldId id="397" r:id="rId5"/>
    <p:sldId id="551" r:id="rId6"/>
    <p:sldId id="566" r:id="rId7"/>
    <p:sldId id="464" r:id="rId8"/>
    <p:sldId id="465" r:id="rId9"/>
    <p:sldId id="466" r:id="rId10"/>
    <p:sldId id="567" r:id="rId11"/>
    <p:sldId id="555" r:id="rId12"/>
    <p:sldId id="569" r:id="rId13"/>
    <p:sldId id="398" r:id="rId14"/>
    <p:sldId id="572" r:id="rId15"/>
    <p:sldId id="573" r:id="rId16"/>
    <p:sldId id="574" r:id="rId17"/>
    <p:sldId id="534" r:id="rId18"/>
    <p:sldId id="444" r:id="rId19"/>
    <p:sldId id="575" r:id="rId20"/>
    <p:sldId id="576" r:id="rId21"/>
    <p:sldId id="5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934"/>
    <a:srgbClr val="FBE8CF"/>
    <a:srgbClr val="9C5B0C"/>
    <a:srgbClr val="F1A03F"/>
    <a:srgbClr val="B8D991"/>
    <a:srgbClr val="55A84B"/>
    <a:srgbClr val="75BA5B"/>
    <a:srgbClr val="F0AE3B"/>
    <a:srgbClr val="8D2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02BCD-C4F6-4AD7-95A6-F8E4737DF7FF}"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5C464-9AE0-472F-BA27-2F4211676E1A}" type="slidenum">
              <a:rPr lang="en-US" smtClean="0"/>
              <a:t>‹#›</a:t>
            </a:fld>
            <a:endParaRPr lang="en-US"/>
          </a:p>
        </p:txBody>
      </p:sp>
    </p:spTree>
    <p:extLst>
      <p:ext uri="{BB962C8B-B14F-4D97-AF65-F5344CB8AC3E}">
        <p14:creationId xmlns:p14="http://schemas.microsoft.com/office/powerpoint/2010/main" val="127015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1282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2440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03535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pic>
        <p:nvPicPr>
          <p:cNvPr id="5" name="Picture 4">
            <a:extLst>
              <a:ext uri="{FF2B5EF4-FFF2-40B4-BE49-F238E27FC236}">
                <a16:creationId xmlns:a16="http://schemas.microsoft.com/office/drawing/2014/main" id="{F2722404-8519-40FB-91A0-262B6841B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6" name="Picture 5">
            <a:extLst>
              <a:ext uri="{FF2B5EF4-FFF2-40B4-BE49-F238E27FC236}">
                <a16:creationId xmlns:a16="http://schemas.microsoft.com/office/drawing/2014/main" id="{F6FFA7BF-CDEB-460A-80CE-9833AAA678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7" name="Picture 6">
            <a:extLst>
              <a:ext uri="{FF2B5EF4-FFF2-40B4-BE49-F238E27FC236}">
                <a16:creationId xmlns:a16="http://schemas.microsoft.com/office/drawing/2014/main" id="{21B6A7F5-F0EC-4605-A587-06744A81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411577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92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3053162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1580436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22699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8787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33111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829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75235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47586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6924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3/12/2026</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02497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938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09" r:id="rId14"/>
    <p:sldLayoutId id="214748371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533347" y="860511"/>
            <a:ext cx="7518400"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397" b="1">
                <a:solidFill>
                  <a:srgbClr val="002060"/>
                </a:solidFill>
                <a:latin typeface="Times New Roman" pitchFamily="18" charset="0"/>
              </a:rPr>
              <a:t>TRƯỜNG TIỂU HỌC </a:t>
            </a:r>
            <a:r>
              <a:rPr lang="en-US" altLang="en-US" sz="2397" b="1">
                <a:solidFill>
                  <a:srgbClr val="002060"/>
                </a:solidFill>
                <a:latin typeface="Times New Roman" pitchFamily="18" charset="0"/>
              </a:rPr>
              <a:t>HÒA NGHĨA</a:t>
            </a:r>
            <a:endParaRPr lang="en-US" altLang="en-US" sz="2397" b="1">
              <a:solidFill>
                <a:srgbClr val="002060"/>
              </a:solidFill>
              <a:latin typeface="Times New Roman" pitchFamily="18" charset="0"/>
            </a:endParaRPr>
          </a:p>
        </p:txBody>
      </p:sp>
      <p:sp>
        <p:nvSpPr>
          <p:cNvPr id="14" name="Text Box 14"/>
          <p:cNvSpPr txBox="1">
            <a:spLocks noChangeArrowheads="1"/>
          </p:cNvSpPr>
          <p:nvPr/>
        </p:nvSpPr>
        <p:spPr bwMode="auto">
          <a:xfrm>
            <a:off x="1120742" y="3721913"/>
            <a:ext cx="10112236" cy="9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996"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6"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9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Lịch sử và Địa lý - </a:t>
            </a:r>
            <a:r>
              <a:rPr lang="en-US" sz="29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5</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2696"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696"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6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THIÊN NHIÊN VIỆT NAM</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1880631" y="2230372"/>
            <a:ext cx="8592457" cy="135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45"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045"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497" y="4870959"/>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3040056" y="5260241"/>
            <a:ext cx="6273605" cy="98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449"/>
              </a:spcBef>
              <a:defRPr/>
            </a:pPr>
            <a:r>
              <a:rPr lang="en-US" sz="2696" b="1" i="1" dirty="0" err="1">
                <a:solidFill>
                  <a:srgbClr val="0000FF"/>
                </a:solidFill>
                <a:latin typeface="Times New Roman" pitchFamily="18" charset="0"/>
                <a:cs typeface="Times New Roman" pitchFamily="18" charset="0"/>
              </a:rPr>
              <a:t>Giáo</a:t>
            </a:r>
            <a:r>
              <a:rPr lang="en-US" sz="2696" b="1" i="1" dirty="0">
                <a:solidFill>
                  <a:srgbClr val="0000FF"/>
                </a:solidFill>
                <a:latin typeface="Times New Roman" pitchFamily="18" charset="0"/>
                <a:cs typeface="Times New Roman" pitchFamily="18" charset="0"/>
              </a:rPr>
              <a:t> </a:t>
            </a:r>
            <a:r>
              <a:rPr lang="en-US" sz="2696" b="1" i="1" err="1">
                <a:solidFill>
                  <a:srgbClr val="0000FF"/>
                </a:solidFill>
                <a:latin typeface="Times New Roman" pitchFamily="18" charset="0"/>
                <a:cs typeface="Times New Roman" pitchFamily="18" charset="0"/>
              </a:rPr>
              <a:t>viên</a:t>
            </a:r>
            <a:r>
              <a:rPr lang="en-US" sz="2696" i="1" smtClean="0">
                <a:solidFill>
                  <a:srgbClr val="0000FF"/>
                </a:solidFill>
                <a:latin typeface="Times New Roman" pitchFamily="18" charset="0"/>
                <a:cs typeface="Times New Roman" pitchFamily="18" charset="0"/>
              </a:rPr>
              <a:t>: Bùi Thị Hồng Oanh</a:t>
            </a:r>
            <a:endParaRPr lang="en-US" sz="2696" i="1" dirty="0">
              <a:solidFill>
                <a:srgbClr val="0000FF"/>
              </a:solidFill>
              <a:latin typeface="Times New Roman" pitchFamily="18" charset="0"/>
              <a:cs typeface="Times New Roman" pitchFamily="18" charset="0"/>
            </a:endParaRPr>
          </a:p>
          <a:p>
            <a:pPr algn="ctr" eaLnBrk="1" hangingPunct="1">
              <a:spcBef>
                <a:spcPts val="449"/>
              </a:spcBef>
              <a:defRPr/>
            </a:pPr>
            <a:r>
              <a:rPr lang="en-US" sz="2696" b="1" i="1" dirty="0" err="1">
                <a:solidFill>
                  <a:srgbClr val="0000FF"/>
                </a:solidFill>
                <a:latin typeface="Times New Roman" pitchFamily="18" charset="0"/>
                <a:cs typeface="Times New Roman" pitchFamily="18" charset="0"/>
              </a:rPr>
              <a:t>Lớp</a:t>
            </a:r>
            <a:r>
              <a:rPr lang="en-US" sz="2696" b="1" i="1">
                <a:solidFill>
                  <a:srgbClr val="0000FF"/>
                </a:solidFill>
                <a:latin typeface="Times New Roman" pitchFamily="18" charset="0"/>
                <a:cs typeface="Times New Roman" pitchFamily="18" charset="0"/>
              </a:rPr>
              <a:t>: </a:t>
            </a:r>
            <a:r>
              <a:rPr lang="en-US" sz="2696" i="1" smtClean="0">
                <a:solidFill>
                  <a:srgbClr val="0000FF"/>
                </a:solidFill>
                <a:latin typeface="Times New Roman" pitchFamily="18" charset="0"/>
                <a:cs typeface="Times New Roman" pitchFamily="18" charset="0"/>
              </a:rPr>
              <a:t>5B</a:t>
            </a:r>
            <a:endParaRPr lang="en-US" sz="3595"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05401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B4F244-E6F2-ED9E-EA43-DBC1E2BC158D}"/>
              </a:ext>
            </a:extLst>
          </p:cNvPr>
          <p:cNvGrpSpPr/>
          <p:nvPr/>
        </p:nvGrpSpPr>
        <p:grpSpPr>
          <a:xfrm flipH="1">
            <a:off x="345440" y="352543"/>
            <a:ext cx="11724638" cy="1608337"/>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576861" y="1363001"/>
              <a:ext cx="4173103" cy="1133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Xác định trên lược đồ các dãy núi có hướng tây bắc – đông nam, các dãy núi có hướng vòng cung và các đồng bằng lớn ở Việt Nam. </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697B9CE7-BFD8-052E-D08F-88F9DDD836B8}"/>
              </a:ext>
            </a:extLst>
          </p:cNvPr>
          <p:cNvPicPr>
            <a:picLocks noChangeAspect="1"/>
          </p:cNvPicPr>
          <p:nvPr/>
        </p:nvPicPr>
        <p:blipFill>
          <a:blip r:embed="rId6"/>
          <a:stretch>
            <a:fillRect/>
          </a:stretch>
        </p:blipFill>
        <p:spPr>
          <a:xfrm>
            <a:off x="853440" y="2175559"/>
            <a:ext cx="8981440" cy="4249428"/>
          </a:xfrm>
          <a:prstGeom prst="rect">
            <a:avLst/>
          </a:prstGeom>
        </p:spPr>
      </p:pic>
    </p:spTree>
    <p:extLst>
      <p:ext uri="{BB962C8B-B14F-4D97-AF65-F5344CB8AC3E}">
        <p14:creationId xmlns:p14="http://schemas.microsoft.com/office/powerpoint/2010/main" val="23789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D99C1-6C8D-02E4-461B-FFD9D70B9ED9}"/>
              </a:ext>
            </a:extLst>
          </p:cNvPr>
          <p:cNvPicPr>
            <a:picLocks noChangeAspect="1"/>
          </p:cNvPicPr>
          <p:nvPr/>
        </p:nvPicPr>
        <p:blipFill>
          <a:blip r:embed="rId2"/>
          <a:stretch>
            <a:fillRect/>
          </a:stretch>
        </p:blipFill>
        <p:spPr>
          <a:xfrm>
            <a:off x="239395" y="509587"/>
            <a:ext cx="5353050" cy="5229225"/>
          </a:xfrm>
          <a:prstGeom prst="rect">
            <a:avLst/>
          </a:prstGeom>
        </p:spPr>
      </p:pic>
      <p:pic>
        <p:nvPicPr>
          <p:cNvPr id="8" name="Picture 7">
            <a:extLst>
              <a:ext uri="{FF2B5EF4-FFF2-40B4-BE49-F238E27FC236}">
                <a16:creationId xmlns:a16="http://schemas.microsoft.com/office/drawing/2014/main" id="{F76E3F3D-3633-B521-57D5-74A7EA6DCC52}"/>
              </a:ext>
            </a:extLst>
          </p:cNvPr>
          <p:cNvPicPr>
            <a:picLocks noChangeAspect="1"/>
          </p:cNvPicPr>
          <p:nvPr/>
        </p:nvPicPr>
        <p:blipFill>
          <a:blip r:embed="rId3"/>
          <a:stretch>
            <a:fillRect/>
          </a:stretch>
        </p:blipFill>
        <p:spPr>
          <a:xfrm>
            <a:off x="5748020" y="351155"/>
            <a:ext cx="4495800" cy="5810250"/>
          </a:xfrm>
          <a:prstGeom prst="rect">
            <a:avLst/>
          </a:prstGeom>
        </p:spPr>
      </p:pic>
      <p:sp>
        <p:nvSpPr>
          <p:cNvPr id="15" name="Oval 14">
            <a:extLst>
              <a:ext uri="{FF2B5EF4-FFF2-40B4-BE49-F238E27FC236}">
                <a16:creationId xmlns:a16="http://schemas.microsoft.com/office/drawing/2014/main" id="{41E28DDF-B3B8-F68B-6509-963EF3AC3EFC}"/>
              </a:ext>
            </a:extLst>
          </p:cNvPr>
          <p:cNvSpPr/>
          <p:nvPr/>
        </p:nvSpPr>
        <p:spPr>
          <a:xfrm rot="19817384">
            <a:off x="1937499" y="1350852"/>
            <a:ext cx="76239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9AF90A-635D-BB84-4370-BD9EB0FC1852}"/>
              </a:ext>
            </a:extLst>
          </p:cNvPr>
          <p:cNvSpPr/>
          <p:nvPr/>
        </p:nvSpPr>
        <p:spPr>
          <a:xfrm rot="19817384">
            <a:off x="6662936" y="101039"/>
            <a:ext cx="1668651" cy="391939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4C35FAD-C51F-C20D-1CC6-D68336523882}"/>
              </a:ext>
            </a:extLst>
          </p:cNvPr>
          <p:cNvGrpSpPr/>
          <p:nvPr/>
        </p:nvGrpSpPr>
        <p:grpSpPr>
          <a:xfrm>
            <a:off x="1920240" y="5181600"/>
            <a:ext cx="8178800" cy="1280160"/>
            <a:chOff x="1327354" y="4306528"/>
            <a:chExt cx="9645445" cy="1474839"/>
          </a:xfrm>
        </p:grpSpPr>
        <p:sp>
          <p:nvSpPr>
            <p:cNvPr id="18" name="Rectangle: Rounded Corners 17">
              <a:extLst>
                <a:ext uri="{FF2B5EF4-FFF2-40B4-BE49-F238E27FC236}">
                  <a16:creationId xmlns:a16="http://schemas.microsoft.com/office/drawing/2014/main" id="{160CCCCC-67E2-907F-BE28-9B88FF1493D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9" name="TextBox 18">
              <a:extLst>
                <a:ext uri="{FF2B5EF4-FFF2-40B4-BE49-F238E27FC236}">
                  <a16:creationId xmlns:a16="http://schemas.microsoft.com/office/drawing/2014/main" id="{F70BA6B7-82BC-1579-2BA1-C6621500E902}"/>
                </a:ext>
              </a:extLst>
            </p:cNvPr>
            <p:cNvSpPr txBox="1"/>
            <p:nvPr/>
          </p:nvSpPr>
          <p:spPr>
            <a:xfrm>
              <a:off x="1570703" y="4397716"/>
              <a:ext cx="8964562" cy="102875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Dãy núi có hướng tây bắc – đông nam: Dãy Hoàng Liên Sơn, dãy Trường Sơn.</a:t>
              </a:r>
            </a:p>
          </p:txBody>
        </p:sp>
      </p:grpSp>
    </p:spTree>
    <p:extLst>
      <p:ext uri="{BB962C8B-B14F-4D97-AF65-F5344CB8AC3E}">
        <p14:creationId xmlns:p14="http://schemas.microsoft.com/office/powerpoint/2010/main" val="1803278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D99C1-6C8D-02E4-461B-FFD9D70B9ED9}"/>
              </a:ext>
            </a:extLst>
          </p:cNvPr>
          <p:cNvPicPr>
            <a:picLocks noChangeAspect="1"/>
          </p:cNvPicPr>
          <p:nvPr/>
        </p:nvPicPr>
        <p:blipFill>
          <a:blip r:embed="rId2"/>
          <a:stretch>
            <a:fillRect/>
          </a:stretch>
        </p:blipFill>
        <p:spPr>
          <a:xfrm>
            <a:off x="3707809" y="478056"/>
            <a:ext cx="5353050" cy="5229225"/>
          </a:xfrm>
          <a:prstGeom prst="rect">
            <a:avLst/>
          </a:prstGeom>
        </p:spPr>
      </p:pic>
      <p:sp>
        <p:nvSpPr>
          <p:cNvPr id="15" name="Oval 14">
            <a:extLst>
              <a:ext uri="{FF2B5EF4-FFF2-40B4-BE49-F238E27FC236}">
                <a16:creationId xmlns:a16="http://schemas.microsoft.com/office/drawing/2014/main" id="{41E28DDF-B3B8-F68B-6509-963EF3AC3EFC}"/>
              </a:ext>
            </a:extLst>
          </p:cNvPr>
          <p:cNvSpPr/>
          <p:nvPr/>
        </p:nvSpPr>
        <p:spPr>
          <a:xfrm rot="20865034">
            <a:off x="6540602" y="1010867"/>
            <a:ext cx="46210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Oval 1">
            <a:extLst>
              <a:ext uri="{FF2B5EF4-FFF2-40B4-BE49-F238E27FC236}">
                <a16:creationId xmlns:a16="http://schemas.microsoft.com/office/drawing/2014/main" id="{DDE9C5C2-5782-527E-C422-6AF0031C20E8}"/>
              </a:ext>
            </a:extLst>
          </p:cNvPr>
          <p:cNvSpPr/>
          <p:nvPr/>
        </p:nvSpPr>
        <p:spPr>
          <a:xfrm rot="390049">
            <a:off x="6961016" y="884745"/>
            <a:ext cx="46210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Oval 3">
            <a:extLst>
              <a:ext uri="{FF2B5EF4-FFF2-40B4-BE49-F238E27FC236}">
                <a16:creationId xmlns:a16="http://schemas.microsoft.com/office/drawing/2014/main" id="{AA641D6F-AFC7-FB5B-F0DC-D4EED40C57CA}"/>
              </a:ext>
            </a:extLst>
          </p:cNvPr>
          <p:cNvSpPr/>
          <p:nvPr/>
        </p:nvSpPr>
        <p:spPr>
          <a:xfrm rot="2993605">
            <a:off x="7367282" y="1588828"/>
            <a:ext cx="360799" cy="9188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Oval 4">
            <a:extLst>
              <a:ext uri="{FF2B5EF4-FFF2-40B4-BE49-F238E27FC236}">
                <a16:creationId xmlns:a16="http://schemas.microsoft.com/office/drawing/2014/main" id="{797594B8-BF9D-ACB1-1C98-8DD0CF0D771E}"/>
              </a:ext>
            </a:extLst>
          </p:cNvPr>
          <p:cNvSpPr/>
          <p:nvPr/>
        </p:nvSpPr>
        <p:spPr>
          <a:xfrm rot="4922341">
            <a:off x="7662609" y="2085842"/>
            <a:ext cx="497583" cy="11248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 name="Group 5">
            <a:extLst>
              <a:ext uri="{FF2B5EF4-FFF2-40B4-BE49-F238E27FC236}">
                <a16:creationId xmlns:a16="http://schemas.microsoft.com/office/drawing/2014/main" id="{54C35FAD-C51F-C20D-1CC6-D68336523882}"/>
              </a:ext>
            </a:extLst>
          </p:cNvPr>
          <p:cNvGrpSpPr/>
          <p:nvPr/>
        </p:nvGrpSpPr>
        <p:grpSpPr>
          <a:xfrm>
            <a:off x="1920240" y="5181600"/>
            <a:ext cx="8178800" cy="1280160"/>
            <a:chOff x="1327354" y="4306528"/>
            <a:chExt cx="9645445" cy="1474839"/>
          </a:xfrm>
        </p:grpSpPr>
        <p:sp>
          <p:nvSpPr>
            <p:cNvPr id="7" name="Rectangle: Rounded Corners 6">
              <a:extLst>
                <a:ext uri="{FF2B5EF4-FFF2-40B4-BE49-F238E27FC236}">
                  <a16:creationId xmlns:a16="http://schemas.microsoft.com/office/drawing/2014/main" id="{160CCCCC-67E2-907F-BE28-9B88FF1493D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TextBox 8">
              <a:extLst>
                <a:ext uri="{FF2B5EF4-FFF2-40B4-BE49-F238E27FC236}">
                  <a16:creationId xmlns:a16="http://schemas.microsoft.com/office/drawing/2014/main" id="{F70BA6B7-82BC-1579-2BA1-C6621500E902}"/>
                </a:ext>
              </a:extLst>
            </p:cNvPr>
            <p:cNvSpPr txBox="1"/>
            <p:nvPr/>
          </p:nvSpPr>
          <p:spPr>
            <a:xfrm>
              <a:off x="1570703" y="4397716"/>
              <a:ext cx="8964562" cy="12410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Dãy núi có hướng vòng cung: Sông Gâm, Ngân Sơn, Bắc Sơn, Đông Triều.</a:t>
              </a:r>
            </a:p>
          </p:txBody>
        </p:sp>
      </p:grpSp>
    </p:spTree>
    <p:extLst>
      <p:ext uri="{BB962C8B-B14F-4D97-AF65-F5344CB8AC3E}">
        <p14:creationId xmlns:p14="http://schemas.microsoft.com/office/powerpoint/2010/main" val="3050997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B4F244-E6F2-ED9E-EA43-DBC1E2BC158D}"/>
              </a:ext>
            </a:extLst>
          </p:cNvPr>
          <p:cNvGrpSpPr/>
          <p:nvPr/>
        </p:nvGrpSpPr>
        <p:grpSpPr>
          <a:xfrm flipH="1">
            <a:off x="5409553" y="134738"/>
            <a:ext cx="6223245" cy="2876364"/>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462786" y="1323561"/>
              <a:ext cx="4352561" cy="1355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Các đồng bằng lớn ở Việt Nam: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bằng Sông Hồng, đồng bằng Sông Cửu Long, Đồng bằng Duyên hải miền Trung.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028" name="Picture 4">
            <a:extLst>
              <a:ext uri="{FF2B5EF4-FFF2-40B4-BE49-F238E27FC236}">
                <a16:creationId xmlns:a16="http://schemas.microsoft.com/office/drawing/2014/main" id="{1D9193D3-C080-F1C7-277B-EB07AE32B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72" y="895350"/>
            <a:ext cx="5198554"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Đề xuất mở rộng và đổi tên vùng Đồng bằng sông Hồng">
            <a:extLst>
              <a:ext uri="{FF2B5EF4-FFF2-40B4-BE49-F238E27FC236}">
                <a16:creationId xmlns:a16="http://schemas.microsoft.com/office/drawing/2014/main" id="{848EC811-B14F-10F0-3A7E-D2B3DF015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BB9DBDF-F96A-B663-BC93-EDA16C988254}"/>
              </a:ext>
            </a:extLst>
          </p:cNvPr>
          <p:cNvGrpSpPr/>
          <p:nvPr/>
        </p:nvGrpSpPr>
        <p:grpSpPr>
          <a:xfrm>
            <a:off x="3850640" y="5963920"/>
            <a:ext cx="4663440" cy="711200"/>
            <a:chOff x="1327354" y="4306528"/>
            <a:chExt cx="9645445" cy="1474839"/>
          </a:xfrm>
        </p:grpSpPr>
        <p:sp>
          <p:nvSpPr>
            <p:cNvPr id="3" name="Rectangle: Rounded Corners 2">
              <a:extLst>
                <a:ext uri="{FF2B5EF4-FFF2-40B4-BE49-F238E27FC236}">
                  <a16:creationId xmlns:a16="http://schemas.microsoft.com/office/drawing/2014/main" id="{72C64B14-D71C-5A27-C13D-FE2F59D7EFAD}"/>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38C8A0BC-9BCA-CFD7-8922-6EA802777FEC}"/>
                </a:ext>
              </a:extLst>
            </p:cNvPr>
            <p:cNvSpPr txBox="1"/>
            <p:nvPr/>
          </p:nvSpPr>
          <p:spPr>
            <a:xfrm>
              <a:off x="1570703" y="4397716"/>
              <a:ext cx="8964562" cy="6737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微软雅黑"/>
                </a:rPr>
                <a:t>Đồng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bằng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Sông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Hồng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endParaRPr>
            </a:p>
          </p:txBody>
        </p:sp>
      </p:grpSp>
    </p:spTree>
    <p:extLst>
      <p:ext uri="{BB962C8B-B14F-4D97-AF65-F5344CB8AC3E}">
        <p14:creationId xmlns:p14="http://schemas.microsoft.com/office/powerpoint/2010/main" val="28029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ành lập 2 Hội đồng điều phối vùng ở đồng bằng sông Cửu Long và trung du  và miền núi phía Bắc">
            <a:extLst>
              <a:ext uri="{FF2B5EF4-FFF2-40B4-BE49-F238E27FC236}">
                <a16:creationId xmlns:a16="http://schemas.microsoft.com/office/drawing/2014/main" id="{485EA3F9-8339-F482-6282-9A0FF8723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8CBA95A-E172-772B-AE6A-B34EB99E8B7F}"/>
              </a:ext>
            </a:extLst>
          </p:cNvPr>
          <p:cNvGrpSpPr/>
          <p:nvPr/>
        </p:nvGrpSpPr>
        <p:grpSpPr>
          <a:xfrm>
            <a:off x="2095500" y="5963920"/>
            <a:ext cx="6418580" cy="711200"/>
            <a:chOff x="1327354" y="4306528"/>
            <a:chExt cx="9645445" cy="1474839"/>
          </a:xfrm>
        </p:grpSpPr>
        <p:sp>
          <p:nvSpPr>
            <p:cNvPr id="3" name="Rectangle: Rounded Corners 2">
              <a:extLst>
                <a:ext uri="{FF2B5EF4-FFF2-40B4-BE49-F238E27FC236}">
                  <a16:creationId xmlns:a16="http://schemas.microsoft.com/office/drawing/2014/main" id="{E85EDEAB-5616-06F3-BE2B-E590A3C8130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DC9E7D0D-6054-6326-5EBA-62AD2D21C42E}"/>
                </a:ext>
              </a:extLst>
            </p:cNvPr>
            <p:cNvSpPr txBox="1"/>
            <p:nvPr/>
          </p:nvSpPr>
          <p:spPr>
            <a:xfrm>
              <a:off x="1570703" y="4397716"/>
              <a:ext cx="8964562" cy="12126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微软雅黑"/>
                </a:rPr>
                <a:t>Đồng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bằng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Sông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Cửu</a:t>
              </a:r>
              <a:r>
                <a:rPr lang="en-US" sz="3200" b="1" dirty="0">
                  <a:solidFill>
                    <a:srgbClr val="002060"/>
                  </a:solidFill>
                  <a:latin typeface="Cambria" panose="02040503050406030204" pitchFamily="18" charset="0"/>
                  <a:ea typeface="微软雅黑"/>
                </a:rPr>
                <a:t> Long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endParaRPr>
            </a:p>
          </p:txBody>
        </p:sp>
      </p:grpSp>
    </p:spTree>
    <p:extLst>
      <p:ext uri="{BB962C8B-B14F-4D97-AF65-F5344CB8AC3E}">
        <p14:creationId xmlns:p14="http://schemas.microsoft.com/office/powerpoint/2010/main" val="22362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C63C9D-E812-ACC4-BE5C-0768FEE9668E}"/>
              </a:ext>
            </a:extLst>
          </p:cNvPr>
          <p:cNvSpPr txBox="1"/>
          <p:nvPr/>
        </p:nvSpPr>
        <p:spPr>
          <a:xfrm>
            <a:off x="2967355" y="2359025"/>
            <a:ext cx="7305040"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b) </a:t>
            </a:r>
            <a:r>
              <a:rPr lang="en-US" sz="4400" b="1" dirty="0" err="1">
                <a:solidFill>
                  <a:srgbClr val="002060"/>
                </a:solidFill>
                <a:latin typeface="Cambria" panose="02040503050406030204" pitchFamily="18" charset="0"/>
                <a:ea typeface="Cambria" panose="02040503050406030204" pitchFamily="18" charset="0"/>
              </a:rPr>
              <a:t>Tìm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về</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khí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hậu</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Việt</a:t>
            </a:r>
            <a:r>
              <a:rPr lang="en-US" sz="4400" b="1" dirty="0">
                <a:solidFill>
                  <a:srgbClr val="002060"/>
                </a:solidFill>
                <a:latin typeface="Cambria" panose="02040503050406030204" pitchFamily="18" charset="0"/>
                <a:ea typeface="Cambria" panose="02040503050406030204" pitchFamily="18" charset="0"/>
              </a:rPr>
              <a:t> Nam</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04593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D06468-73D0-8263-0EF8-F080FF9A95F1}"/>
              </a:ext>
            </a:extLst>
          </p:cNvPr>
          <p:cNvGrpSpPr/>
          <p:nvPr/>
        </p:nvGrpSpPr>
        <p:grpSpPr>
          <a:xfrm>
            <a:off x="1164115" y="1440259"/>
            <a:ext cx="10238040" cy="4310272"/>
            <a:chOff x="1164115" y="1440259"/>
            <a:chExt cx="10238040" cy="4310272"/>
          </a:xfrm>
        </p:grpSpPr>
        <p:grpSp>
          <p:nvGrpSpPr>
            <p:cNvPr id="12" name="组合 11"/>
            <p:cNvGrpSpPr/>
            <p:nvPr/>
          </p:nvGrpSpPr>
          <p:grpSpPr>
            <a:xfrm>
              <a:off x="2368210" y="1697481"/>
              <a:ext cx="9033945" cy="4053050"/>
              <a:chOff x="1802" y="2302"/>
              <a:chExt cx="15687" cy="7557"/>
            </a:xfrm>
          </p:grpSpPr>
          <p:sp>
            <p:nvSpPr>
              <p:cNvPr id="5" name="云形 4"/>
              <p:cNvSpPr>
                <a:spLocks noChangeAspect="1"/>
              </p:cNvSpPr>
              <p:nvPr>
                <p:custDataLst>
                  <p:tags r:id="rId1"/>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云形 7"/>
              <p:cNvSpPr>
                <a:spLocks noChangeAspect="1"/>
              </p:cNvSpPr>
              <p:nvPr>
                <p:custDataLst>
                  <p:tags r:id="rId2"/>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TextBox 2">
              <a:extLst>
                <a:ext uri="{FF2B5EF4-FFF2-40B4-BE49-F238E27FC236}">
                  <a16:creationId xmlns:a16="http://schemas.microsoft.com/office/drawing/2014/main" id="{346F5F04-4598-0067-7384-60CAB9D8969D}"/>
                </a:ext>
              </a:extLst>
            </p:cNvPr>
            <p:cNvSpPr txBox="1"/>
            <p:nvPr/>
          </p:nvSpPr>
          <p:spPr>
            <a:xfrm>
              <a:off x="1164115" y="1440259"/>
              <a:ext cx="9037160" cy="1323439"/>
            </a:xfrm>
            <a:prstGeom prst="rect">
              <a:avLst/>
            </a:prstGeom>
            <a:noFill/>
          </p:spPr>
          <p:txBody>
            <a:bodyPr wrap="square">
              <a:spAutoFit/>
            </a:bodyPr>
            <a:lstStyle/>
            <a:p>
              <a:pPr marL="457200" indent="-457200" algn="just">
                <a:buFontTx/>
                <a:buChar char="-"/>
              </a:pPr>
              <a:r>
                <a:rPr lang="en-US" sz="4000" b="1" i="0" dirty="0" err="1">
                  <a:effectLst/>
                  <a:latin typeface="Cambria" panose="02040503050406030204" pitchFamily="18" charset="0"/>
                </a:rPr>
                <a:t>Đọc</a:t>
              </a:r>
              <a:r>
                <a:rPr lang="en-US" sz="4000" b="1" i="0" dirty="0">
                  <a:effectLst/>
                  <a:latin typeface="Cambria" panose="02040503050406030204" pitchFamily="18" charset="0"/>
                </a:rPr>
                <a:t> </a:t>
              </a:r>
              <a:r>
                <a:rPr lang="en-US" sz="4000" b="1" i="0" dirty="0" err="1">
                  <a:effectLst/>
                  <a:latin typeface="Cambria" panose="02040503050406030204" pitchFamily="18" charset="0"/>
                </a:rPr>
                <a:t>thông</a:t>
              </a:r>
              <a:r>
                <a:rPr lang="en-US" sz="4000" b="1" i="0" dirty="0">
                  <a:effectLst/>
                  <a:latin typeface="Cambria" panose="02040503050406030204" pitchFamily="18" charset="0"/>
                </a:rPr>
                <a:t> tin, </a:t>
              </a:r>
              <a:r>
                <a:rPr lang="en-US" sz="4000" b="1" i="0" dirty="0" err="1">
                  <a:effectLst/>
                  <a:latin typeface="Cambria" panose="02040503050406030204" pitchFamily="18" charset="0"/>
                </a:rPr>
                <a:t>em</a:t>
              </a:r>
              <a:r>
                <a:rPr lang="en-US" sz="4000" b="1" i="0" dirty="0">
                  <a:effectLst/>
                  <a:latin typeface="Cambria" panose="02040503050406030204" pitchFamily="18" charset="0"/>
                </a:rPr>
                <a:t> </a:t>
              </a:r>
              <a:r>
                <a:rPr lang="en-US" sz="4000" b="1" i="0" dirty="0" err="1">
                  <a:effectLst/>
                  <a:latin typeface="Cambria" panose="02040503050406030204" pitchFamily="18" charset="0"/>
                </a:rPr>
                <a:t>hãy</a:t>
              </a:r>
              <a:r>
                <a:rPr lang="en-US" sz="4000" b="1" i="0" dirty="0">
                  <a:effectLst/>
                  <a:latin typeface="Cambria" panose="02040503050406030204" pitchFamily="18" charset="0"/>
                </a:rPr>
                <a:t> </a:t>
              </a:r>
              <a:r>
                <a:rPr lang="en-US" sz="4000" b="1" i="0" dirty="0" err="1">
                  <a:effectLst/>
                  <a:latin typeface="Cambria" panose="02040503050406030204" pitchFamily="18" charset="0"/>
                </a:rPr>
                <a:t>trình</a:t>
              </a:r>
              <a:r>
                <a:rPr lang="en-US" sz="4000" b="1" i="0" dirty="0">
                  <a:effectLst/>
                  <a:latin typeface="Cambria" panose="02040503050406030204" pitchFamily="18" charset="0"/>
                </a:rPr>
                <a:t> </a:t>
              </a:r>
              <a:r>
                <a:rPr lang="en-US" sz="4000" b="1" i="0" dirty="0" err="1">
                  <a:effectLst/>
                  <a:latin typeface="Cambria" panose="02040503050406030204" pitchFamily="18" charset="0"/>
                </a:rPr>
                <a:t>bày</a:t>
              </a:r>
              <a:r>
                <a:rPr lang="en-US" sz="4000" b="1" i="0" dirty="0">
                  <a:effectLst/>
                  <a:latin typeface="Cambria" panose="02040503050406030204" pitchFamily="18" charset="0"/>
                </a:rPr>
                <a:t> </a:t>
              </a:r>
              <a:r>
                <a:rPr lang="en-US" sz="4000" b="1" i="0" dirty="0" err="1">
                  <a:effectLst/>
                  <a:latin typeface="Cambria" panose="02040503050406030204" pitchFamily="18" charset="0"/>
                </a:rPr>
                <a:t>một</a:t>
              </a:r>
              <a:r>
                <a:rPr lang="en-US" sz="4000" b="1" i="0" dirty="0">
                  <a:effectLst/>
                  <a:latin typeface="Cambria" panose="02040503050406030204" pitchFamily="18" charset="0"/>
                </a:rPr>
                <a:t> </a:t>
              </a:r>
              <a:r>
                <a:rPr lang="en-US" sz="4000" b="1" i="0" dirty="0" err="1">
                  <a:effectLst/>
                  <a:latin typeface="Cambria" panose="02040503050406030204" pitchFamily="18" charset="0"/>
                </a:rPr>
                <a:t>số</a:t>
              </a:r>
              <a:r>
                <a:rPr lang="en-US" sz="4000" b="1" i="0" dirty="0">
                  <a:effectLst/>
                  <a:latin typeface="Cambria" panose="02040503050406030204" pitchFamily="18" charset="0"/>
                </a:rPr>
                <a:t> </a:t>
              </a:r>
              <a:r>
                <a:rPr lang="en-US" sz="4000" b="1" i="0" dirty="0" err="1">
                  <a:effectLst/>
                  <a:latin typeface="Cambria" panose="02040503050406030204" pitchFamily="18" charset="0"/>
                </a:rPr>
                <a:t>đặc</a:t>
              </a:r>
              <a:r>
                <a:rPr lang="en-US" sz="4000" b="1" i="0" dirty="0">
                  <a:effectLst/>
                  <a:latin typeface="Cambria" panose="02040503050406030204" pitchFamily="18" charset="0"/>
                </a:rPr>
                <a:t> </a:t>
              </a:r>
              <a:r>
                <a:rPr lang="en-US" sz="4000" b="1" i="0" dirty="0" err="1">
                  <a:effectLst/>
                  <a:latin typeface="Cambria" panose="02040503050406030204" pitchFamily="18" charset="0"/>
                </a:rPr>
                <a:t>điểm</a:t>
              </a:r>
              <a:r>
                <a:rPr lang="en-US" sz="4000" b="1" i="0" dirty="0">
                  <a:effectLst/>
                  <a:latin typeface="Cambria" panose="02040503050406030204" pitchFamily="18" charset="0"/>
                </a:rPr>
                <a:t> </a:t>
              </a:r>
              <a:r>
                <a:rPr lang="en-US" sz="4000" b="1" i="0" dirty="0" err="1">
                  <a:effectLst/>
                  <a:latin typeface="Cambria" panose="02040503050406030204" pitchFamily="18" charset="0"/>
                </a:rPr>
                <a:t>khí</a:t>
              </a:r>
              <a:r>
                <a:rPr lang="en-US" sz="4000" b="1" i="0" dirty="0">
                  <a:effectLst/>
                  <a:latin typeface="Cambria" panose="02040503050406030204" pitchFamily="18" charset="0"/>
                </a:rPr>
                <a:t> </a:t>
              </a:r>
              <a:r>
                <a:rPr lang="en-US" sz="4000" b="1" i="0" dirty="0" err="1">
                  <a:effectLst/>
                  <a:latin typeface="Cambria" panose="02040503050406030204" pitchFamily="18" charset="0"/>
                </a:rPr>
                <a:t>hậu</a:t>
              </a:r>
              <a:r>
                <a:rPr lang="en-US" sz="4000" b="1" i="0" dirty="0">
                  <a:effectLst/>
                  <a:latin typeface="Cambria" panose="02040503050406030204" pitchFamily="18" charset="0"/>
                </a:rPr>
                <a:t> ở </a:t>
              </a:r>
              <a:r>
                <a:rPr lang="en-US" sz="4000" b="1" i="0" dirty="0" err="1">
                  <a:effectLst/>
                  <a:latin typeface="Cambria" panose="02040503050406030204" pitchFamily="18" charset="0"/>
                </a:rPr>
                <a:t>Việt</a:t>
              </a:r>
              <a:r>
                <a:rPr lang="en-US" sz="4000" b="1" i="0" dirty="0">
                  <a:effectLst/>
                  <a:latin typeface="Cambria" panose="02040503050406030204" pitchFamily="18" charset="0"/>
                </a:rPr>
                <a:t> Nam.</a:t>
              </a:r>
              <a:endParaRPr lang="en-US" sz="4000" b="1" dirty="0">
                <a:latin typeface="Cambria" panose="020405030504060302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340AA6-6652-9B38-BF11-F21A764C2260}"/>
              </a:ext>
            </a:extLst>
          </p:cNvPr>
          <p:cNvGrpSpPr/>
          <p:nvPr/>
        </p:nvGrpSpPr>
        <p:grpSpPr>
          <a:xfrm>
            <a:off x="1227139" y="1316947"/>
            <a:ext cx="9582911" cy="2359703"/>
            <a:chOff x="6559296" y="890016"/>
            <a:chExt cx="4498848" cy="1051281"/>
          </a:xfrm>
        </p:grpSpPr>
        <p:sp>
          <p:nvSpPr>
            <p:cNvPr id="7" name="Rectangle: Rounded Corners 6">
              <a:extLst>
                <a:ext uri="{FF2B5EF4-FFF2-40B4-BE49-F238E27FC236}">
                  <a16:creationId xmlns:a16="http://schemas.microsoft.com/office/drawing/2014/main" id="{A7B72851-158E-92DE-07CD-D6ED34F81D11}"/>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73A77E-84B6-DD80-2D36-B31190AB65AE}"/>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Việt Nam có khí hậu nhiệt đới ẩm gió mùa, với tính chất gần như nóng quanh năm (trừ vùng núi cao), mưa nhiều, gió và mưa thay đổi theo mùa. </a:t>
              </a:r>
            </a:p>
          </p:txBody>
        </p:sp>
      </p:grpSp>
      <p:sp>
        <p:nvSpPr>
          <p:cNvPr id="9" name="Freeform 2">
            <a:extLst>
              <a:ext uri="{FF2B5EF4-FFF2-40B4-BE49-F238E27FC236}">
                <a16:creationId xmlns:a16="http://schemas.microsoft.com/office/drawing/2014/main" id="{EF90F4E0-1811-DC93-39BC-5FA2A2BC8F63}"/>
              </a:ext>
            </a:extLst>
          </p:cNvPr>
          <p:cNvSpPr/>
          <p:nvPr/>
        </p:nvSpPr>
        <p:spPr>
          <a:xfrm>
            <a:off x="209550" y="742950"/>
            <a:ext cx="1724025" cy="1419226"/>
          </a:xfrm>
          <a:custGeom>
            <a:avLst/>
            <a:gdLst/>
            <a:ahLst/>
            <a:cxnLst/>
            <a:rect l="l" t="t" r="r" b="b"/>
            <a:pathLst>
              <a:path w="2828925" h="4114800">
                <a:moveTo>
                  <a:pt x="0" y="0"/>
                </a:moveTo>
                <a:lnTo>
                  <a:pt x="2828924" y="0"/>
                </a:lnTo>
                <a:lnTo>
                  <a:pt x="2828924"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F1F1717-763C-BE5C-392B-7FC1F2AA632E}"/>
              </a:ext>
            </a:extLst>
          </p:cNvPr>
          <p:cNvPicPr>
            <a:picLocks noChangeAspect="1"/>
          </p:cNvPicPr>
          <p:nvPr/>
        </p:nvPicPr>
        <p:blipFill>
          <a:blip r:embed="rId4"/>
          <a:stretch>
            <a:fillRect/>
          </a:stretch>
        </p:blipFill>
        <p:spPr>
          <a:xfrm>
            <a:off x="3673017" y="202266"/>
            <a:ext cx="4712616" cy="1024217"/>
          </a:xfrm>
          <a:prstGeom prst="rect">
            <a:avLst/>
          </a:prstGeom>
        </p:spPr>
      </p:pic>
      <p:grpSp>
        <p:nvGrpSpPr>
          <p:cNvPr id="11" name="Group 10">
            <a:extLst>
              <a:ext uri="{FF2B5EF4-FFF2-40B4-BE49-F238E27FC236}">
                <a16:creationId xmlns:a16="http://schemas.microsoft.com/office/drawing/2014/main" id="{A21231D4-1F91-FF44-3371-D2A2186CED27}"/>
              </a:ext>
            </a:extLst>
          </p:cNvPr>
          <p:cNvGrpSpPr/>
          <p:nvPr/>
        </p:nvGrpSpPr>
        <p:grpSpPr>
          <a:xfrm>
            <a:off x="1150939" y="4145873"/>
            <a:ext cx="9582911" cy="2054902"/>
            <a:chOff x="6559296" y="890016"/>
            <a:chExt cx="4498848" cy="1051281"/>
          </a:xfrm>
        </p:grpSpPr>
        <p:sp>
          <p:nvSpPr>
            <p:cNvPr id="12" name="Rectangle: Rounded Corners 11">
              <a:extLst>
                <a:ext uri="{FF2B5EF4-FFF2-40B4-BE49-F238E27FC236}">
                  <a16:creationId xmlns:a16="http://schemas.microsoft.com/office/drawing/2014/main" id="{C50E1391-0868-D59D-D972-EB2F410B8597}"/>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E4727C6-867A-B5F4-B211-4534DF4B87D3}"/>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2333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Khí hậu nước ta có sự khác nhau giữa phần lãnh thổ phía bắc và phần lãnh thổ phía nam dãy Bạch Mã. </a:t>
              </a:r>
            </a:p>
          </p:txBody>
        </p:sp>
      </p:grpSp>
      <p:sp>
        <p:nvSpPr>
          <p:cNvPr id="15" name="Freeform 3">
            <a:extLst>
              <a:ext uri="{FF2B5EF4-FFF2-40B4-BE49-F238E27FC236}">
                <a16:creationId xmlns:a16="http://schemas.microsoft.com/office/drawing/2014/main" id="{DC3F1362-8D18-F24E-AD3A-18E162B74525}"/>
              </a:ext>
            </a:extLst>
          </p:cNvPr>
          <p:cNvSpPr/>
          <p:nvPr/>
        </p:nvSpPr>
        <p:spPr>
          <a:xfrm>
            <a:off x="233172" y="3575304"/>
            <a:ext cx="1659636" cy="1479326"/>
          </a:xfrm>
          <a:custGeom>
            <a:avLst/>
            <a:gdLst/>
            <a:ahLst/>
            <a:cxnLst/>
            <a:rect l="l" t="t" r="r" b="b"/>
            <a:pathLst>
              <a:path w="5693808" h="5216951">
                <a:moveTo>
                  <a:pt x="0" y="0"/>
                </a:moveTo>
                <a:lnTo>
                  <a:pt x="5693808" y="0"/>
                </a:lnTo>
                <a:lnTo>
                  <a:pt x="5693808" y="5216952"/>
                </a:lnTo>
                <a:lnTo>
                  <a:pt x="0" y="521695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A4708-0D9E-F783-1F85-63FC91CB81AC}"/>
              </a:ext>
            </a:extLst>
          </p:cNvPr>
          <p:cNvPicPr>
            <a:picLocks noChangeAspect="1"/>
          </p:cNvPicPr>
          <p:nvPr/>
        </p:nvPicPr>
        <p:blipFill>
          <a:blip r:embed="rId2"/>
          <a:stretch>
            <a:fillRect/>
          </a:stretch>
        </p:blipFill>
        <p:spPr>
          <a:xfrm>
            <a:off x="1007427" y="1504949"/>
            <a:ext cx="4202748" cy="3156701"/>
          </a:xfrm>
          <a:prstGeom prst="rect">
            <a:avLst/>
          </a:prstGeom>
        </p:spPr>
      </p:pic>
      <p:sp>
        <p:nvSpPr>
          <p:cNvPr id="3" name="TextBox 2">
            <a:extLst>
              <a:ext uri="{FF2B5EF4-FFF2-40B4-BE49-F238E27FC236}">
                <a16:creationId xmlns:a16="http://schemas.microsoft.com/office/drawing/2014/main" id="{F251D291-E312-B539-511D-EA2E95E9A014}"/>
              </a:ext>
            </a:extLst>
          </p:cNvPr>
          <p:cNvSpPr txBox="1"/>
          <p:nvPr/>
        </p:nvSpPr>
        <p:spPr>
          <a:xfrm>
            <a:off x="1352550"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Xuân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581CE0E-5363-95CC-B5B5-D48483B0D817}"/>
              </a:ext>
            </a:extLst>
          </p:cNvPr>
          <p:cNvPicPr>
            <a:picLocks noChangeAspect="1"/>
          </p:cNvPicPr>
          <p:nvPr/>
        </p:nvPicPr>
        <p:blipFill>
          <a:blip r:embed="rId3"/>
          <a:stretch>
            <a:fillRect/>
          </a:stretch>
        </p:blipFill>
        <p:spPr>
          <a:xfrm>
            <a:off x="6584314" y="1499869"/>
            <a:ext cx="4178935" cy="3077399"/>
          </a:xfrm>
          <a:prstGeom prst="rect">
            <a:avLst/>
          </a:prstGeom>
        </p:spPr>
      </p:pic>
      <p:sp>
        <p:nvSpPr>
          <p:cNvPr id="5" name="TextBox 4">
            <a:extLst>
              <a:ext uri="{FF2B5EF4-FFF2-40B4-BE49-F238E27FC236}">
                <a16:creationId xmlns:a16="http://schemas.microsoft.com/office/drawing/2014/main" id="{F16E2E25-7F71-3151-3C72-F64F0D2F8FBD}"/>
              </a:ext>
            </a:extLst>
          </p:cNvPr>
          <p:cNvSpPr txBox="1"/>
          <p:nvPr/>
        </p:nvSpPr>
        <p:spPr>
          <a:xfrm>
            <a:off x="7248525" y="480060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Hè</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0153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5F2D538-3D24-F248-9A05-71BDF8E0E6BA}"/>
              </a:ext>
            </a:extLst>
          </p:cNvPr>
          <p:cNvPicPr>
            <a:picLocks noChangeAspect="1"/>
          </p:cNvPicPr>
          <p:nvPr/>
        </p:nvPicPr>
        <p:blipFill>
          <a:blip r:embed="rId2"/>
          <a:stretch>
            <a:fillRect/>
          </a:stretch>
        </p:blipFill>
        <p:spPr>
          <a:xfrm>
            <a:off x="1858595" y="1521449"/>
            <a:ext cx="8474174" cy="1920406"/>
          </a:xfrm>
          <a:prstGeom prst="rect">
            <a:avLst/>
          </a:prstGeom>
        </p:spPr>
      </p:pic>
    </p:spTree>
    <p:extLst>
      <p:ext uri="{BB962C8B-B14F-4D97-AF65-F5344CB8AC3E}">
        <p14:creationId xmlns:p14="http://schemas.microsoft.com/office/powerpoint/2010/main" val="191350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8FF30-838B-3F14-8A45-FE67216D6D54}"/>
              </a:ext>
            </a:extLst>
          </p:cNvPr>
          <p:cNvPicPr>
            <a:picLocks noChangeAspect="1"/>
          </p:cNvPicPr>
          <p:nvPr/>
        </p:nvPicPr>
        <p:blipFill>
          <a:blip r:embed="rId2"/>
          <a:stretch>
            <a:fillRect/>
          </a:stretch>
        </p:blipFill>
        <p:spPr>
          <a:xfrm>
            <a:off x="922676" y="892809"/>
            <a:ext cx="4903965" cy="3735587"/>
          </a:xfrm>
          <a:prstGeom prst="rect">
            <a:avLst/>
          </a:prstGeom>
        </p:spPr>
      </p:pic>
      <p:sp>
        <p:nvSpPr>
          <p:cNvPr id="3" name="TextBox 2">
            <a:extLst>
              <a:ext uri="{FF2B5EF4-FFF2-40B4-BE49-F238E27FC236}">
                <a16:creationId xmlns:a16="http://schemas.microsoft.com/office/drawing/2014/main" id="{70B94663-6C3A-ACA1-C706-B3F55DDEEB6E}"/>
              </a:ext>
            </a:extLst>
          </p:cNvPr>
          <p:cNvSpPr txBox="1"/>
          <p:nvPr/>
        </p:nvSpPr>
        <p:spPr>
          <a:xfrm>
            <a:off x="1501405" y="4840915"/>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a:solidFill>
                  <a:srgbClr val="000000"/>
                </a:solidFill>
                <a:effectLst/>
                <a:latin typeface="Cambria" panose="02040503050406030204" pitchFamily="18" charset="0"/>
                <a:ea typeface="Cambria" panose="02040503050406030204" pitchFamily="18" charset="0"/>
              </a:rPr>
              <a:t>Thu</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182B502-2F5E-1C0F-B374-26F1F69772A2}"/>
              </a:ext>
            </a:extLst>
          </p:cNvPr>
          <p:cNvPicPr>
            <a:picLocks noChangeAspect="1"/>
          </p:cNvPicPr>
          <p:nvPr/>
        </p:nvPicPr>
        <p:blipFill>
          <a:blip r:embed="rId3"/>
          <a:stretch>
            <a:fillRect/>
          </a:stretch>
        </p:blipFill>
        <p:spPr>
          <a:xfrm>
            <a:off x="6658586" y="970560"/>
            <a:ext cx="4696985" cy="3643970"/>
          </a:xfrm>
          <a:prstGeom prst="rect">
            <a:avLst/>
          </a:prstGeom>
        </p:spPr>
      </p:pic>
      <p:sp>
        <p:nvSpPr>
          <p:cNvPr id="5" name="TextBox 4">
            <a:extLst>
              <a:ext uri="{FF2B5EF4-FFF2-40B4-BE49-F238E27FC236}">
                <a16:creationId xmlns:a16="http://schemas.microsoft.com/office/drawing/2014/main" id="{C1984BD5-0760-32FC-8A00-BEA740A74B52}"/>
              </a:ext>
            </a:extLst>
          </p:cNvPr>
          <p:cNvSpPr txBox="1"/>
          <p:nvPr/>
        </p:nvSpPr>
        <p:spPr>
          <a:xfrm>
            <a:off x="7689554" y="4830283"/>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latin typeface="Cambria" panose="02040503050406030204" pitchFamily="18" charset="0"/>
                <a:ea typeface="Cambria" panose="02040503050406030204" pitchFamily="18" charset="0"/>
              </a:rPr>
              <a:t>Đông</a:t>
            </a:r>
            <a:r>
              <a:rPr lang="vi-VN" sz="2800" i="1" dirty="0">
                <a:solidFill>
                  <a:srgbClr val="000000"/>
                </a:solidFill>
                <a:effectLst/>
                <a:latin typeface="Cambria" panose="02040503050406030204" pitchFamily="18" charset="0"/>
                <a:ea typeface="Cambria" panose="02040503050406030204" pitchFamily="18" charset="0"/>
              </a:rPr>
              <a:t>(miền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9937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168ADA-6F65-7253-2B67-88E6586EE258}"/>
              </a:ext>
            </a:extLst>
          </p:cNvPr>
          <p:cNvPicPr>
            <a:picLocks noChangeAspect="1"/>
          </p:cNvPicPr>
          <p:nvPr/>
        </p:nvPicPr>
        <p:blipFill>
          <a:blip r:embed="rId2"/>
          <a:stretch>
            <a:fillRect/>
          </a:stretch>
        </p:blipFill>
        <p:spPr>
          <a:xfrm>
            <a:off x="992194" y="1083096"/>
            <a:ext cx="5051061" cy="3531434"/>
          </a:xfrm>
          <a:prstGeom prst="rect">
            <a:avLst/>
          </a:prstGeom>
        </p:spPr>
      </p:pic>
      <p:sp>
        <p:nvSpPr>
          <p:cNvPr id="3" name="TextBox 2">
            <a:extLst>
              <a:ext uri="{FF2B5EF4-FFF2-40B4-BE49-F238E27FC236}">
                <a16:creationId xmlns:a16="http://schemas.microsoft.com/office/drawing/2014/main" id="{D58565C8-05B9-A283-595D-B209CC13E388}"/>
              </a:ext>
            </a:extLst>
          </p:cNvPr>
          <p:cNvSpPr txBox="1"/>
          <p:nvPr/>
        </p:nvSpPr>
        <p:spPr>
          <a:xfrm>
            <a:off x="1671526"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khô</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47C0296-1D83-B9A0-DC34-8B08A4848EFF}"/>
              </a:ext>
            </a:extLst>
          </p:cNvPr>
          <p:cNvPicPr>
            <a:picLocks noChangeAspect="1"/>
          </p:cNvPicPr>
          <p:nvPr/>
        </p:nvPicPr>
        <p:blipFill>
          <a:blip r:embed="rId3"/>
          <a:stretch>
            <a:fillRect/>
          </a:stretch>
        </p:blipFill>
        <p:spPr>
          <a:xfrm>
            <a:off x="6689370" y="1083096"/>
            <a:ext cx="4658584" cy="3563332"/>
          </a:xfrm>
          <a:prstGeom prst="rect">
            <a:avLst/>
          </a:prstGeom>
        </p:spPr>
      </p:pic>
      <p:sp>
        <p:nvSpPr>
          <p:cNvPr id="5" name="TextBox 4">
            <a:extLst>
              <a:ext uri="{FF2B5EF4-FFF2-40B4-BE49-F238E27FC236}">
                <a16:creationId xmlns:a16="http://schemas.microsoft.com/office/drawing/2014/main" id="{3B8064A7-FF43-2D01-D96F-9F32A01081C4}"/>
              </a:ext>
            </a:extLst>
          </p:cNvPr>
          <p:cNvSpPr txBox="1"/>
          <p:nvPr/>
        </p:nvSpPr>
        <p:spPr>
          <a:xfrm>
            <a:off x="7508800" y="4809018"/>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mưa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C63C9D-E812-ACC4-BE5C-0768FEE9668E}"/>
              </a:ext>
            </a:extLst>
          </p:cNvPr>
          <p:cNvSpPr txBox="1"/>
          <p:nvPr/>
        </p:nvSpPr>
        <p:spPr>
          <a:xfrm>
            <a:off x="2967355" y="2359025"/>
            <a:ext cx="7305040" cy="1446550"/>
          </a:xfrm>
          <a:prstGeom prst="rect">
            <a:avLst/>
          </a:prstGeom>
          <a:noFill/>
        </p:spPr>
        <p:txBody>
          <a:bodyPr wrap="square" rtlCol="0">
            <a:spAutoFit/>
          </a:bodyPr>
          <a:lstStyle/>
          <a:p>
            <a:pPr algn="ctr"/>
            <a:r>
              <a:rPr lang="en-US" sz="4400" b="1" dirty="0">
                <a:solidFill>
                  <a:srgbClr val="002060"/>
                </a:solidFill>
                <a:latin typeface="Cambria" panose="02040503050406030204" pitchFamily="18" charset="0"/>
                <a:ea typeface="Cambria" panose="02040503050406030204" pitchFamily="18" charset="0"/>
              </a:rPr>
              <a:t>a) </a:t>
            </a:r>
            <a:r>
              <a:rPr lang="en-US" sz="4400" b="1" dirty="0" err="1">
                <a:solidFill>
                  <a:srgbClr val="002060"/>
                </a:solidFill>
                <a:latin typeface="Cambria" panose="02040503050406030204" pitchFamily="18" charset="0"/>
                <a:ea typeface="Cambria" panose="02040503050406030204" pitchFamily="18" charset="0"/>
              </a:rPr>
              <a:t>Tìm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về</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địa</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hình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và</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khoáng</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sản</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Việt</a:t>
            </a:r>
            <a:r>
              <a:rPr lang="en-US" sz="4400" b="1" dirty="0">
                <a:solidFill>
                  <a:srgbClr val="00206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1406518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B4F244-E6F2-ED9E-EA43-DBC1E2BC158D}"/>
              </a:ext>
            </a:extLst>
          </p:cNvPr>
          <p:cNvGrpSpPr/>
          <p:nvPr/>
        </p:nvGrpSpPr>
        <p:grpSpPr>
          <a:xfrm flipH="1">
            <a:off x="6035039" y="535423"/>
            <a:ext cx="6065520" cy="2309377"/>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626390" y="1445191"/>
              <a:ext cx="4173103" cy="1031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thông tin và quan sát hình 1 trang 11 SGK, em hãy</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8" name="Picture 7">
            <a:extLst>
              <a:ext uri="{FF2B5EF4-FFF2-40B4-BE49-F238E27FC236}">
                <a16:creationId xmlns:a16="http://schemas.microsoft.com/office/drawing/2014/main" id="{E972C77D-FD39-137D-91C4-30E25C8FCECE}"/>
              </a:ext>
            </a:extLst>
          </p:cNvPr>
          <p:cNvPicPr>
            <a:picLocks noChangeAspect="1"/>
          </p:cNvPicPr>
          <p:nvPr/>
        </p:nvPicPr>
        <p:blipFill>
          <a:blip r:embed="rId6"/>
          <a:stretch>
            <a:fillRect/>
          </a:stretch>
        </p:blipFill>
        <p:spPr>
          <a:xfrm>
            <a:off x="1178560" y="442912"/>
            <a:ext cx="4338320" cy="6205049"/>
          </a:xfrm>
          <a:prstGeom prst="rect">
            <a:avLst/>
          </a:prstGeom>
        </p:spPr>
      </p:pic>
      <p:grpSp>
        <p:nvGrpSpPr>
          <p:cNvPr id="10" name="Group 9">
            <a:extLst>
              <a:ext uri="{FF2B5EF4-FFF2-40B4-BE49-F238E27FC236}">
                <a16:creationId xmlns:a16="http://schemas.microsoft.com/office/drawing/2014/main" id="{D9A295A2-B394-30A8-B6DE-B42E51A7054B}"/>
              </a:ext>
            </a:extLst>
          </p:cNvPr>
          <p:cNvGrpSpPr/>
          <p:nvPr/>
        </p:nvGrpSpPr>
        <p:grpSpPr>
          <a:xfrm>
            <a:off x="5669280" y="3635968"/>
            <a:ext cx="4429760" cy="2602272"/>
            <a:chOff x="1327354" y="4306528"/>
            <a:chExt cx="9645445" cy="1474839"/>
          </a:xfrm>
        </p:grpSpPr>
        <p:sp>
          <p:nvSpPr>
            <p:cNvPr id="11" name="Rectangle: Rounded Corners 10">
              <a:extLst>
                <a:ext uri="{FF2B5EF4-FFF2-40B4-BE49-F238E27FC236}">
                  <a16:creationId xmlns:a16="http://schemas.microsoft.com/office/drawing/2014/main" id="{A62AD2C5-E817-D666-A0EA-D833CCA35CE5}"/>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CCD5AC29-5912-8B11-94E3-DB9CDB0F6314}"/>
                </a:ext>
              </a:extLst>
            </p:cNvPr>
            <p:cNvSpPr txBox="1"/>
            <p:nvPr/>
          </p:nvSpPr>
          <p:spPr>
            <a:xfrm>
              <a:off x="1570702" y="4397716"/>
              <a:ext cx="8964562" cy="130824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Trình bày một số đặc điểm của địa hình, và khoảng sản ở Việt Nam.</a:t>
              </a:r>
            </a:p>
          </p:txBody>
        </p:sp>
      </p:grpSp>
    </p:spTree>
    <p:extLst>
      <p:ext uri="{BB962C8B-B14F-4D97-AF65-F5344CB8AC3E}">
        <p14:creationId xmlns:p14="http://schemas.microsoft.com/office/powerpoint/2010/main" val="21879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416C2-5E19-2028-56D6-32104A5DCA3B}"/>
              </a:ext>
            </a:extLst>
          </p:cNvPr>
          <p:cNvPicPr>
            <a:picLocks noChangeAspect="1"/>
          </p:cNvPicPr>
          <p:nvPr/>
        </p:nvPicPr>
        <p:blipFill>
          <a:blip r:embed="rId2"/>
          <a:stretch>
            <a:fillRect/>
          </a:stretch>
        </p:blipFill>
        <p:spPr>
          <a:xfrm>
            <a:off x="975360" y="392112"/>
            <a:ext cx="4338320" cy="6205049"/>
          </a:xfrm>
          <a:prstGeom prst="rect">
            <a:avLst/>
          </a:prstGeom>
        </p:spPr>
      </p:pic>
      <p:grpSp>
        <p:nvGrpSpPr>
          <p:cNvPr id="4" name="Group 3">
            <a:extLst>
              <a:ext uri="{FF2B5EF4-FFF2-40B4-BE49-F238E27FC236}">
                <a16:creationId xmlns:a16="http://schemas.microsoft.com/office/drawing/2014/main" id="{7BA695FC-02A1-CC5C-4E00-9DC1C2AB1D17}"/>
              </a:ext>
            </a:extLst>
          </p:cNvPr>
          <p:cNvGrpSpPr/>
          <p:nvPr/>
        </p:nvGrpSpPr>
        <p:grpSpPr>
          <a:xfrm flipH="1">
            <a:off x="5384799" y="639193"/>
            <a:ext cx="6148630" cy="2622167"/>
            <a:chOff x="1395977" y="1070949"/>
            <a:chExt cx="4531941" cy="1890493"/>
          </a:xfrm>
        </p:grpSpPr>
        <p:pic>
          <p:nvPicPr>
            <p:cNvPr id="6" name="Picture 2">
              <a:extLst>
                <a:ext uri="{FF2B5EF4-FFF2-40B4-BE49-F238E27FC236}">
                  <a16:creationId xmlns:a16="http://schemas.microsoft.com/office/drawing/2014/main" id="{9CF29C2A-762E-56DA-0211-DE4ADD93C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395977" y="1070949"/>
              <a:ext cx="4531941" cy="1890493"/>
            </a:xfrm>
            <a:prstGeom prst="rect">
              <a:avLst/>
            </a:prstGeom>
          </p:spPr>
        </p:pic>
        <p:sp>
          <p:nvSpPr>
            <p:cNvPr id="8" name="TextBox 7">
              <a:extLst>
                <a:ext uri="{FF2B5EF4-FFF2-40B4-BE49-F238E27FC236}">
                  <a16:creationId xmlns:a16="http://schemas.microsoft.com/office/drawing/2014/main" id="{727C66D8-5EA2-B341-F46C-ADEE3957D2E9}"/>
                </a:ext>
              </a:extLst>
            </p:cNvPr>
            <p:cNvSpPr txBox="1"/>
            <p:nvPr/>
          </p:nvSpPr>
          <p:spPr>
            <a:xfrm>
              <a:off x="1538429" y="1443579"/>
              <a:ext cx="4089245" cy="1131671"/>
            </a:xfrm>
            <a:prstGeom prst="rect">
              <a:avLst/>
            </a:prstGeom>
            <a:noFill/>
          </p:spPr>
          <p:txBody>
            <a:bodyPr wrap="square" rtlCol="0">
              <a:spAutoFit/>
            </a:bodyPr>
            <a:lstStyle/>
            <a:p>
              <a:pPr marL="0" marR="0" algn="just">
                <a:spcBef>
                  <a:spcPts val="0"/>
                </a:spcBef>
                <a:spcAft>
                  <a:spcPts val="1000"/>
                </a:spcAft>
              </a:pPr>
              <a:r>
                <a:rPr lang="vi-VN" sz="24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Trên phần đất liền Việt Nam, 3/4 diện tích là đồi núi, nhưng chủ yếu là đồi núi thấp, 1/4 diện tích là đồng bằng và chủ yếu là đồng bằng phù sa sông bồi đắp.</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194758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416C2-5E19-2028-56D6-32104A5DCA3B}"/>
              </a:ext>
            </a:extLst>
          </p:cNvPr>
          <p:cNvPicPr>
            <a:picLocks noChangeAspect="1"/>
          </p:cNvPicPr>
          <p:nvPr/>
        </p:nvPicPr>
        <p:blipFill>
          <a:blip r:embed="rId2"/>
          <a:stretch>
            <a:fillRect/>
          </a:stretch>
        </p:blipFill>
        <p:spPr>
          <a:xfrm>
            <a:off x="975360" y="392112"/>
            <a:ext cx="4338320" cy="6205049"/>
          </a:xfrm>
          <a:prstGeom prst="rect">
            <a:avLst/>
          </a:prstGeom>
        </p:spPr>
      </p:pic>
      <p:grpSp>
        <p:nvGrpSpPr>
          <p:cNvPr id="4" name="Group 3">
            <a:extLst>
              <a:ext uri="{FF2B5EF4-FFF2-40B4-BE49-F238E27FC236}">
                <a16:creationId xmlns:a16="http://schemas.microsoft.com/office/drawing/2014/main" id="{7BA695FC-02A1-CC5C-4E00-9DC1C2AB1D17}"/>
              </a:ext>
            </a:extLst>
          </p:cNvPr>
          <p:cNvGrpSpPr/>
          <p:nvPr/>
        </p:nvGrpSpPr>
        <p:grpSpPr>
          <a:xfrm flipH="1">
            <a:off x="5049520" y="639193"/>
            <a:ext cx="6483909" cy="2622167"/>
            <a:chOff x="1395977" y="1070949"/>
            <a:chExt cx="4531941" cy="1890493"/>
          </a:xfrm>
        </p:grpSpPr>
        <p:pic>
          <p:nvPicPr>
            <p:cNvPr id="6" name="Picture 2">
              <a:extLst>
                <a:ext uri="{FF2B5EF4-FFF2-40B4-BE49-F238E27FC236}">
                  <a16:creationId xmlns:a16="http://schemas.microsoft.com/office/drawing/2014/main" id="{9CF29C2A-762E-56DA-0211-DE4ADD93C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395977" y="1070949"/>
              <a:ext cx="4531941" cy="1890493"/>
            </a:xfrm>
            <a:prstGeom prst="rect">
              <a:avLst/>
            </a:prstGeom>
          </p:spPr>
        </p:pic>
        <p:sp>
          <p:nvSpPr>
            <p:cNvPr id="8" name="TextBox 7">
              <a:extLst>
                <a:ext uri="{FF2B5EF4-FFF2-40B4-BE49-F238E27FC236}">
                  <a16:creationId xmlns:a16="http://schemas.microsoft.com/office/drawing/2014/main" id="{727C66D8-5EA2-B341-F46C-ADEE3957D2E9}"/>
                </a:ext>
              </a:extLst>
            </p:cNvPr>
            <p:cNvSpPr txBox="1"/>
            <p:nvPr/>
          </p:nvSpPr>
          <p:spPr>
            <a:xfrm>
              <a:off x="1538429" y="1377654"/>
              <a:ext cx="4089245" cy="13979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Việt Nam có nhiều loại khoáng sản nhưng phần lớn có trữ lượng vừa và nhỏ. Một số khoáng sản có trữ lượng lớn: than, dầu mỏ, khí tự nhiên, sắt, đồng, bô-xít, a-pa-tít...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132763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147A9-4813-A8AC-BBCB-9E95AF9B6C19}"/>
              </a:ext>
            </a:extLst>
          </p:cNvPr>
          <p:cNvPicPr>
            <a:picLocks noChangeAspect="1"/>
          </p:cNvPicPr>
          <p:nvPr/>
        </p:nvPicPr>
        <p:blipFill>
          <a:blip r:embed="rId2"/>
          <a:stretch>
            <a:fillRect/>
          </a:stretch>
        </p:blipFill>
        <p:spPr>
          <a:xfrm>
            <a:off x="932497" y="755288"/>
            <a:ext cx="4543017" cy="4061840"/>
          </a:xfrm>
          <a:prstGeom prst="rect">
            <a:avLst/>
          </a:prstGeom>
        </p:spPr>
      </p:pic>
      <p:sp>
        <p:nvSpPr>
          <p:cNvPr id="5" name="TextBox 4">
            <a:extLst>
              <a:ext uri="{FF2B5EF4-FFF2-40B4-BE49-F238E27FC236}">
                <a16:creationId xmlns:a16="http://schemas.microsoft.com/office/drawing/2014/main" id="{FF46026A-C868-0E20-58EF-0D5445E5B2A3}"/>
              </a:ext>
            </a:extLst>
          </p:cNvPr>
          <p:cNvSpPr txBox="1"/>
          <p:nvPr/>
        </p:nvSpPr>
        <p:spPr>
          <a:xfrm>
            <a:off x="1208314" y="5040086"/>
            <a:ext cx="4669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Than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Quảng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Ninh)</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A0697550-A8D2-F558-5CB6-7852ADA83D68}"/>
              </a:ext>
            </a:extLst>
          </p:cNvPr>
          <p:cNvPicPr>
            <a:picLocks noChangeAspect="1"/>
          </p:cNvPicPr>
          <p:nvPr/>
        </p:nvPicPr>
        <p:blipFill>
          <a:blip r:embed="rId3"/>
          <a:stretch>
            <a:fillRect/>
          </a:stretch>
        </p:blipFill>
        <p:spPr>
          <a:xfrm>
            <a:off x="6890658" y="918573"/>
            <a:ext cx="4673904" cy="3827598"/>
          </a:xfrm>
          <a:prstGeom prst="rect">
            <a:avLst/>
          </a:prstGeom>
        </p:spPr>
      </p:pic>
      <p:sp>
        <p:nvSpPr>
          <p:cNvPr id="7" name="TextBox 6">
            <a:extLst>
              <a:ext uri="{FF2B5EF4-FFF2-40B4-BE49-F238E27FC236}">
                <a16:creationId xmlns:a16="http://schemas.microsoft.com/office/drawing/2014/main" id="{C186A716-3B14-6B0A-9BA6-3D4A1A9CBA08}"/>
              </a:ext>
            </a:extLst>
          </p:cNvPr>
          <p:cNvSpPr txBox="1"/>
          <p:nvPr/>
        </p:nvSpPr>
        <p:spPr>
          <a:xfrm>
            <a:off x="7032171" y="5040086"/>
            <a:ext cx="46699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Dầu</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mỏ</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Đông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66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7B30B-3CD6-A606-B766-318EAF526A57}"/>
              </a:ext>
            </a:extLst>
          </p:cNvPr>
          <p:cNvPicPr>
            <a:picLocks noChangeAspect="1"/>
          </p:cNvPicPr>
          <p:nvPr/>
        </p:nvPicPr>
        <p:blipFill>
          <a:blip r:embed="rId2"/>
          <a:stretch>
            <a:fillRect/>
          </a:stretch>
        </p:blipFill>
        <p:spPr>
          <a:xfrm>
            <a:off x="996088" y="795699"/>
            <a:ext cx="4947512" cy="4151675"/>
          </a:xfrm>
          <a:prstGeom prst="rect">
            <a:avLst/>
          </a:prstGeom>
        </p:spPr>
      </p:pic>
      <p:sp>
        <p:nvSpPr>
          <p:cNvPr id="3" name="TextBox 2">
            <a:extLst>
              <a:ext uri="{FF2B5EF4-FFF2-40B4-BE49-F238E27FC236}">
                <a16:creationId xmlns:a16="http://schemas.microsoft.com/office/drawing/2014/main" id="{B85B117B-767B-D54D-0D3D-91DD1CB1A92F}"/>
              </a:ext>
            </a:extLst>
          </p:cNvPr>
          <p:cNvSpPr txBox="1"/>
          <p:nvPr/>
        </p:nvSpPr>
        <p:spPr>
          <a:xfrm>
            <a:off x="1872343" y="5094515"/>
            <a:ext cx="4669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Apatit</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Lào</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Cai)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Titani – Wikipedia tiếng Việt">
            <a:extLst>
              <a:ext uri="{FF2B5EF4-FFF2-40B4-BE49-F238E27FC236}">
                <a16:creationId xmlns:a16="http://schemas.microsoft.com/office/drawing/2014/main" id="{B71B01DB-7417-16A1-ED13-5D524F3067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994" y="861015"/>
            <a:ext cx="4841295" cy="3961356"/>
          </a:xfrm>
          <a:prstGeom prst="rect">
            <a:avLst/>
          </a:prstGeom>
          <a:noFill/>
          <a:ln>
            <a:noFill/>
          </a:ln>
        </p:spPr>
      </p:pic>
      <p:sp>
        <p:nvSpPr>
          <p:cNvPr id="5" name="TextBox 4">
            <a:extLst>
              <a:ext uri="{FF2B5EF4-FFF2-40B4-BE49-F238E27FC236}">
                <a16:creationId xmlns:a16="http://schemas.microsoft.com/office/drawing/2014/main" id="{D136B442-A8FE-27CD-066D-B6009E77DC29}"/>
              </a:ext>
            </a:extLst>
          </p:cNvPr>
          <p:cNvSpPr txBox="1"/>
          <p:nvPr/>
        </p:nvSpPr>
        <p:spPr>
          <a:xfrm>
            <a:off x="7728857" y="5029201"/>
            <a:ext cx="3886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Titan (Thái Nguyên, Vũng Tàu)....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41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47B7E-CADE-967F-9575-1C3FBB516E8D}"/>
              </a:ext>
            </a:extLst>
          </p:cNvPr>
          <p:cNvPicPr>
            <a:picLocks noChangeAspect="1"/>
          </p:cNvPicPr>
          <p:nvPr/>
        </p:nvPicPr>
        <p:blipFill>
          <a:blip r:embed="rId2"/>
          <a:stretch>
            <a:fillRect/>
          </a:stretch>
        </p:blipFill>
        <p:spPr>
          <a:xfrm>
            <a:off x="1359398" y="684847"/>
            <a:ext cx="3637145" cy="4134985"/>
          </a:xfrm>
          <a:prstGeom prst="rect">
            <a:avLst/>
          </a:prstGeom>
        </p:spPr>
      </p:pic>
      <p:sp>
        <p:nvSpPr>
          <p:cNvPr id="3" name="TextBox 2">
            <a:extLst>
              <a:ext uri="{FF2B5EF4-FFF2-40B4-BE49-F238E27FC236}">
                <a16:creationId xmlns:a16="http://schemas.microsoft.com/office/drawing/2014/main" id="{4BE13D4E-B20A-EBAC-D557-5B44DABFFEAC}"/>
              </a:ext>
            </a:extLst>
          </p:cNvPr>
          <p:cNvSpPr txBox="1"/>
          <p:nvPr/>
        </p:nvSpPr>
        <p:spPr>
          <a:xfrm>
            <a:off x="566057" y="5094515"/>
            <a:ext cx="506185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Quặng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sắt</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(Thái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Nguyên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Yên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Bái</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Hà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Tĩnh</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8B4855C4-430F-CA89-0A71-8BB8E5F169BA}"/>
              </a:ext>
            </a:extLst>
          </p:cNvPr>
          <p:cNvPicPr>
            <a:picLocks noChangeAspect="1"/>
          </p:cNvPicPr>
          <p:nvPr/>
        </p:nvPicPr>
        <p:blipFill>
          <a:blip r:embed="rId3"/>
          <a:stretch>
            <a:fillRect/>
          </a:stretch>
        </p:blipFill>
        <p:spPr>
          <a:xfrm>
            <a:off x="7067957" y="967876"/>
            <a:ext cx="3741557" cy="3701635"/>
          </a:xfrm>
          <a:prstGeom prst="rect">
            <a:avLst/>
          </a:prstGeom>
        </p:spPr>
      </p:pic>
      <p:sp>
        <p:nvSpPr>
          <p:cNvPr id="5" name="TextBox 4">
            <a:extLst>
              <a:ext uri="{FF2B5EF4-FFF2-40B4-BE49-F238E27FC236}">
                <a16:creationId xmlns:a16="http://schemas.microsoft.com/office/drawing/2014/main" id="{4ABA60DF-C067-0938-35D4-80A9A8D6A4EA}"/>
              </a:ext>
            </a:extLst>
          </p:cNvPr>
          <p:cNvSpPr txBox="1"/>
          <p:nvPr/>
        </p:nvSpPr>
        <p:spPr>
          <a:xfrm>
            <a:off x="6564086" y="4985658"/>
            <a:ext cx="50618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Bô-xít (Tây Nguyên)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933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TotalTime>
  <Words>440</Words>
  <Application>Microsoft Office PowerPoint</Application>
  <PresentationFormat>Widescreen</PresentationFormat>
  <Paragraphs>34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微软雅黑</vt:lpstr>
      <vt:lpstr>Arial</vt:lpstr>
      <vt:lpstr>Calibri</vt:lpstr>
      <vt:lpstr>Calibri Light</vt:lpstr>
      <vt:lpstr>Cambria</vt:lpstr>
      <vt:lpstr>等线</vt:lpstr>
      <vt:lpstr>Times New Roman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MAIHUNG</cp:lastModifiedBy>
  <cp:revision>34</cp:revision>
  <dcterms:created xsi:type="dcterms:W3CDTF">2023-06-19T10:14:23Z</dcterms:created>
  <dcterms:modified xsi:type="dcterms:W3CDTF">2026-03-12T07:39:47Z</dcterms:modified>
  <cp:version>MNT37</cp:version>
</cp:coreProperties>
</file>