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17"/>
  </p:notesMasterIdLst>
  <p:sldIdLst>
    <p:sldId id="322" r:id="rId4"/>
    <p:sldId id="323" r:id="rId5"/>
    <p:sldId id="324" r:id="rId6"/>
    <p:sldId id="325" r:id="rId7"/>
    <p:sldId id="326" r:id="rId8"/>
    <p:sldId id="291" r:id="rId9"/>
    <p:sldId id="292" r:id="rId10"/>
    <p:sldId id="309" r:id="rId11"/>
    <p:sldId id="310" r:id="rId12"/>
    <p:sldId id="313" r:id="rId13"/>
    <p:sldId id="327" r:id="rId14"/>
    <p:sldId id="298"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DE556-D5C7-48A4-AC23-3049029BCE2B}"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B92A1-7059-4C1C-A53E-42BE8EFB572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B92A1-7059-4C1C-A53E-42BE8EFB572B}"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3"/>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3"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3"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3"/>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3"/>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E0B36E-18E8-402E-A3EB-7BFBCC91DD66}"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E0B36E-18E8-402E-A3EB-7BFBCC91DD66}" type="datetimeFigureOut">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E0B36E-18E8-402E-A3EB-7BFBCC91DD66}"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0B36E-18E8-402E-A3EB-7BFBCC91DD66}" type="datetimeFigureOut">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E0B36E-18E8-402E-A3EB-7BFBCC91DD66}"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E0B36E-18E8-402E-A3EB-7BFBCC91DD66}"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0B36E-18E8-402E-A3EB-7BFBCC91DD66}" type="datetimeFigureOut">
              <a:rPr lang="en-US" smtClean="0"/>
              <a:t>4/1/2026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BEB7F-1860-490C-8393-23233693F6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4/1/2026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13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13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13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537865" y="863768"/>
            <a:ext cx="7508867" cy="47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94" tIns="53747" rIns="107494" bIns="5374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394" b="1">
                <a:solidFill>
                  <a:srgbClr val="002060"/>
                </a:solidFill>
                <a:latin typeface="Times New Roman" pitchFamily="18" charset="0"/>
              </a:rPr>
              <a:t>TRƯỜNG TIỂU HỌC HÒA NGHĨA</a:t>
            </a:r>
          </a:p>
        </p:txBody>
      </p:sp>
      <p:sp>
        <p:nvSpPr>
          <p:cNvPr id="14" name="Text Box 14"/>
          <p:cNvSpPr txBox="1">
            <a:spLocks noChangeArrowheads="1"/>
          </p:cNvSpPr>
          <p:nvPr/>
        </p:nvSpPr>
        <p:spPr bwMode="auto">
          <a:xfrm>
            <a:off x="1127051" y="3721542"/>
            <a:ext cx="10099414" cy="98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494" tIns="53747" rIns="107494"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6"/>
              </a:spcBef>
              <a:defRPr/>
            </a:pPr>
            <a:r>
              <a:rPr lang="en-US" sz="2992"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92"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992"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Lịch sử và Địa lý - </a:t>
            </a:r>
            <a:r>
              <a:rPr lang="en-US" sz="2992"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 5</a:t>
            </a:r>
            <a:endParaRPr lang="en-US" sz="299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en-US" sz="2693"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693"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693"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2693"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693"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NHÀ NƯỚC VĂN LANG, NHÀ NƯỚC ÂU LẠC</a:t>
            </a:r>
            <a:endParaRPr lang="en-US" sz="269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1885977" y="2231892"/>
            <a:ext cx="8581562" cy="135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94" tIns="53747" rIns="107494"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39"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039"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062" y="4869130"/>
            <a:ext cx="4201390" cy="15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3159472" y="5255481"/>
            <a:ext cx="6265651" cy="98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494" tIns="53747" rIns="107494"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449"/>
              </a:spcBef>
              <a:defRPr/>
            </a:pPr>
            <a:r>
              <a:rPr lang="en-US" sz="2693" b="1" i="1" dirty="0" err="1">
                <a:solidFill>
                  <a:srgbClr val="0000FF"/>
                </a:solidFill>
                <a:latin typeface="Times New Roman" pitchFamily="18" charset="0"/>
                <a:cs typeface="Times New Roman" pitchFamily="18" charset="0"/>
              </a:rPr>
              <a:t>Giáo</a:t>
            </a:r>
            <a:r>
              <a:rPr lang="en-US" sz="2693" b="1" i="1" dirty="0">
                <a:solidFill>
                  <a:srgbClr val="0000FF"/>
                </a:solidFill>
                <a:latin typeface="Times New Roman" pitchFamily="18" charset="0"/>
                <a:cs typeface="Times New Roman" pitchFamily="18" charset="0"/>
              </a:rPr>
              <a:t> </a:t>
            </a:r>
            <a:r>
              <a:rPr lang="en-US" sz="2693" b="1" i="1" err="1">
                <a:solidFill>
                  <a:srgbClr val="0000FF"/>
                </a:solidFill>
                <a:latin typeface="Times New Roman" pitchFamily="18" charset="0"/>
                <a:cs typeface="Times New Roman" pitchFamily="18" charset="0"/>
              </a:rPr>
              <a:t>viên</a:t>
            </a:r>
            <a:r>
              <a:rPr lang="en-US" sz="2693" i="1">
                <a:solidFill>
                  <a:srgbClr val="0000FF"/>
                </a:solidFill>
                <a:latin typeface="Times New Roman" pitchFamily="18" charset="0"/>
                <a:cs typeface="Times New Roman" pitchFamily="18" charset="0"/>
              </a:rPr>
              <a:t>: Bùi Thị Hồng Oanh</a:t>
            </a:r>
            <a:endParaRPr lang="en-US" sz="2693" i="1" dirty="0">
              <a:solidFill>
                <a:srgbClr val="0000FF"/>
              </a:solidFill>
              <a:latin typeface="Times New Roman" pitchFamily="18" charset="0"/>
              <a:cs typeface="Times New Roman" pitchFamily="18" charset="0"/>
            </a:endParaRPr>
          </a:p>
          <a:p>
            <a:pPr algn="ctr" eaLnBrk="1" hangingPunct="1">
              <a:spcBef>
                <a:spcPts val="449"/>
              </a:spcBef>
              <a:defRPr/>
            </a:pPr>
            <a:r>
              <a:rPr lang="en-US" sz="2693" b="1" i="1" dirty="0" err="1">
                <a:solidFill>
                  <a:srgbClr val="0000FF"/>
                </a:solidFill>
                <a:latin typeface="Times New Roman" pitchFamily="18" charset="0"/>
                <a:cs typeface="Times New Roman" pitchFamily="18" charset="0"/>
              </a:rPr>
              <a:t>Lớp</a:t>
            </a:r>
            <a:r>
              <a:rPr lang="en-US" sz="2693" b="1" i="1">
                <a:solidFill>
                  <a:srgbClr val="0000FF"/>
                </a:solidFill>
                <a:latin typeface="Times New Roman" pitchFamily="18" charset="0"/>
                <a:cs typeface="Times New Roman" pitchFamily="18" charset="0"/>
              </a:rPr>
              <a:t>: </a:t>
            </a:r>
            <a:r>
              <a:rPr lang="en-US" sz="2693" i="1">
                <a:solidFill>
                  <a:srgbClr val="0000FF"/>
                </a:solidFill>
                <a:latin typeface="Times New Roman" pitchFamily="18" charset="0"/>
                <a:cs typeface="Times New Roman" pitchFamily="18" charset="0"/>
              </a:rPr>
              <a:t>5B</a:t>
            </a:r>
            <a:endParaRPr lang="en-US" sz="359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42878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2"/>
          <p:cNvGrpSpPr/>
          <p:nvPr/>
        </p:nvGrpSpPr>
        <p:grpSpPr>
          <a:xfrm>
            <a:off x="400050" y="-219075"/>
            <a:ext cx="11639550" cy="7077075"/>
            <a:chOff x="0" y="0"/>
            <a:chExt cx="21640800" cy="11070274"/>
          </a:xfrm>
        </p:grpSpPr>
        <p:grpSp>
          <p:nvGrpSpPr>
            <p:cNvPr id="18" name="Group 3"/>
            <p:cNvGrpSpPr/>
            <p:nvPr/>
          </p:nvGrpSpPr>
          <p:grpSpPr>
            <a:xfrm>
              <a:off x="1368062" y="1907071"/>
              <a:ext cx="19081623" cy="7355293"/>
              <a:chOff x="0" y="0"/>
              <a:chExt cx="9464596" cy="3648268"/>
            </a:xfrm>
          </p:grpSpPr>
          <p:sp>
            <p:nvSpPr>
              <p:cNvPr id="22" name="Freeform 4"/>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AutoShape 5"/>
            <p:cNvSpPr/>
            <p:nvPr/>
          </p:nvSpPr>
          <p:spPr>
            <a:xfrm>
              <a:off x="1017755" y="1957871"/>
              <a:ext cx="19431930" cy="7183607"/>
            </a:xfrm>
            <a:prstGeom prst="rect">
              <a:avLst/>
            </a:prstGeom>
            <a:solidFill>
              <a:srgbClr val="DFD4BA"/>
            </a:solid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stretch>
                <a:fillRect r="-74505"/>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7"/>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stretch>
                <a:fillRect l="-74505"/>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TextBox 26"/>
          <p:cNvSpPr txBox="1"/>
          <p:nvPr/>
        </p:nvSpPr>
        <p:spPr>
          <a:xfrm>
            <a:off x="1600835" y="1153160"/>
            <a:ext cx="9382125" cy="4524315"/>
          </a:xfrm>
          <a:prstGeom prst="rect">
            <a:avLst/>
          </a:prstGeom>
          <a:noFill/>
        </p:spPr>
        <p:txBody>
          <a:bodyPr wrap="square" rtlCol="0">
            <a:spAutoFit/>
          </a:bodyPr>
          <a:lstStyle/>
          <a:p>
            <a:pPr lvl="0" algn="just" defTabSz="609600"/>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Cách đây gần 3 000 năm, trên lãnh thổ Việt Nam đã xuất hiện những nhà nước đầu tiên, đó là Nhà nước Văn Lang và Nhà nước Âu Lạc. Sự ra đời của hai nhà nước này đã mở đầu thời kì dựng nước và giữ nước của dân tộc, mở đầu cho nền văn minh sông Hồng. Điều đó chứng tỏ, nước Việt Nam có lịch sử dựng nước lâu đời. Ngày nay, chúng ta có ngày giỗ Tổ lập nước đó là Hùng Vương vào ngày 10 – 3 âm lịch hằng năm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Scale>
                                      <p:cBhvr>
                                        <p:cTn id="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gtEl>
                                        <p:attrNameLst>
                                          <p:attrName>ppt_x</p:attrName>
                                          <p:attrName>ppt_y</p:attrName>
                                        </p:attrNameLst>
                                      </p:cBhvr>
                                    </p:animMotion>
                                    <p:animEffect transition="in" filter="fade">
                                      <p:cBhvr>
                                        <p:cTn id="9" dur="1000"/>
                                        <p:tgtEl>
                                          <p:spTgt spid="27"/>
                                        </p:tgtEl>
                                      </p:cBhvr>
                                    </p:animEffect>
                                  </p:childTnLst>
                                </p:cTn>
                              </p:par>
                              <p:par>
                                <p:cTn id="10" presetID="5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A logo with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30" y="788423"/>
            <a:ext cx="8315665" cy="6425741"/>
          </a:xfrm>
          <a:prstGeom prst="rect">
            <a:avLst/>
          </a:prstGeom>
        </p:spPr>
      </p:pic>
    </p:spTree>
    <p:extLst>
      <p:ext uri="{BB962C8B-B14F-4D97-AF65-F5344CB8AC3E}">
        <p14:creationId xmlns:p14="http://schemas.microsoft.com/office/powerpoint/2010/main" val="266563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6"/>
          <p:cNvGrpSpPr/>
          <p:nvPr/>
        </p:nvGrpSpPr>
        <p:grpSpPr>
          <a:xfrm>
            <a:off x="645160" y="106541"/>
            <a:ext cx="10938438" cy="1315859"/>
            <a:chOff x="0" y="0"/>
            <a:chExt cx="21876876" cy="3597486"/>
          </a:xfrm>
        </p:grpSpPr>
        <p:grpSp>
          <p:nvGrpSpPr>
            <p:cNvPr id="3" name="Group 7"/>
            <p:cNvGrpSpPr/>
            <p:nvPr/>
          </p:nvGrpSpPr>
          <p:grpSpPr>
            <a:xfrm>
              <a:off x="0" y="0"/>
              <a:ext cx="21876876" cy="3597486"/>
              <a:chOff x="0" y="0"/>
              <a:chExt cx="4321358" cy="710614"/>
            </a:xfrm>
          </p:grpSpPr>
          <p:sp>
            <p:nvSpPr>
              <p:cNvPr id="6" name="Freeform 8"/>
              <p:cNvSpPr/>
              <p:nvPr/>
            </p:nvSpPr>
            <p:spPr>
              <a:xfrm>
                <a:off x="0" y="0"/>
                <a:ext cx="4321358" cy="710614"/>
              </a:xfrm>
              <a:custGeom>
                <a:avLst/>
                <a:gdLst/>
                <a:ahLst/>
                <a:cxnLst/>
                <a:rect l="l" t="t" r="r" b="b"/>
                <a:pathLst>
                  <a:path w="4321358" h="710614">
                    <a:moveTo>
                      <a:pt x="24064" y="0"/>
                    </a:moveTo>
                    <a:lnTo>
                      <a:pt x="4297294" y="0"/>
                    </a:lnTo>
                    <a:cubicBezTo>
                      <a:pt x="4310585" y="0"/>
                      <a:pt x="4321358" y="10774"/>
                      <a:pt x="4321358" y="24064"/>
                    </a:cubicBezTo>
                    <a:lnTo>
                      <a:pt x="4321358" y="686550"/>
                    </a:lnTo>
                    <a:cubicBezTo>
                      <a:pt x="4321358" y="692932"/>
                      <a:pt x="4318823" y="699053"/>
                      <a:pt x="4314310" y="703566"/>
                    </a:cubicBezTo>
                    <a:cubicBezTo>
                      <a:pt x="4309797" y="708079"/>
                      <a:pt x="4303676" y="710614"/>
                      <a:pt x="4297294" y="710614"/>
                    </a:cubicBezTo>
                    <a:lnTo>
                      <a:pt x="24064" y="710614"/>
                    </a:lnTo>
                    <a:cubicBezTo>
                      <a:pt x="17682" y="710614"/>
                      <a:pt x="11561" y="708079"/>
                      <a:pt x="7048" y="703566"/>
                    </a:cubicBezTo>
                    <a:cubicBezTo>
                      <a:pt x="2535" y="699053"/>
                      <a:pt x="0" y="692932"/>
                      <a:pt x="0" y="686550"/>
                    </a:cubicBezTo>
                    <a:lnTo>
                      <a:pt x="0" y="24064"/>
                    </a:lnTo>
                    <a:cubicBezTo>
                      <a:pt x="0" y="17682"/>
                      <a:pt x="2535" y="11561"/>
                      <a:pt x="7048" y="7048"/>
                    </a:cubicBezTo>
                    <a:cubicBezTo>
                      <a:pt x="11561" y="2535"/>
                      <a:pt x="17682" y="0"/>
                      <a:pt x="24064"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9"/>
              <p:cNvSpPr txBox="1"/>
              <p:nvPr/>
            </p:nvSpPr>
            <p:spPr>
              <a:xfrm>
                <a:off x="0" y="-47625"/>
                <a:ext cx="4321358" cy="758239"/>
              </a:xfrm>
              <a:prstGeom prst="rect">
                <a:avLst/>
              </a:prstGeom>
            </p:spPr>
            <p:txBody>
              <a:bodyPr lIns="33867" tIns="33867" rIns="33867" bIns="33867"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0"/>
            <p:cNvSpPr txBox="1"/>
            <p:nvPr/>
          </p:nvSpPr>
          <p:spPr>
            <a:xfrm>
              <a:off x="897734" y="458401"/>
              <a:ext cx="20203332" cy="2692621"/>
            </a:xfrm>
            <a:prstGeom prst="rect">
              <a:avLst/>
            </a:prstGeom>
          </p:spPr>
          <p:txBody>
            <a:bodyPr lIns="0" tIns="0" rIns="0" bIns="0" rtlCol="0" anchor="t">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Hoàn thành bảng (theo gợi ý dưới đây vào vở) về Nhà nước Văn Lang và Nhà nước Âu Lạc.</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aphicFrame>
        <p:nvGraphicFramePr>
          <p:cNvPr id="5" name="Table 4"/>
          <p:cNvGraphicFramePr>
            <a:graphicFrameLocks noGrp="1"/>
          </p:cNvGraphicFramePr>
          <p:nvPr/>
        </p:nvGraphicFramePr>
        <p:xfrm>
          <a:off x="741680" y="1837266"/>
          <a:ext cx="10657839" cy="4116496"/>
        </p:xfrm>
        <a:graphic>
          <a:graphicData uri="http://schemas.openxmlformats.org/drawingml/2006/table">
            <a:tbl>
              <a:tblPr firstRow="1" bandRow="1">
                <a:tableStyleId>{F5AB1C69-6EDB-4FF4-983F-18BD219EF322}</a:tableStyleId>
              </a:tblPr>
              <a:tblGrid>
                <a:gridCol w="3251200">
                  <a:extLst>
                    <a:ext uri="{9D8B030D-6E8A-4147-A177-3AD203B41FA5}">
                      <a16:colId xmlns:a16="http://schemas.microsoft.com/office/drawing/2014/main" val="20000"/>
                    </a:ext>
                  </a:extLst>
                </a:gridCol>
                <a:gridCol w="3854026">
                  <a:extLst>
                    <a:ext uri="{9D8B030D-6E8A-4147-A177-3AD203B41FA5}">
                      <a16:colId xmlns:a16="http://schemas.microsoft.com/office/drawing/2014/main" val="20001"/>
                    </a:ext>
                  </a:extLst>
                </a:gridCol>
                <a:gridCol w="3552613">
                  <a:extLst>
                    <a:ext uri="{9D8B030D-6E8A-4147-A177-3AD203B41FA5}">
                      <a16:colId xmlns:a16="http://schemas.microsoft.com/office/drawing/2014/main" val="20002"/>
                    </a:ext>
                  </a:extLst>
                </a:gridCol>
              </a:tblGrid>
              <a:tr h="1029124">
                <a:tc>
                  <a:txBody>
                    <a:bodyPr/>
                    <a:lstStyle/>
                    <a:p>
                      <a:pPr algn="ct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nước</a:t>
                      </a:r>
                      <a:r>
                        <a:rPr lang="en-US" sz="3200" dirty="0">
                          <a:latin typeface="Cambria" panose="02040503050406030204" pitchFamily="18" charset="0"/>
                          <a:ea typeface="Cambria" panose="02040503050406030204" pitchFamily="18" charset="0"/>
                        </a:rPr>
                        <a:t> Văn Lang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nước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Lạc</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29124">
                <a:tc>
                  <a:txBody>
                    <a:bodyPr/>
                    <a:lstStyle/>
                    <a:p>
                      <a:pPr algn="just"/>
                      <a:r>
                        <a:rPr lang="en-US" sz="2400" b="1" dirty="0" err="1">
                          <a:latin typeface="Cambria" panose="02040503050406030204" pitchFamily="18" charset="0"/>
                          <a:ea typeface="Cambria" panose="02040503050406030204" pitchFamily="18" charset="0"/>
                        </a:rPr>
                        <a:t>Thời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gian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đời</a:t>
                      </a:r>
                      <a:endParaRPr lang="en-US" sz="24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29124">
                <a:tc>
                  <a:txBody>
                    <a:bodyPr/>
                    <a:lstStyle/>
                    <a:p>
                      <a:pPr algn="just"/>
                      <a:r>
                        <a:rPr lang="en-US" sz="2400" b="1" dirty="0" err="1">
                          <a:latin typeface="Cambria" panose="02040503050406030204" pitchFamily="18" charset="0"/>
                          <a:ea typeface="Cambria" panose="02040503050406030204" pitchFamily="18" charset="0"/>
                        </a:rPr>
                        <a:t>Kinh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a:t>
                      </a:r>
                      <a:endParaRPr lang="en-US" sz="24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29124">
                <a:tc>
                  <a:txBody>
                    <a:bodyPr/>
                    <a:lstStyle/>
                    <a:p>
                      <a:pPr algn="just"/>
                      <a:r>
                        <a:rPr lang="en-US" sz="2400" b="1" dirty="0" err="1">
                          <a:latin typeface="Cambria" panose="02040503050406030204" pitchFamily="18" charset="0"/>
                          <a:ea typeface="Cambria" panose="02040503050406030204" pitchFamily="18" charset="0"/>
                        </a:rPr>
                        <a:t>Người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đứng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đầu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nước</a:t>
                      </a:r>
                      <a:endParaRPr lang="en-US" sz="24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4094480" y="3017520"/>
            <a:ext cx="3474720" cy="646331"/>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Thế</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kỉ</a:t>
            </a:r>
            <a:r>
              <a:rPr lang="en-US" sz="3600" dirty="0">
                <a:solidFill>
                  <a:srgbClr val="FF0000"/>
                </a:solidFill>
                <a:latin typeface="Cambria" panose="02040503050406030204" pitchFamily="18" charset="0"/>
                <a:ea typeface="Cambria" panose="02040503050406030204" pitchFamily="18" charset="0"/>
              </a:rPr>
              <a:t> VII TCN</a:t>
            </a:r>
          </a:p>
        </p:txBody>
      </p:sp>
      <p:sp>
        <p:nvSpPr>
          <p:cNvPr id="15" name="TextBox 14"/>
          <p:cNvSpPr txBox="1"/>
          <p:nvPr/>
        </p:nvSpPr>
        <p:spPr>
          <a:xfrm>
            <a:off x="8087360" y="3017520"/>
            <a:ext cx="3474720" cy="646331"/>
          </a:xfrm>
          <a:prstGeom prst="rect">
            <a:avLst/>
          </a:prstGeom>
          <a:noFill/>
        </p:spPr>
        <p:txBody>
          <a:bodyPr wrap="square" rtlCol="0">
            <a:spAutoFit/>
          </a:bodyPr>
          <a:lstStyle/>
          <a:p>
            <a:pPr algn="ctr"/>
            <a:r>
              <a:rPr lang="en-US" sz="3600" dirty="0">
                <a:solidFill>
                  <a:srgbClr val="FF0000"/>
                </a:solidFill>
                <a:latin typeface="Cambria" panose="02040503050406030204" pitchFamily="18" charset="0"/>
                <a:ea typeface="Cambria" panose="02040503050406030204" pitchFamily="18" charset="0"/>
              </a:rPr>
              <a:t>208 TCN</a:t>
            </a:r>
          </a:p>
        </p:txBody>
      </p:sp>
      <p:sp>
        <p:nvSpPr>
          <p:cNvPr id="16" name="TextBox 15"/>
          <p:cNvSpPr txBox="1"/>
          <p:nvPr/>
        </p:nvSpPr>
        <p:spPr>
          <a:xfrm>
            <a:off x="4094480" y="4084320"/>
            <a:ext cx="3474720" cy="646331"/>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Hùng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Vương</a:t>
            </a:r>
            <a:endParaRPr lang="en-US" sz="3600" dirty="0">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7995920" y="4074160"/>
            <a:ext cx="3474720" cy="584775"/>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An </a:t>
            </a:r>
            <a:r>
              <a:rPr lang="en-US" sz="3200" dirty="0" err="1">
                <a:solidFill>
                  <a:srgbClr val="FF0000"/>
                </a:solidFill>
                <a:latin typeface="Cambria" panose="02040503050406030204" pitchFamily="18" charset="0"/>
                <a:ea typeface="Cambria" panose="02040503050406030204" pitchFamily="18" charset="0"/>
              </a:rPr>
              <a:t>Dương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Vương</a:t>
            </a:r>
            <a:endParaRPr lang="en-US" sz="3200" dirty="0">
              <a:solidFill>
                <a:srgbClr val="FF0000"/>
              </a:solidFill>
              <a:latin typeface="Cambria" panose="02040503050406030204" pitchFamily="18" charset="0"/>
              <a:ea typeface="Cambria" panose="02040503050406030204" pitchFamily="18" charset="0"/>
            </a:endParaRPr>
          </a:p>
        </p:txBody>
      </p:sp>
      <p:sp>
        <p:nvSpPr>
          <p:cNvPr id="18" name="TextBox 17"/>
          <p:cNvSpPr txBox="1"/>
          <p:nvPr/>
        </p:nvSpPr>
        <p:spPr>
          <a:xfrm>
            <a:off x="4135120" y="5069840"/>
            <a:ext cx="3474720" cy="646331"/>
          </a:xfrm>
          <a:prstGeom prst="rect">
            <a:avLst/>
          </a:prstGeom>
          <a:noFill/>
        </p:spPr>
        <p:txBody>
          <a:bodyPr wrap="square" rtlCol="0">
            <a:spAutoFit/>
          </a:bodyPr>
          <a:lstStyle/>
          <a:p>
            <a:pPr algn="ctr"/>
            <a:r>
              <a:rPr lang="en-US" sz="3600" dirty="0">
                <a:solidFill>
                  <a:srgbClr val="FF0000"/>
                </a:solidFill>
                <a:latin typeface="Cambria" panose="02040503050406030204" pitchFamily="18" charset="0"/>
                <a:ea typeface="Cambria" panose="02040503050406030204" pitchFamily="18" charset="0"/>
              </a:rPr>
              <a:t>Phong Châu</a:t>
            </a:r>
          </a:p>
        </p:txBody>
      </p:sp>
      <p:sp>
        <p:nvSpPr>
          <p:cNvPr id="19" name="TextBox 18"/>
          <p:cNvSpPr txBox="1"/>
          <p:nvPr/>
        </p:nvSpPr>
        <p:spPr>
          <a:xfrm>
            <a:off x="8036560" y="5059680"/>
            <a:ext cx="3474720" cy="584775"/>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Cổ</a:t>
            </a:r>
            <a:r>
              <a:rPr lang="en-US" sz="3200" dirty="0">
                <a:solidFill>
                  <a:srgbClr val="FF0000"/>
                </a:solidFill>
                <a:latin typeface="Cambria" panose="02040503050406030204" pitchFamily="18" charset="0"/>
                <a:ea typeface="Cambria" panose="02040503050406030204" pitchFamily="18" charset="0"/>
              </a:rPr>
              <a:t> Loa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down)">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down)">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down)">
                                      <p:cBhvr>
                                        <p:cTn id="4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Shape 1037"/>
          <p:cNvSpPr>
            <a:spLocks noGrp="1" noRot="1" noChangeAspect="1" noMove="1" noResize="1" noEditPoints="1" noAdjustHandles="1" noChangeArrowheads="1" noChangeShapeType="1" noTextEdit="1"/>
          </p:cNvSpPr>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een and red text on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296" y="638819"/>
            <a:ext cx="7193903" cy="579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9189" r="10715" b="-2"/>
          <a:stretch>
            <a:fillRect/>
          </a:stretch>
        </p:blipFill>
        <p:spPr>
          <a:xfrm>
            <a:off x="2685727" y="99333"/>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105097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86849" y="316573"/>
            <a:ext cx="1579001" cy="871804"/>
          </a:xfrm>
          <a:prstGeom prst="rect">
            <a:avLst/>
          </a:prstGeom>
        </p:spPr>
      </p:pic>
      <p:pic>
        <p:nvPicPr>
          <p:cNvPr id="5" name="Picture 4" descr="A white and pink text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5" y="947737"/>
            <a:ext cx="9753600" cy="3038475"/>
          </a:xfrm>
          <a:prstGeom prst="rect">
            <a:avLst/>
          </a:prstGeom>
        </p:spPr>
      </p:pic>
    </p:spTree>
    <p:extLst>
      <p:ext uri="{BB962C8B-B14F-4D97-AF65-F5344CB8AC3E}">
        <p14:creationId xmlns:p14="http://schemas.microsoft.com/office/powerpoint/2010/main" val="11761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A red and green text on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26" y="945092"/>
            <a:ext cx="7456054" cy="5584420"/>
          </a:xfrm>
          <a:prstGeom prst="rect">
            <a:avLst/>
          </a:prstGeom>
        </p:spPr>
      </p:pic>
    </p:spTree>
    <p:extLst>
      <p:ext uri="{BB962C8B-B14F-4D97-AF65-F5344CB8AC3E}">
        <p14:creationId xmlns:p14="http://schemas.microsoft.com/office/powerpoint/2010/main" val="23545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Box 3"/>
          <p:cNvSpPr txBox="1"/>
          <p:nvPr/>
        </p:nvSpPr>
        <p:spPr>
          <a:xfrm>
            <a:off x="1895475" y="2463800"/>
            <a:ext cx="8582025" cy="2123658"/>
          </a:xfrm>
          <a:prstGeom prst="rect">
            <a:avLst/>
          </a:prstGeom>
          <a:noFill/>
        </p:spPr>
        <p:txBody>
          <a:bodyPr wrap="square" rtlCol="0">
            <a:spAutoFit/>
          </a:bodyPr>
          <a:lstStyle/>
          <a:p>
            <a:pPr algn="ctr" defTabSz="609600"/>
            <a:r>
              <a:rPr lang="vi-VN" sz="4400" b="1" dirty="0">
                <a:solidFill>
                  <a:prstClr val="black"/>
                </a:solidFill>
                <a:latin typeface="Cambria" panose="02040503050406030204" pitchFamily="18" charset="0"/>
                <a:ea typeface="Cambria" panose="02040503050406030204" pitchFamily="18" charset="0"/>
              </a:rPr>
              <a:t>Hoạt động 1. Tìm hiểu sự ra đời Nhà nước Văn Lang, Nhà nước Âu Lạc</a:t>
            </a:r>
            <a:endParaRPr lang="en-US" sz="44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57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Freeform 12"/>
          <p:cNvSpPr/>
          <p:nvPr/>
        </p:nvSpPr>
        <p:spPr>
          <a:xfrm>
            <a:off x="678373" y="0"/>
            <a:ext cx="10808777" cy="1737004"/>
          </a:xfrm>
          <a:custGeom>
            <a:avLst/>
            <a:gdLst/>
            <a:ahLst/>
            <a:cxnLst/>
            <a:rect l="l" t="t" r="r" b="b"/>
            <a:pathLst>
              <a:path w="12128005" h="7794293">
                <a:moveTo>
                  <a:pt x="0" y="0"/>
                </a:moveTo>
                <a:lnTo>
                  <a:pt x="12128006" y="0"/>
                </a:lnTo>
                <a:lnTo>
                  <a:pt x="12128006" y="7794293"/>
                </a:lnTo>
                <a:lnTo>
                  <a:pt x="0" y="7794293"/>
                </a:lnTo>
                <a:lnTo>
                  <a:pt x="0" y="0"/>
                </a:lnTo>
                <a:close/>
              </a:path>
            </a:pathLst>
          </a:custGeom>
          <a:blipFill>
            <a:blip r:embed="rId2"/>
            <a:stretch>
              <a:fillRect/>
            </a:stretch>
          </a:blipFill>
        </p:spPr>
        <p:txBody>
          <a:bodyPr/>
          <a:lstStyle/>
          <a:p>
            <a:pPr defTabSz="609600"/>
            <a:endParaRPr lang="en-US" sz="1200" dirty="0">
              <a:solidFill>
                <a:prstClr val="black"/>
              </a:solidFill>
              <a:latin typeface="Calibri" panose="020F0502020204030204"/>
            </a:endParaRPr>
          </a:p>
        </p:txBody>
      </p:sp>
      <p:sp>
        <p:nvSpPr>
          <p:cNvPr id="4" name="TextBox 3"/>
          <p:cNvSpPr txBox="1"/>
          <p:nvPr/>
        </p:nvSpPr>
        <p:spPr>
          <a:xfrm>
            <a:off x="1257300" y="257175"/>
            <a:ext cx="9772650" cy="954107"/>
          </a:xfrm>
          <a:prstGeom prst="rect">
            <a:avLst/>
          </a:prstGeom>
          <a:noFill/>
        </p:spPr>
        <p:txBody>
          <a:bodyPr wrap="square" rtlCol="0">
            <a:spAutoFit/>
          </a:bodyPr>
          <a:lstStyle/>
          <a:p>
            <a:pPr algn="ctr"/>
            <a:r>
              <a:rPr lang="vi-VN" sz="2800" dirty="0">
                <a:solidFill>
                  <a:srgbClr val="000000"/>
                </a:solidFill>
                <a:latin typeface="Cambria" panose="02040503050406030204" pitchFamily="18" charset="0"/>
                <a:ea typeface="Cambria" panose="02040503050406030204" pitchFamily="18" charset="0"/>
              </a:rPr>
              <a:t>Thông qua tìm hiểu truyền thuyết, đọc thông tin và quan sát hình </a:t>
            </a:r>
            <a:r>
              <a:rPr lang="en-US" sz="2800" dirty="0">
                <a:solidFill>
                  <a:srgbClr val="000000"/>
                </a:solidFill>
                <a:latin typeface="Cambria" panose="02040503050406030204" pitchFamily="18" charset="0"/>
                <a:ea typeface="Cambria" panose="02040503050406030204" pitchFamily="18" charset="0"/>
              </a:rPr>
              <a:t>1: </a:t>
            </a:r>
            <a:r>
              <a:rPr lang="vi-VN" sz="2800" b="1" i="1" dirty="0">
                <a:solidFill>
                  <a:srgbClr val="000000"/>
                </a:solidFill>
                <a:latin typeface="Cambria" panose="02040503050406030204" pitchFamily="18" charset="0"/>
                <a:ea typeface="Cambria" panose="02040503050406030204" pitchFamily="18" charset="0"/>
              </a:rPr>
              <a:t>Trình bày sự ra đời của Nhà nước Văn Lang.</a:t>
            </a:r>
            <a:endParaRPr lang="en-US" sz="2800" b="1" i="1"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a:stretch>
            <a:fillRect/>
          </a:stretch>
        </p:blipFill>
        <p:spPr>
          <a:xfrm>
            <a:off x="1285875" y="1833562"/>
            <a:ext cx="9296400" cy="3560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5" name="Straight Connector 4"/>
          <p:cNvCxnSpPr/>
          <p:nvPr/>
        </p:nvCxnSpPr>
        <p:spPr>
          <a:xfrm>
            <a:off x="2990850" y="1438275"/>
            <a:ext cx="0" cy="38195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9125" y="1685925"/>
            <a:ext cx="2105025" cy="3046988"/>
          </a:xfrm>
          <a:prstGeom prst="rect">
            <a:avLst/>
          </a:prstGeom>
          <a:noFill/>
        </p:spPr>
        <p:txBody>
          <a:bodyPr wrap="square" rtlCol="0">
            <a:spAutoFit/>
          </a:bodyPr>
          <a:lstStyle/>
          <a:p>
            <a:pPr algn="ctr"/>
            <a:r>
              <a:rPr lang="en-US" sz="4800" b="1" dirty="0" err="1">
                <a:solidFill>
                  <a:srgbClr val="FF0000"/>
                </a:solidFill>
              </a:rPr>
              <a:t>Nhà</a:t>
            </a:r>
            <a:r>
              <a:rPr lang="en-US" sz="4800" b="1" dirty="0">
                <a:solidFill>
                  <a:srgbClr val="FF0000"/>
                </a:solidFill>
              </a:rPr>
              <a:t> </a:t>
            </a:r>
            <a:r>
              <a:rPr lang="en-US" sz="4800" b="1" dirty="0" err="1">
                <a:solidFill>
                  <a:srgbClr val="FF0000"/>
                </a:solidFill>
              </a:rPr>
              <a:t>nước</a:t>
            </a:r>
            <a:r>
              <a:rPr lang="en-US" sz="4800" b="1" dirty="0">
                <a:solidFill>
                  <a:srgbClr val="FF0000"/>
                </a:solidFill>
              </a:rPr>
              <a:t> Văn Lang</a:t>
            </a:r>
          </a:p>
        </p:txBody>
      </p:sp>
      <p:sp>
        <p:nvSpPr>
          <p:cNvPr id="13" name="Oval 12"/>
          <p:cNvSpPr/>
          <p:nvPr/>
        </p:nvSpPr>
        <p:spPr>
          <a:xfrm>
            <a:off x="2828925" y="1362075"/>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38500" y="1228725"/>
            <a:ext cx="7972425"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Thời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gian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Khoảng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thế</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kỉ</a:t>
            </a:r>
            <a:r>
              <a:rPr lang="en-US" sz="2800" b="1" dirty="0">
                <a:latin typeface="Cambria" panose="02040503050406030204" pitchFamily="18" charset="0"/>
                <a:ea typeface="Cambria" panose="02040503050406030204" pitchFamily="18" charset="0"/>
              </a:rPr>
              <a:t> VII TCN</a:t>
            </a:r>
          </a:p>
        </p:txBody>
      </p:sp>
      <p:sp>
        <p:nvSpPr>
          <p:cNvPr id="15" name="Oval 14"/>
          <p:cNvSpPr/>
          <p:nvPr/>
        </p:nvSpPr>
        <p:spPr>
          <a:xfrm>
            <a:off x="2838450" y="3238500"/>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48025" y="3105150"/>
            <a:ext cx="7972425" cy="954107"/>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Đứng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đầu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nước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Vương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tương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truyền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trả</a:t>
            </a:r>
            <a:r>
              <a:rPr lang="en-US" sz="2800" b="1" dirty="0">
                <a:latin typeface="Cambria" panose="02040503050406030204" pitchFamily="18" charset="0"/>
                <a:ea typeface="Cambria" panose="02040503050406030204" pitchFamily="18" charset="0"/>
              </a:rPr>
              <a:t> qua 18 </a:t>
            </a:r>
            <a:r>
              <a:rPr lang="en-US" sz="2800" b="1" dirty="0" err="1">
                <a:latin typeface="Cambria" panose="02040503050406030204" pitchFamily="18" charset="0"/>
                <a:ea typeface="Cambria" panose="02040503050406030204" pitchFamily="18" charset="0"/>
              </a:rPr>
              <a:t>đời</a:t>
            </a:r>
            <a:r>
              <a:rPr lang="en-US" sz="2800" b="1" dirty="0">
                <a:latin typeface="Cambria" panose="02040503050406030204" pitchFamily="18" charset="0"/>
                <a:ea typeface="Cambria" panose="02040503050406030204" pitchFamily="18" charset="0"/>
              </a:rPr>
              <a:t>.</a:t>
            </a:r>
          </a:p>
        </p:txBody>
      </p:sp>
      <p:sp>
        <p:nvSpPr>
          <p:cNvPr id="18" name="TextBox 17"/>
          <p:cNvSpPr txBox="1"/>
          <p:nvPr/>
        </p:nvSpPr>
        <p:spPr>
          <a:xfrm>
            <a:off x="3190875" y="4752975"/>
            <a:ext cx="7972425" cy="523220"/>
          </a:xfrm>
          <a:prstGeom prst="rect">
            <a:avLst/>
          </a:prstGeom>
          <a:noFill/>
        </p:spPr>
        <p:txBody>
          <a:bodyPr wrap="square" rtlCol="0">
            <a:spAutoFit/>
          </a:bodyPr>
          <a:lstStyle/>
          <a:p>
            <a:pPr algn="just"/>
            <a:r>
              <a:rPr lang="en-US" sz="2800" b="1" dirty="0" err="1">
                <a:latin typeface="Cambria" panose="02040503050406030204" pitchFamily="18" charset="0"/>
                <a:ea typeface="Cambria" panose="02040503050406030204" pitchFamily="18" charset="0"/>
              </a:rPr>
              <a:t>Kinh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đô</a:t>
            </a:r>
            <a:r>
              <a:rPr lang="en-US" sz="2800" b="1" dirty="0">
                <a:latin typeface="Cambria" panose="02040503050406030204" pitchFamily="18" charset="0"/>
                <a:ea typeface="Cambria" panose="02040503050406030204" pitchFamily="18" charset="0"/>
              </a:rPr>
              <a:t>: Phong Châu (</a:t>
            </a:r>
            <a:r>
              <a:rPr lang="en-US" sz="2800" b="1" dirty="0" err="1">
                <a:latin typeface="Cambria" panose="02040503050406030204" pitchFamily="18" charset="0"/>
                <a:ea typeface="Cambria" panose="02040503050406030204" pitchFamily="18" charset="0"/>
              </a:rPr>
              <a:t>Phú</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Thọ</a:t>
            </a:r>
            <a:r>
              <a:rPr lang="en-US" sz="2800" b="1" dirty="0">
                <a:latin typeface="Cambria" panose="02040503050406030204" pitchFamily="18" charset="0"/>
                <a:ea typeface="Cambria" panose="02040503050406030204" pitchFamily="18" charset="0"/>
              </a:rPr>
              <a:t>)</a:t>
            </a:r>
          </a:p>
        </p:txBody>
      </p:sp>
      <p:sp>
        <p:nvSpPr>
          <p:cNvPr id="19" name="Oval 18"/>
          <p:cNvSpPr/>
          <p:nvPr/>
        </p:nvSpPr>
        <p:spPr>
          <a:xfrm>
            <a:off x="2847975" y="4953000"/>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Freeform 12"/>
          <p:cNvSpPr/>
          <p:nvPr/>
        </p:nvSpPr>
        <p:spPr>
          <a:xfrm>
            <a:off x="678373" y="0"/>
            <a:ext cx="10808777" cy="1737004"/>
          </a:xfrm>
          <a:custGeom>
            <a:avLst/>
            <a:gdLst/>
            <a:ahLst/>
            <a:cxnLst/>
            <a:rect l="l" t="t" r="r" b="b"/>
            <a:pathLst>
              <a:path w="12128005" h="7794293">
                <a:moveTo>
                  <a:pt x="0" y="0"/>
                </a:moveTo>
                <a:lnTo>
                  <a:pt x="12128006" y="0"/>
                </a:lnTo>
                <a:lnTo>
                  <a:pt x="12128006" y="7794293"/>
                </a:lnTo>
                <a:lnTo>
                  <a:pt x="0" y="7794293"/>
                </a:lnTo>
                <a:lnTo>
                  <a:pt x="0" y="0"/>
                </a:lnTo>
                <a:close/>
              </a:path>
            </a:pathLst>
          </a:custGeom>
          <a:blipFill>
            <a:blip r:embed="rId2"/>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257300" y="257175"/>
            <a:ext cx="97726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Thông qua tìm hiểu truyền thuyết, đọc thông tin và quan sát hình </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2-3: </a:t>
            </a:r>
            <a:r>
              <a:rPr kumimoji="0" lang="vi-VN" sz="28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Trình bày sự ra đời của Nhà nước </a:t>
            </a:r>
            <a:r>
              <a:rPr lang="en-US" sz="2800" b="1" i="1" dirty="0" err="1">
                <a:solidFill>
                  <a:srgbClr val="000000"/>
                </a:solidFill>
                <a:latin typeface="Cambria" panose="02040503050406030204" pitchFamily="18" charset="0"/>
                <a:ea typeface="Cambria" panose="02040503050406030204" pitchFamily="18" charset="0"/>
              </a:rPr>
              <a:t>Âu</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Lạc</a:t>
            </a:r>
            <a:r>
              <a:rPr kumimoji="0" lang="vi-VN" sz="28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p:cNvPicPr>
            <a:picLocks noChangeAspect="1"/>
          </p:cNvPicPr>
          <p:nvPr/>
        </p:nvPicPr>
        <p:blipFill>
          <a:blip r:embed="rId3"/>
          <a:stretch>
            <a:fillRect/>
          </a:stretch>
        </p:blipFill>
        <p:spPr>
          <a:xfrm>
            <a:off x="966787" y="2033587"/>
            <a:ext cx="9596438" cy="3423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5" name="Straight Connector 4"/>
          <p:cNvCxnSpPr/>
          <p:nvPr/>
        </p:nvCxnSpPr>
        <p:spPr>
          <a:xfrm>
            <a:off x="2990850" y="1438275"/>
            <a:ext cx="0" cy="38195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9125" y="1685925"/>
            <a:ext cx="210502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Nhà</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nước</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4800" b="1" dirty="0" err="1">
                <a:solidFill>
                  <a:srgbClr val="FF0000"/>
                </a:solidFill>
                <a:latin typeface="Calibri" panose="020F0502020204030204"/>
              </a:rPr>
              <a:t>Âu</a:t>
            </a:r>
            <a:r>
              <a:rPr lang="en-US" sz="4800" b="1" dirty="0">
                <a:solidFill>
                  <a:srgbClr val="FF0000"/>
                </a:solidFill>
                <a:latin typeface="Calibri" panose="020F0502020204030204"/>
              </a:rPr>
              <a:t> </a:t>
            </a:r>
            <a:r>
              <a:rPr lang="en-US" sz="4800" b="1" dirty="0" err="1">
                <a:solidFill>
                  <a:srgbClr val="FF0000"/>
                </a:solidFill>
                <a:latin typeface="Calibri" panose="020F0502020204030204"/>
              </a:rPr>
              <a:t>Lạc</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Oval 12"/>
          <p:cNvSpPr/>
          <p:nvPr/>
        </p:nvSpPr>
        <p:spPr>
          <a:xfrm>
            <a:off x="2828925" y="1362075"/>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3238500" y="1228725"/>
            <a:ext cx="79724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gian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Khoảng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năm</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208 TCN.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Oval 14"/>
          <p:cNvSpPr/>
          <p:nvPr/>
        </p:nvSpPr>
        <p:spPr>
          <a:xfrm>
            <a:off x="2838450" y="3238500"/>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3248025" y="3105150"/>
            <a:ext cx="8639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Đứng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Thục</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Phán</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 An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Dương</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Vương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8" name="TextBox 17"/>
          <p:cNvSpPr txBox="1"/>
          <p:nvPr/>
        </p:nvSpPr>
        <p:spPr>
          <a:xfrm>
            <a:off x="3190875" y="4752975"/>
            <a:ext cx="7972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đô</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Loa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Đông</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Anh, Hà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Nội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9" name="Oval 18"/>
          <p:cNvSpPr/>
          <p:nvPr/>
        </p:nvSpPr>
        <p:spPr>
          <a:xfrm>
            <a:off x="2847975" y="4953000"/>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8"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354</Words>
  <Application>Microsoft Office PowerPoint</Application>
  <PresentationFormat>Widescreen</PresentationFormat>
  <Paragraphs>33</Paragraphs>
  <Slides>13</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Cambria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55</cp:revision>
  <dcterms:created xsi:type="dcterms:W3CDTF">2024-08-02T11:27:00Z</dcterms:created>
  <dcterms:modified xsi:type="dcterms:W3CDTF">2026-04-01T02:21:51Z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D39E13515F9B4F5F9BEFF8BBDC0F9550_12</vt:lpwstr>
  </property>
  <property fmtid="{D5CDD505-2E9C-101B-9397-08002B2CF9AE}" pid="3" name="KSOProductBuildVer">
    <vt:lpwstr>1033-12.2.0.17562</vt:lpwstr>
  </property>
</Properties>
</file>