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1"/>
  </p:notesMasterIdLst>
  <p:sldIdLst>
    <p:sldId id="339" r:id="rId4"/>
    <p:sldId id="257" r:id="rId5"/>
    <p:sldId id="256" r:id="rId6"/>
    <p:sldId id="289" r:id="rId7"/>
    <p:sldId id="290" r:id="rId8"/>
    <p:sldId id="291" r:id="rId9"/>
    <p:sldId id="307" r:id="rId10"/>
    <p:sldId id="319" r:id="rId11"/>
    <p:sldId id="320" r:id="rId12"/>
    <p:sldId id="313" r:id="rId13"/>
    <p:sldId id="297" r:id="rId14"/>
    <p:sldId id="322" r:id="rId15"/>
    <p:sldId id="301" r:id="rId16"/>
    <p:sldId id="327" r:id="rId17"/>
    <p:sldId id="326" r:id="rId18"/>
    <p:sldId id="324"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89"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E556-D5C7-48A4-AC23-3049029BCE2B}"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92A1-7059-4C1C-A53E-42BE8EFB572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240"/>
              </a:spcBef>
              <a:spcAft>
                <a:spcPts val="240"/>
              </a:spcAft>
            </a:pPr>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3"/>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3"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3"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E0B36E-18E8-402E-A3EB-7BFBCC91DD66}"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3"/>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0B36E-18E8-402E-A3EB-7BFBCC91DD66}"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E0B36E-18E8-402E-A3EB-7BFBCC91DD66}"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E0B36E-18E8-402E-A3EB-7BFBCC91DD66}"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0B36E-18E8-402E-A3EB-7BFBCC91DD66}"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E0B36E-18E8-402E-A3EB-7BFBCC91DD66}"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E0B36E-18E8-402E-A3EB-7BFBCC91DD66}"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BEB7F-1860-490C-8393-23233693F6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0B36E-18E8-402E-A3EB-7BFBCC91DD66}" type="datetimeFigureOut">
              <a:rPr lang="en-US" smtClean="0"/>
              <a:t>4/1/2026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EB7F-1860-490C-8393-23233693F6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4/1/2026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13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13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3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537865" y="863768"/>
            <a:ext cx="7508867" cy="47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4" tIns="53747" rIns="107494" bIns="537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394" b="1">
                <a:solidFill>
                  <a:srgbClr val="002060"/>
                </a:solidFill>
                <a:latin typeface="Times New Roman" pitchFamily="18" charset="0"/>
              </a:rPr>
              <a:t>TRƯỜNG TIỂU HỌC HÒA NGHĨA</a:t>
            </a:r>
          </a:p>
        </p:txBody>
      </p:sp>
      <p:sp>
        <p:nvSpPr>
          <p:cNvPr id="14" name="Text Box 14"/>
          <p:cNvSpPr txBox="1">
            <a:spLocks noChangeArrowheads="1"/>
          </p:cNvSpPr>
          <p:nvPr/>
        </p:nvSpPr>
        <p:spPr bwMode="auto">
          <a:xfrm>
            <a:off x="1127051" y="3721542"/>
            <a:ext cx="10099414" cy="9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6"/>
              </a:spcBef>
              <a:defRPr/>
            </a:pPr>
            <a:r>
              <a:rPr lang="en-US" sz="2992"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2"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992"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Lịch sử và Địa lý - </a:t>
            </a:r>
            <a:r>
              <a:rPr lang="en-US" sz="2992"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5</a:t>
            </a:r>
            <a:endParaRPr lang="en-US" sz="299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2693"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69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69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NHÀ NƯỚC VĂN LANG, NHÀ NƯỚC ÂU LẠC</a:t>
            </a:r>
            <a:endParaRPr lang="en-US" sz="269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1885977" y="2231892"/>
            <a:ext cx="8581562" cy="135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39"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039"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062" y="4869130"/>
            <a:ext cx="4201390" cy="15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3159472" y="5255481"/>
            <a:ext cx="6265651" cy="98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4" tIns="53747" rIns="107494"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449"/>
              </a:spcBef>
              <a:defRPr/>
            </a:pPr>
            <a:r>
              <a:rPr lang="en-US" sz="2693" b="1" i="1" dirty="0" err="1">
                <a:solidFill>
                  <a:srgbClr val="0000FF"/>
                </a:solidFill>
                <a:latin typeface="Times New Roman" pitchFamily="18" charset="0"/>
                <a:cs typeface="Times New Roman" pitchFamily="18" charset="0"/>
              </a:rPr>
              <a:t>Giáo</a:t>
            </a:r>
            <a:r>
              <a:rPr lang="en-US" sz="2693" b="1" i="1" dirty="0">
                <a:solidFill>
                  <a:srgbClr val="0000FF"/>
                </a:solidFill>
                <a:latin typeface="Times New Roman" pitchFamily="18" charset="0"/>
                <a:cs typeface="Times New Roman" pitchFamily="18" charset="0"/>
              </a:rPr>
              <a:t> </a:t>
            </a:r>
            <a:r>
              <a:rPr lang="en-US" sz="2693" b="1" i="1" err="1">
                <a:solidFill>
                  <a:srgbClr val="0000FF"/>
                </a:solidFill>
                <a:latin typeface="Times New Roman" pitchFamily="18" charset="0"/>
                <a:cs typeface="Times New Roman" pitchFamily="18" charset="0"/>
              </a:rPr>
              <a:t>viên</a:t>
            </a:r>
            <a:r>
              <a:rPr lang="en-US" sz="2693" i="1">
                <a:solidFill>
                  <a:srgbClr val="0000FF"/>
                </a:solidFill>
                <a:latin typeface="Times New Roman" pitchFamily="18" charset="0"/>
                <a:cs typeface="Times New Roman" pitchFamily="18" charset="0"/>
              </a:rPr>
              <a:t>: Bùi Thị Hồng Oanh</a:t>
            </a:r>
            <a:endParaRPr lang="en-US" sz="2693" i="1" dirty="0">
              <a:solidFill>
                <a:srgbClr val="0000FF"/>
              </a:solidFill>
              <a:latin typeface="Times New Roman" pitchFamily="18" charset="0"/>
              <a:cs typeface="Times New Roman" pitchFamily="18" charset="0"/>
            </a:endParaRPr>
          </a:p>
          <a:p>
            <a:pPr algn="ctr" eaLnBrk="1" hangingPunct="1">
              <a:spcBef>
                <a:spcPts val="449"/>
              </a:spcBef>
              <a:defRPr/>
            </a:pPr>
            <a:r>
              <a:rPr lang="en-US" sz="2693" b="1" i="1" dirty="0" err="1">
                <a:solidFill>
                  <a:srgbClr val="0000FF"/>
                </a:solidFill>
                <a:latin typeface="Times New Roman" pitchFamily="18" charset="0"/>
                <a:cs typeface="Times New Roman" pitchFamily="18" charset="0"/>
              </a:rPr>
              <a:t>Lớp</a:t>
            </a:r>
            <a:r>
              <a:rPr lang="en-US" sz="2693" b="1" i="1">
                <a:solidFill>
                  <a:srgbClr val="0000FF"/>
                </a:solidFill>
                <a:latin typeface="Times New Roman" pitchFamily="18" charset="0"/>
                <a:cs typeface="Times New Roman" pitchFamily="18" charset="0"/>
              </a:rPr>
              <a:t>: </a:t>
            </a:r>
            <a:r>
              <a:rPr lang="en-US" sz="2693" i="1">
                <a:solidFill>
                  <a:srgbClr val="0000FF"/>
                </a:solidFill>
                <a:latin typeface="Times New Roman" pitchFamily="18" charset="0"/>
                <a:cs typeface="Times New Roman" pitchFamily="18" charset="0"/>
              </a:rPr>
              <a:t>5B</a:t>
            </a:r>
            <a:endParaRPr lang="en-US" sz="359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74704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600835" y="1291383"/>
            <a:ext cx="9382125" cy="3539430"/>
          </a:xfrm>
          <a:prstGeom prst="rect">
            <a:avLst/>
          </a:prstGeom>
          <a:noFill/>
        </p:spPr>
        <p:txBody>
          <a:bodyPr wrap="square" rtlCol="0">
            <a:spAutoFit/>
          </a:bodyPr>
          <a:lstStyle/>
          <a:p>
            <a:pPr lvl="0" algn="just" defTabSz="609600"/>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Câu chuyện Sơn Tinh, Thuỷ Tinh cho thấy những sản phẩm phong phú của nền kinh tế nông nghiệp: cơm nếp, bánh chưng, voi chín ngà, gà chín cựa, ngựa chín hồng mao,… Đồng thời, câu chuyện này cũng cho thấy, cư dân Văn Lang, Âu Lạc cũng phải thường xuyên phải đối phó với lũ lụt để bảo vệ sản xuất nông nghiệp.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ogo with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267" y="1282929"/>
            <a:ext cx="8315665" cy="6425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17695" y="1282109"/>
            <a:ext cx="9811492" cy="1704975"/>
            <a:chOff x="1370858" y="952500"/>
            <a:chExt cx="4163167" cy="828675"/>
          </a:xfrm>
        </p:grpSpPr>
        <p:sp>
          <p:nvSpPr>
            <p:cNvPr id="14" name="Plaque 13"/>
            <p:cNvSpPr/>
            <p:nvPr/>
          </p:nvSpPr>
          <p:spPr>
            <a:xfrm>
              <a:off x="1370860" y="952500"/>
              <a:ext cx="4163165" cy="828675"/>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p:cNvSpPr txBox="1"/>
            <p:nvPr/>
          </p:nvSpPr>
          <p:spPr>
            <a:xfrm>
              <a:off x="1370858" y="1011978"/>
              <a:ext cx="4163165" cy="643236"/>
            </a:xfrm>
            <a:prstGeom prst="rect">
              <a:avLst/>
            </a:prstGeom>
            <a:noFill/>
          </p:spPr>
          <p:txBody>
            <a:bodyPr wrap="square">
              <a:spAutoFit/>
            </a:bodyPr>
            <a:lstStyle/>
            <a:p>
              <a:pPr lvl="0" algn="ctr"/>
              <a:r>
                <a:rPr lang="vi-VN" sz="4000" b="1" dirty="0">
                  <a:solidFill>
                    <a:srgbClr val="002060"/>
                  </a:solidFill>
                  <a:latin typeface="Calibri" panose="020F0502020204030204" pitchFamily="34" charset="0"/>
                  <a:cs typeface="Calibri" panose="020F0502020204030204" pitchFamily="34" charset="0"/>
                </a:rPr>
                <a:t>Kể một truyền thuyết khác liên quan đến Nhà nước Văn Lang hoặc Nhà nước Âu Lạc.</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en and red text on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553" y="886485"/>
            <a:ext cx="7193903" cy="579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17695" y="1282109"/>
            <a:ext cx="9811492" cy="2279197"/>
            <a:chOff x="1370858" y="952500"/>
            <a:chExt cx="4163167" cy="871556"/>
          </a:xfrm>
        </p:grpSpPr>
        <p:sp>
          <p:nvSpPr>
            <p:cNvPr id="14" name="Plaque 13"/>
            <p:cNvSpPr/>
            <p:nvPr/>
          </p:nvSpPr>
          <p:spPr>
            <a:xfrm>
              <a:off x="1370860" y="952500"/>
              <a:ext cx="4163165" cy="828675"/>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p:cNvSpPr txBox="1"/>
            <p:nvPr/>
          </p:nvSpPr>
          <p:spPr>
            <a:xfrm>
              <a:off x="1370858" y="1011978"/>
              <a:ext cx="4163165" cy="8120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Tìm hiểu từ sách, báo, internet, hãy kể tên một số di tích lịch sử liên quan đến thời Văn Lang – Âu Lạc.</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Đền Hùng: Tìm về chốn linh nghiêm nguồn cội của dân tộ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53" y="1860726"/>
            <a:ext cx="5519804" cy="3264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6446653" y="1137682"/>
            <a:ext cx="5271135" cy="476220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Khu di tích Đền Hùng: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Nằm trên địa bàn thành phố Việt Trì, huyện Lâm Thao và huyện Phù Ninh, tỉnh Phú Thọ. Đây được xem là trung tâm tín ngưỡng thờ cúng Hùng Vương, nơi diễn ra nghi lễ Lễ hội Đền Hùng hàng năm. Khu di tích bao gồm nhiều đền, chùa, lăng mộ trên núi Nghĩa Lĩnh, đền Tổ Mẫu Âu Cơ, đền Quốc Tổ Lạc Long Quân,...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Đền Hùng: Tìm về chốn linh nghiêm nguồn cội của dân tộ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53" y="1860726"/>
            <a:ext cx="5519804" cy="3264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6446653" y="1137682"/>
            <a:ext cx="5271135" cy="476220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anose="020B0604020202020204" pitchFamily="34" charset="0"/>
              <a:buChar char="•"/>
            </a:pPr>
            <a:r>
              <a:rPr lang="vi-VN" sz="2400" b="1" dirty="0">
                <a:latin typeface="Cambria" panose="02040503050406030204" pitchFamily="18" charset="0"/>
                <a:ea typeface="Cambria" panose="02040503050406030204" pitchFamily="18" charset="0"/>
              </a:rPr>
              <a:t> Khu di tích Đền Hùng: </a:t>
            </a:r>
            <a:r>
              <a:rPr lang="vi-VN" sz="2400" dirty="0">
                <a:latin typeface="Cambria" panose="02040503050406030204" pitchFamily="18" charset="0"/>
                <a:ea typeface="Cambria" panose="02040503050406030204" pitchFamily="18" charset="0"/>
              </a:rPr>
              <a:t>Nằm trên địa bàn thành phố Việt Trì, huyện Lâm Thao và huyện Phù Ninh, tỉnh Phú Thọ. Đây được xem là trung tâm tín ngưỡng thờ cúng Hùng Vương, nơi diễn ra nghi lễ Lễ hội Đền Hùng hàng năm. Khu di tích bao gồm nhiều đền, chùa, lăng mộ trên núi Nghĩa Lĩnh, đền Tổ Mẫu Âu Cơ, đền Quốc Tổ Lạc Long Quân,...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6446653" y="1137682"/>
            <a:ext cx="5271135" cy="476220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rPr>
              <a:t>Thành cổ Loa: </a:t>
            </a:r>
            <a:r>
              <a:rPr lang="vi-VN" sz="2800" dirty="0">
                <a:solidFill>
                  <a:prstClr val="black"/>
                </a:solidFill>
                <a:latin typeface="Cambria" panose="02040503050406030204" pitchFamily="18" charset="0"/>
                <a:ea typeface="Cambria" panose="02040503050406030204" pitchFamily="18" charset="0"/>
              </a:rPr>
              <a:t>Nằm tại xã Cổ Loa, huyện Đông Anh, Hà Nội. Đây được xem là kinh đô của nước Âu Lạc dưới thời trị vì của vua An Dương Vương. Thành cổ Loa có cấu trúc độc đáo với ba vòng thành hình xoắn ốc, tượng trưng cho sự uy nghi, vững chắc.</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242" name="Picture 2" descr="Về Thành Cổ Loa khám phá huyền thoại nỏ thần An Dương Vươ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43" y="1913861"/>
            <a:ext cx="5534247" cy="3689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9189" r="10715" b="-2"/>
          <a:stretch>
            <a:fillRect/>
          </a:stretch>
        </p:blipFill>
        <p:spPr>
          <a:xfrm>
            <a:off x="2454896" y="23564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p:cNvPicPr>
            <a:picLocks noChangeAspect="1"/>
          </p:cNvPicPr>
          <p:nvPr/>
        </p:nvPicPr>
        <p:blipFill>
          <a:blip r:embed="rId3"/>
          <a:stretch>
            <a:fillRect/>
          </a:stretch>
        </p:blipFill>
        <p:spPr>
          <a:xfrm>
            <a:off x="486849" y="316573"/>
            <a:ext cx="1579001" cy="871804"/>
          </a:xfrm>
          <a:prstGeom prst="rect">
            <a:avLst/>
          </a:prstGeom>
        </p:spPr>
      </p:pic>
      <p:pic>
        <p:nvPicPr>
          <p:cNvPr id="3" name="Picture 2" descr="A white and pink text on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5" y="947737"/>
            <a:ext cx="9753600" cy="3038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p:cNvSpPr>
            <a:spLocks noGrp="1" noRot="1" noChangeAspect="1" noMove="1" noResize="1" noEditPoints="1" noAdjustHandles="1" noChangeArrowheads="1" noChangeShapeType="1" noTextEdit="1"/>
          </p:cNvSpPr>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and green text on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328" y="795816"/>
            <a:ext cx="7456054" cy="5584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2235716" y="2325577"/>
            <a:ext cx="7854581" cy="2308324"/>
          </a:xfrm>
          <a:prstGeom prst="rect">
            <a:avLst/>
          </a:prstGeom>
          <a:noFill/>
        </p:spPr>
        <p:txBody>
          <a:bodyPr wrap="square" rtlCol="0">
            <a:spAutoFit/>
          </a:bodyPr>
          <a:lstStyle/>
          <a:p>
            <a:pPr algn="ctr" defTabSz="609600"/>
            <a:r>
              <a:rPr lang="vi-VN" sz="4800" b="1" dirty="0">
                <a:solidFill>
                  <a:prstClr val="black"/>
                </a:solidFill>
                <a:latin typeface="Cambria" panose="02040503050406030204" pitchFamily="18" charset="0"/>
                <a:ea typeface="Cambria" panose="02040503050406030204" pitchFamily="18" charset="0"/>
              </a:rPr>
              <a:t>Hoạt động 2. Tìm hiểu về đời sống kinh tế của cư dân Văn</a:t>
            </a:r>
            <a:r>
              <a:rPr lang="en-US" sz="4800" b="1" dirty="0">
                <a:solidFill>
                  <a:prstClr val="black"/>
                </a:solidFill>
                <a:latin typeface="Cambria" panose="02040503050406030204" pitchFamily="18" charset="0"/>
                <a:ea typeface="Cambria" panose="02040503050406030204" pitchFamily="18" charset="0"/>
              </a:rPr>
              <a:t> </a:t>
            </a:r>
            <a:r>
              <a:rPr lang="vi-VN" sz="4800" b="1" dirty="0">
                <a:solidFill>
                  <a:prstClr val="black"/>
                </a:solidFill>
                <a:latin typeface="Cambria" panose="02040503050406030204" pitchFamily="18" charset="0"/>
                <a:ea typeface="Cambria" panose="02040503050406030204" pitchFamily="18" charset="0"/>
              </a:rPr>
              <a:t>Lang, Âu Lạc</a:t>
            </a:r>
            <a:endParaRPr lang="en-US" sz="4800" b="1" dirty="0">
              <a:solidFill>
                <a:prstClr val="black"/>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Freeform 12"/>
          <p:cNvSpPr/>
          <p:nvPr/>
        </p:nvSpPr>
        <p:spPr>
          <a:xfrm>
            <a:off x="678373" y="0"/>
            <a:ext cx="10808777" cy="1737004"/>
          </a:xfrm>
          <a:custGeom>
            <a:avLst/>
            <a:gdLst/>
            <a:ahLst/>
            <a:cxnLst/>
            <a:rect l="l" t="t" r="r" b="b"/>
            <a:pathLst>
              <a:path w="12128005" h="7794293">
                <a:moveTo>
                  <a:pt x="0" y="0"/>
                </a:moveTo>
                <a:lnTo>
                  <a:pt x="12128006" y="0"/>
                </a:lnTo>
                <a:lnTo>
                  <a:pt x="12128006" y="7794293"/>
                </a:lnTo>
                <a:lnTo>
                  <a:pt x="0" y="7794293"/>
                </a:lnTo>
                <a:lnTo>
                  <a:pt x="0" y="0"/>
                </a:lnTo>
                <a:close/>
              </a:path>
            </a:pathLst>
          </a:custGeom>
          <a:blipFill>
            <a:blip r:embed="rId2"/>
            <a:stretch>
              <a:fillRect/>
            </a:stretch>
          </a:blipFill>
        </p:spPr>
        <p:txBody>
          <a:bodyPr/>
          <a:lstStyle/>
          <a:p>
            <a:pPr defTabSz="609600"/>
            <a:endParaRPr lang="en-US" sz="1200" dirty="0">
              <a:solidFill>
                <a:prstClr val="black"/>
              </a:solidFill>
              <a:latin typeface="Calibri" panose="020F0502020204030204"/>
            </a:endParaRPr>
          </a:p>
        </p:txBody>
      </p:sp>
      <p:sp>
        <p:nvSpPr>
          <p:cNvPr id="4" name="TextBox 3"/>
          <p:cNvSpPr txBox="1"/>
          <p:nvPr/>
        </p:nvSpPr>
        <p:spPr>
          <a:xfrm>
            <a:off x="1257300" y="257175"/>
            <a:ext cx="9772650" cy="1200329"/>
          </a:xfrm>
          <a:prstGeom prst="rect">
            <a:avLst/>
          </a:prstGeom>
          <a:noFill/>
        </p:spPr>
        <p:txBody>
          <a:bodyPr wrap="square" rtlCol="0">
            <a:spAutoFit/>
          </a:bodyPr>
          <a:lstStyle/>
          <a:p>
            <a:pPr algn="ctr"/>
            <a:r>
              <a:rPr lang="vi-VN" sz="3600" b="1" dirty="0">
                <a:solidFill>
                  <a:srgbClr val="000000"/>
                </a:solidFill>
                <a:latin typeface="Cambria" panose="02040503050406030204" pitchFamily="18" charset="0"/>
                <a:ea typeface="Cambria" panose="02040503050406030204" pitchFamily="18" charset="0"/>
              </a:rPr>
              <a:t>Mô tả những nét chính về đời sống kinh tế của cư dân Văn Lang, Âu Lạc</a:t>
            </a:r>
            <a:endParaRPr lang="en-US" sz="3600" b="1" i="1"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3"/>
          <a:stretch>
            <a:fillRect/>
          </a:stretch>
        </p:blipFill>
        <p:spPr>
          <a:xfrm>
            <a:off x="516343" y="2265066"/>
            <a:ext cx="11080464" cy="2764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p:cNvSpPr txBox="1"/>
          <p:nvPr/>
        </p:nvSpPr>
        <p:spPr>
          <a:xfrm>
            <a:off x="676276" y="507483"/>
            <a:ext cx="10820400" cy="1384995"/>
          </a:xfrm>
          <a:prstGeom prst="rect">
            <a:avLst/>
          </a:prstGeom>
          <a:noFill/>
        </p:spPr>
        <p:txBody>
          <a:bodyPr wrap="square" rtlCol="0">
            <a:spAutoFit/>
          </a:bodyPr>
          <a:lstStyle/>
          <a:p>
            <a:pPr lvl="0" algn="just"/>
            <a:r>
              <a:rPr lang="vi-VN" sz="2800" b="1" i="1" dirty="0">
                <a:solidFill>
                  <a:srgbClr val="000000"/>
                </a:solidFill>
                <a:latin typeface="Cambria" panose="02040503050406030204" pitchFamily="18" charset="0"/>
                <a:ea typeface="Cambria" panose="02040503050406030204" pitchFamily="18" charset="0"/>
              </a:rPr>
              <a:t>Nghề chính của cư dân Văn Lang, Âu Lạc là làm ruộng. Họ trồng lúa, khoai, đỗ, cây ăn quả,... Ngoài ra, họ còn biết trồng dâu, nuôi tằm, ươm tơ, dệt vải...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9218" name="Picture 2" descr="Sử 6 -Bài 13 : ĐỜI SỐNG VẬT CHẤT VÀ TINH THẦN CỦA CƯ DÂN VĂN LANG . - Chào  mừng bạn đến với website của Đoàn Thị Hồng Đ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59" y="2509948"/>
            <a:ext cx="5425706" cy="35592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ài 14: Nhà nước Văn Lang, Âu L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493" y="2466754"/>
            <a:ext cx="4806801" cy="3594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par>
                                <p:cTn id="15" presetID="22" presetClass="entr" presetSubtype="4"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p:cNvSpPr txBox="1"/>
          <p:nvPr/>
        </p:nvSpPr>
        <p:spPr>
          <a:xfrm>
            <a:off x="676276" y="507483"/>
            <a:ext cx="10820400" cy="1569660"/>
          </a:xfrm>
          <a:prstGeom prst="rect">
            <a:avLst/>
          </a:prstGeom>
          <a:noFill/>
        </p:spPr>
        <p:txBody>
          <a:bodyPr wrap="square" rtlCol="0">
            <a:spAutoFit/>
          </a:bodyPr>
          <a:lstStyle/>
          <a:p>
            <a:pPr lvl="0" algn="just"/>
            <a:r>
              <a:rPr lang="vi-VN" sz="3200" b="1" i="1" dirty="0">
                <a:solidFill>
                  <a:srgbClr val="000000"/>
                </a:solidFill>
                <a:latin typeface="Cambria" panose="02040503050406030204" pitchFamily="18" charset="0"/>
                <a:ea typeface="Cambria" panose="02040503050406030204" pitchFamily="18" charset="0"/>
              </a:rPr>
              <a:t>Cư dân Văn Lang, Âu Lạc biết đúc đồng để làm công cụ lao động, vũ khí và đồ trang sức. Họ cũng biết làm đồ gốm, đan lát, đóng thuyền....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8196" name="Picture 4" descr="Trắc nghiệm Lịch Sử 6 Chân trời sáng tạo Bài 15 (có đáp án): Đời sống của  người Việt thời Văn Lang,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255" y="2343372"/>
            <a:ext cx="361950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631267" y="2860159"/>
            <a:ext cx="5814903" cy="28323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6"/>
          <p:cNvGrpSpPr/>
          <p:nvPr/>
        </p:nvGrpSpPr>
        <p:grpSpPr>
          <a:xfrm>
            <a:off x="645160" y="106541"/>
            <a:ext cx="10938438" cy="1315859"/>
            <a:chOff x="0" y="0"/>
            <a:chExt cx="21876876" cy="3597486"/>
          </a:xfrm>
          <a:solidFill>
            <a:schemeClr val="accent5">
              <a:lumMod val="20000"/>
              <a:lumOff val="80000"/>
            </a:schemeClr>
          </a:solidFill>
        </p:grpSpPr>
        <p:grpSp>
          <p:nvGrpSpPr>
            <p:cNvPr id="3" name="Group 7"/>
            <p:cNvGrpSpPr/>
            <p:nvPr/>
          </p:nvGrpSpPr>
          <p:grpSpPr>
            <a:xfrm>
              <a:off x="0" y="0"/>
              <a:ext cx="21876876" cy="3597486"/>
              <a:chOff x="0" y="0"/>
              <a:chExt cx="4321358" cy="710614"/>
            </a:xfrm>
            <a:grpFill/>
          </p:grpSpPr>
          <p:sp>
            <p:nvSpPr>
              <p:cNvPr id="6" name="Freeform 8"/>
              <p:cNvSpPr/>
              <p:nvPr/>
            </p:nvSpPr>
            <p:spPr>
              <a:xfrm>
                <a:off x="0" y="0"/>
                <a:ext cx="4321358" cy="710614"/>
              </a:xfrm>
              <a:custGeom>
                <a:avLst/>
                <a:gdLst/>
                <a:ahLst/>
                <a:cxnLst/>
                <a:rect l="l" t="t" r="r" b="b"/>
                <a:pathLst>
                  <a:path w="4321358" h="710614">
                    <a:moveTo>
                      <a:pt x="24064" y="0"/>
                    </a:moveTo>
                    <a:lnTo>
                      <a:pt x="4297294" y="0"/>
                    </a:lnTo>
                    <a:cubicBezTo>
                      <a:pt x="4310585" y="0"/>
                      <a:pt x="4321358" y="10774"/>
                      <a:pt x="4321358" y="24064"/>
                    </a:cubicBezTo>
                    <a:lnTo>
                      <a:pt x="4321358" y="686550"/>
                    </a:lnTo>
                    <a:cubicBezTo>
                      <a:pt x="4321358" y="692932"/>
                      <a:pt x="4318823" y="699053"/>
                      <a:pt x="4314310" y="703566"/>
                    </a:cubicBezTo>
                    <a:cubicBezTo>
                      <a:pt x="4309797" y="708079"/>
                      <a:pt x="4303676" y="710614"/>
                      <a:pt x="4297294" y="710614"/>
                    </a:cubicBezTo>
                    <a:lnTo>
                      <a:pt x="24064" y="710614"/>
                    </a:lnTo>
                    <a:cubicBezTo>
                      <a:pt x="17682" y="710614"/>
                      <a:pt x="11561" y="708079"/>
                      <a:pt x="7048" y="703566"/>
                    </a:cubicBezTo>
                    <a:cubicBezTo>
                      <a:pt x="2535" y="699053"/>
                      <a:pt x="0" y="692932"/>
                      <a:pt x="0" y="686550"/>
                    </a:cubicBezTo>
                    <a:lnTo>
                      <a:pt x="0" y="24064"/>
                    </a:lnTo>
                    <a:cubicBezTo>
                      <a:pt x="0" y="17682"/>
                      <a:pt x="2535" y="11561"/>
                      <a:pt x="7048" y="7048"/>
                    </a:cubicBezTo>
                    <a:cubicBezTo>
                      <a:pt x="11561" y="2535"/>
                      <a:pt x="17682" y="0"/>
                      <a:pt x="24064" y="0"/>
                    </a:cubicBez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9"/>
              <p:cNvSpPr txBox="1"/>
              <p:nvPr/>
            </p:nvSpPr>
            <p:spPr>
              <a:xfrm>
                <a:off x="0" y="-47625"/>
                <a:ext cx="4321358" cy="758239"/>
              </a:xfrm>
              <a:prstGeom prst="rect">
                <a:avLst/>
              </a:prstGeom>
              <a:grpFill/>
            </p:spPr>
            <p:txBody>
              <a:bodyPr lIns="33867" tIns="33867" rIns="33867" bIns="33867"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0"/>
            <p:cNvSpPr txBox="1"/>
            <p:nvPr/>
          </p:nvSpPr>
          <p:spPr>
            <a:xfrm>
              <a:off x="833938" y="487468"/>
              <a:ext cx="20203332" cy="2356043"/>
            </a:xfrm>
            <a:prstGeom prst="rect">
              <a:avLst/>
            </a:prstGeom>
            <a:grpFill/>
          </p:spPr>
          <p:txBody>
            <a:bodyPr lIns="0" tIns="0" rIns="0" bIns="0" rtlCol="0" anchor="t">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Kể lại chuyện Sơn Tinh, Thuỷ Tinh. Câu chuyện này cho em biết gì về đời sống kinh tế của cư dân Văn Lang, Âu Lạc</a:t>
              </a:r>
            </a:p>
          </p:txBody>
        </p:sp>
      </p:grpSp>
      <p:pic>
        <p:nvPicPr>
          <p:cNvPr id="13" name="Picture 12"/>
          <p:cNvPicPr>
            <a:picLocks noChangeAspect="1"/>
          </p:cNvPicPr>
          <p:nvPr/>
        </p:nvPicPr>
        <p:blipFill>
          <a:blip r:embed="rId3"/>
          <a:stretch>
            <a:fillRect/>
          </a:stretch>
        </p:blipFill>
        <p:spPr>
          <a:xfrm>
            <a:off x="2360428" y="1360019"/>
            <a:ext cx="7438250" cy="5125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553</Words>
  <Application>Microsoft Office PowerPoint</Application>
  <PresentationFormat>Widescreen</PresentationFormat>
  <Paragraphs>26</Paragraphs>
  <Slides>17</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65</cp:revision>
  <dcterms:created xsi:type="dcterms:W3CDTF">2024-08-02T11:27:00Z</dcterms:created>
  <dcterms:modified xsi:type="dcterms:W3CDTF">2026-04-01T02:21:48Z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4CE53FFEA0454EF08092D875A825FBBF_12</vt:lpwstr>
  </property>
  <property fmtid="{D5CDD505-2E9C-101B-9397-08002B2CF9AE}" pid="3" name="KSOProductBuildVer">
    <vt:lpwstr>1033-12.2.0.17562</vt:lpwstr>
  </property>
</Properties>
</file>