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6" r:id="rId1"/>
  </p:sldMasterIdLst>
  <p:notesMasterIdLst>
    <p:notesMasterId r:id="rId16"/>
  </p:notesMasterIdLst>
  <p:sldIdLst>
    <p:sldId id="300" r:id="rId2"/>
    <p:sldId id="282" r:id="rId3"/>
    <p:sldId id="284" r:id="rId4"/>
    <p:sldId id="296" r:id="rId5"/>
    <p:sldId id="285" r:id="rId6"/>
    <p:sldId id="286" r:id="rId7"/>
    <p:sldId id="288" r:id="rId8"/>
    <p:sldId id="291" r:id="rId9"/>
    <p:sldId id="292" r:id="rId10"/>
    <p:sldId id="279" r:id="rId11"/>
    <p:sldId id="273" r:id="rId12"/>
    <p:sldId id="293" r:id="rId13"/>
    <p:sldId id="294" r:id="rId14"/>
    <p:sldId id="29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2E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2" d="100"/>
          <a:sy n="82" d="100"/>
        </p:scale>
        <p:origin x="72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B7EC78-072D-4C22-A84D-91B9004AC7DA}" type="datetimeFigureOut">
              <a:rPr lang="en-US" smtClean="0"/>
              <a:t>4/1/2026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90291A-4B36-4BA1-8549-436954E2DCFF}" type="slidenum">
              <a:rPr lang="en-US" smtClean="0"/>
              <a:t>‹#›</a:t>
            </a:fld>
            <a:endParaRPr lang="en-US"/>
          </a:p>
        </p:txBody>
      </p:sp>
    </p:spTree>
    <p:extLst>
      <p:ext uri="{BB962C8B-B14F-4D97-AF65-F5344CB8AC3E}">
        <p14:creationId xmlns:p14="http://schemas.microsoft.com/office/powerpoint/2010/main" val="2477726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6562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5087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151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285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68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460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9712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0797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1618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4109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1927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90291A-4B36-4BA1-8549-436954E2DCFF}" type="slidenum">
              <a:rPr lang="en-US" smtClean="0"/>
              <a:t>11</a:t>
            </a:fld>
            <a:endParaRPr lang="en-US"/>
          </a:p>
        </p:txBody>
      </p:sp>
    </p:spTree>
    <p:extLst>
      <p:ext uri="{BB962C8B-B14F-4D97-AF65-F5344CB8AC3E}">
        <p14:creationId xmlns:p14="http://schemas.microsoft.com/office/powerpoint/2010/main" val="573745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D8BD707-D9CF-40AE-B4C6-C98DA3205C09}" type="datetimeFigureOut">
              <a:rPr lang="en-US" smtClean="0"/>
              <a:pPr/>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5899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D8BD707-D9CF-40AE-B4C6-C98DA3205C09}" type="datetimeFigureOut">
              <a:rPr lang="en-US" smtClean="0"/>
              <a:pPr/>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2352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D8BD707-D9CF-40AE-B4C6-C98DA3205C09}" type="datetimeFigureOut">
              <a:rPr lang="en-US" smtClean="0"/>
              <a:pPr/>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6220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92"/>
            <a:ext cx="12213752" cy="6845808"/>
          </a:xfrm>
          <a:prstGeom prst="rect">
            <a:avLst/>
          </a:prstGeom>
        </p:spPr>
      </p:pic>
    </p:spTree>
    <p:extLst>
      <p:ext uri="{BB962C8B-B14F-4D97-AF65-F5344CB8AC3E}">
        <p14:creationId xmlns:p14="http://schemas.microsoft.com/office/powerpoint/2010/main" val="39133511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BFD901-1DDB-4BDB-93B5-09D93B2DA142}"/>
              </a:ext>
            </a:extLst>
          </p:cNvPr>
          <p:cNvSpPr txBox="1"/>
          <p:nvPr userDrawn="1"/>
        </p:nvSpPr>
        <p:spPr>
          <a:xfrm>
            <a:off x="5800406" y="6611779"/>
            <a:ext cx="652743" cy="276999"/>
          </a:xfrm>
          <a:prstGeom prst="rect">
            <a:avLst/>
          </a:prstGeom>
          <a:noFill/>
        </p:spPr>
        <p:txBody>
          <a:bodyPr wrap="none" rtlCol="0">
            <a:spAutoFit/>
          </a:bodyPr>
          <a:lstStyle/>
          <a:p>
            <a:r>
              <a:rPr lang="en-US" sz="1200">
                <a:solidFill>
                  <a:srgbClr val="CD90D2"/>
                </a:solidFill>
                <a:latin typeface="UTM Seagull" panose="02040603050506020204" pitchFamily="18" charset="0"/>
              </a:rPr>
              <a:t>KTUTS</a:t>
            </a:r>
          </a:p>
        </p:txBody>
      </p:sp>
      <p:sp>
        <p:nvSpPr>
          <p:cNvPr id="4" name="TextBox 3">
            <a:extLst>
              <a:ext uri="{FF2B5EF4-FFF2-40B4-BE49-F238E27FC236}">
                <a16:creationId xmlns:a16="http://schemas.microsoft.com/office/drawing/2014/main" id="{DB55EB8D-61E1-4C2E-A244-95F3E548E468}"/>
              </a:ext>
            </a:extLst>
          </p:cNvPr>
          <p:cNvSpPr txBox="1"/>
          <p:nvPr userDrawn="1"/>
        </p:nvSpPr>
        <p:spPr>
          <a:xfrm>
            <a:off x="11430000" y="4648200"/>
            <a:ext cx="652743" cy="276999"/>
          </a:xfrm>
          <a:prstGeom prst="rect">
            <a:avLst/>
          </a:prstGeom>
          <a:noFill/>
        </p:spPr>
        <p:txBody>
          <a:bodyPr wrap="none" rtlCol="0">
            <a:spAutoFit/>
          </a:bodyPr>
          <a:lstStyle/>
          <a:p>
            <a:r>
              <a:rPr lang="en-US" sz="1200">
                <a:solidFill>
                  <a:schemeClr val="tx2">
                    <a:lumMod val="75000"/>
                  </a:schemeClr>
                </a:solidFill>
                <a:latin typeface="UTM Seagull" panose="02040603050506020204" pitchFamily="18" charset="0"/>
              </a:rPr>
              <a:t>KTUTS</a:t>
            </a:r>
          </a:p>
        </p:txBody>
      </p:sp>
    </p:spTree>
    <p:extLst>
      <p:ext uri="{BB962C8B-B14F-4D97-AF65-F5344CB8AC3E}">
        <p14:creationId xmlns:p14="http://schemas.microsoft.com/office/powerpoint/2010/main" val="3824420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3632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BFD901-1DDB-4BDB-93B5-09D93B2DA142}"/>
              </a:ext>
            </a:extLst>
          </p:cNvPr>
          <p:cNvSpPr txBox="1"/>
          <p:nvPr userDrawn="1"/>
        </p:nvSpPr>
        <p:spPr>
          <a:xfrm>
            <a:off x="5800406" y="6611779"/>
            <a:ext cx="652743" cy="276999"/>
          </a:xfrm>
          <a:prstGeom prst="rect">
            <a:avLst/>
          </a:prstGeom>
          <a:noFill/>
        </p:spPr>
        <p:txBody>
          <a:bodyPr wrap="none" rtlCol="0">
            <a:spAutoFit/>
          </a:bodyPr>
          <a:lstStyle/>
          <a:p>
            <a:r>
              <a:rPr lang="en-US" sz="1200">
                <a:solidFill>
                  <a:srgbClr val="CD90D2"/>
                </a:solidFill>
                <a:latin typeface="UTM Seagull" panose="02040603050506020204" pitchFamily="18" charset="0"/>
              </a:rPr>
              <a:t>KTUTS</a:t>
            </a:r>
          </a:p>
        </p:txBody>
      </p:sp>
      <p:sp>
        <p:nvSpPr>
          <p:cNvPr id="4" name="TextBox 3">
            <a:extLst>
              <a:ext uri="{FF2B5EF4-FFF2-40B4-BE49-F238E27FC236}">
                <a16:creationId xmlns:a16="http://schemas.microsoft.com/office/drawing/2014/main" id="{DB55EB8D-61E1-4C2E-A244-95F3E548E468}"/>
              </a:ext>
            </a:extLst>
          </p:cNvPr>
          <p:cNvSpPr txBox="1"/>
          <p:nvPr userDrawn="1"/>
        </p:nvSpPr>
        <p:spPr>
          <a:xfrm>
            <a:off x="11430000" y="4648200"/>
            <a:ext cx="652743" cy="276999"/>
          </a:xfrm>
          <a:prstGeom prst="rect">
            <a:avLst/>
          </a:prstGeom>
          <a:noFill/>
        </p:spPr>
        <p:txBody>
          <a:bodyPr wrap="none" rtlCol="0">
            <a:spAutoFit/>
          </a:bodyPr>
          <a:lstStyle/>
          <a:p>
            <a:r>
              <a:rPr lang="en-US" sz="1200">
                <a:solidFill>
                  <a:schemeClr val="tx2">
                    <a:lumMod val="75000"/>
                  </a:schemeClr>
                </a:solidFill>
                <a:latin typeface="UTM Seagull" panose="02040603050506020204" pitchFamily="18" charset="0"/>
              </a:rPr>
              <a:t>KTUTS</a:t>
            </a:r>
          </a:p>
        </p:txBody>
      </p:sp>
    </p:spTree>
    <p:extLst>
      <p:ext uri="{BB962C8B-B14F-4D97-AF65-F5344CB8AC3E}">
        <p14:creationId xmlns:p14="http://schemas.microsoft.com/office/powerpoint/2010/main" val="3418398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607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6198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7667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6738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D8BD707-D9CF-40AE-B4C6-C98DA3205C09}" type="datetimeFigureOut">
              <a:rPr lang="en-US" smtClean="0"/>
              <a:pPr/>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65184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0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9587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9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4180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7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5180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4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606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082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2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1884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1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5134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9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133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0671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2832D8-2360-89DB-C2EB-6F98D1F0F1B5}"/>
              </a:ext>
            </a:extLst>
          </p:cNvPr>
          <p:cNvPicPr>
            <a:picLocks noChangeAspect="1"/>
          </p:cNvPicPr>
          <p:nvPr userDrawn="1"/>
        </p:nvPicPr>
        <p:blipFill>
          <a:blip r:embed="rId2"/>
          <a:stretch>
            <a:fillRect/>
          </a:stretch>
        </p:blipFill>
        <p:spPr>
          <a:xfrm>
            <a:off x="0" y="0"/>
            <a:ext cx="12192000" cy="7121135"/>
          </a:xfrm>
          <a:prstGeom prst="rect">
            <a:avLst/>
          </a:prstGeom>
        </p:spPr>
      </p:pic>
    </p:spTree>
    <p:extLst>
      <p:ext uri="{BB962C8B-B14F-4D97-AF65-F5344CB8AC3E}">
        <p14:creationId xmlns:p14="http://schemas.microsoft.com/office/powerpoint/2010/main" val="553942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3601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40317F-CDF5-33AB-9083-A17F5DA46FEA}"/>
              </a:ext>
            </a:extLst>
          </p:cNvPr>
          <p:cNvPicPr>
            <a:picLocks noChangeAspect="1"/>
          </p:cNvPicPr>
          <p:nvPr userDrawn="1"/>
        </p:nvPicPr>
        <p:blipFill>
          <a:blip r:embed="rId2"/>
          <a:stretch>
            <a:fillRect/>
          </a:stretch>
        </p:blipFill>
        <p:spPr>
          <a:xfrm>
            <a:off x="0" y="0"/>
            <a:ext cx="12192000" cy="7121135"/>
          </a:xfrm>
          <a:prstGeom prst="rect">
            <a:avLst/>
          </a:prstGeom>
        </p:spPr>
      </p:pic>
    </p:spTree>
    <p:extLst>
      <p:ext uri="{BB962C8B-B14F-4D97-AF65-F5344CB8AC3E}">
        <p14:creationId xmlns:p14="http://schemas.microsoft.com/office/powerpoint/2010/main" val="713198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53D048-3B14-C21B-3660-1F2B74F5F252}"/>
              </a:ext>
            </a:extLst>
          </p:cNvPr>
          <p:cNvPicPr>
            <a:picLocks noChangeAspect="1"/>
          </p:cNvPicPr>
          <p:nvPr userDrawn="1"/>
        </p:nvPicPr>
        <p:blipFill>
          <a:blip r:embed="rId2"/>
          <a:stretch>
            <a:fillRect/>
          </a:stretch>
        </p:blipFill>
        <p:spPr>
          <a:xfrm>
            <a:off x="0" y="0"/>
            <a:ext cx="12192000" cy="7121135"/>
          </a:xfrm>
          <a:prstGeom prst="rect">
            <a:avLst/>
          </a:prstGeom>
        </p:spPr>
      </p:pic>
    </p:spTree>
    <p:extLst>
      <p:ext uri="{BB962C8B-B14F-4D97-AF65-F5344CB8AC3E}">
        <p14:creationId xmlns:p14="http://schemas.microsoft.com/office/powerpoint/2010/main" val="713711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1780235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49580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1092425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D8BD707-D9CF-40AE-B4C6-C98DA3205C09}" type="datetimeFigureOut">
              <a:rPr lang="en-US" smtClean="0"/>
              <a:pPr/>
              <a:t>4/1/2026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1087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D8BD707-D9CF-40AE-B4C6-C98DA3205C09}" type="datetimeFigureOut">
              <a:rPr lang="en-US" smtClean="0"/>
              <a:pPr/>
              <a:t>4/1/2026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3479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D8BD707-D9CF-40AE-B4C6-C98DA3205C09}" type="datetimeFigureOut">
              <a:rPr lang="en-US" smtClean="0"/>
              <a:pPr/>
              <a:t>4/1/2026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898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7247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809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173218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C57BAB-C22D-4F68-B068-B3316B5234A4}" type="datetimeFigureOut">
              <a:rPr lang="en-GB" smtClean="0"/>
              <a:t>01/04/2026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523FA-7417-4812-8467-D0F2196C6C07}" type="slidenum">
              <a:rPr lang="en-GB" smtClean="0"/>
              <a:t>‹#›</a:t>
            </a:fld>
            <a:endParaRPr lang="en-GB"/>
          </a:p>
        </p:txBody>
      </p:sp>
    </p:spTree>
    <p:extLst>
      <p:ext uri="{BB962C8B-B14F-4D97-AF65-F5344CB8AC3E}">
        <p14:creationId xmlns:p14="http://schemas.microsoft.com/office/powerpoint/2010/main" val="2480583203"/>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18"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5" r:id="rId30"/>
    <p:sldLayoutId id="2147483736" r:id="rId31"/>
    <p:sldLayoutId id="2147483737" r:id="rId32"/>
    <p:sldLayoutId id="2147483738" r:id="rId33"/>
    <p:sldLayoutId id="2147483739"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4204666" y="362660"/>
            <a:ext cx="6705600" cy="830997"/>
          </a:xfrm>
          <a:prstGeom prst="rect">
            <a:avLst/>
          </a:prstGeom>
          <a:noFill/>
        </p:spPr>
        <p:txBody>
          <a:bodyPr wrap="square" rtlCol="0">
            <a:spAutoFit/>
          </a:bodyPr>
          <a:lstStyle/>
          <a:p>
            <a:r>
              <a:rPr lang="en-US" sz="4800" dirty="0" smtClean="0">
                <a:solidFill>
                  <a:srgbClr val="C00000"/>
                </a:solidFill>
              </a:rPr>
              <a:t>TIẾNG VIỆT</a:t>
            </a:r>
            <a:endParaRPr lang="en-US" sz="4800" dirty="0">
              <a:solidFill>
                <a:srgbClr val="C00000"/>
              </a:solidFill>
            </a:endParaRPr>
          </a:p>
        </p:txBody>
      </p:sp>
      <p:sp>
        <p:nvSpPr>
          <p:cNvPr id="5" name="TextBox 4"/>
          <p:cNvSpPr txBox="1"/>
          <p:nvPr/>
        </p:nvSpPr>
        <p:spPr>
          <a:xfrm>
            <a:off x="3626540" y="5579592"/>
            <a:ext cx="5181038" cy="523220"/>
          </a:xfrm>
          <a:prstGeom prst="rect">
            <a:avLst/>
          </a:prstGeom>
          <a:noFill/>
        </p:spPr>
        <p:txBody>
          <a:bodyPr wrap="square" rtlCol="0">
            <a:spAutoFit/>
          </a:bodyPr>
          <a:lstStyle/>
          <a:p>
            <a:r>
              <a:rPr lang="en-US" sz="2800" i="1" dirty="0" smtClean="0"/>
              <a:t>GVCN: </a:t>
            </a:r>
            <a:r>
              <a:rPr lang="en-US" sz="2800" i="1" dirty="0" err="1" smtClean="0"/>
              <a:t>Nguyễn</a:t>
            </a:r>
            <a:r>
              <a:rPr lang="en-US" sz="2800" i="1" dirty="0" smtClean="0"/>
              <a:t> </a:t>
            </a:r>
            <a:r>
              <a:rPr lang="en-US" sz="2800" i="1" dirty="0" err="1" smtClean="0"/>
              <a:t>Thị</a:t>
            </a:r>
            <a:r>
              <a:rPr lang="en-US" sz="2800" i="1" dirty="0" smtClean="0"/>
              <a:t> </a:t>
            </a:r>
            <a:r>
              <a:rPr lang="en-US" sz="2800" i="1" dirty="0" err="1" smtClean="0"/>
              <a:t>Quế</a:t>
            </a:r>
            <a:r>
              <a:rPr lang="en-US" sz="2800" i="1" dirty="0" smtClean="0"/>
              <a:t> </a:t>
            </a:r>
            <a:r>
              <a:rPr lang="en-US" sz="2800" i="1" dirty="0" err="1" smtClean="0"/>
              <a:t>Anh</a:t>
            </a:r>
            <a:endParaRPr lang="en-US" sz="2800" i="1" dirty="0"/>
          </a:p>
        </p:txBody>
      </p:sp>
      <p:sp>
        <p:nvSpPr>
          <p:cNvPr id="2" name="Rectangle 1"/>
          <p:cNvSpPr/>
          <p:nvPr/>
        </p:nvSpPr>
        <p:spPr>
          <a:xfrm>
            <a:off x="737321" y="1651719"/>
            <a:ext cx="10959475" cy="923330"/>
          </a:xfrm>
          <a:prstGeom prst="rect">
            <a:avLst/>
          </a:prstGeom>
          <a:noFill/>
        </p:spPr>
        <p:txBody>
          <a:bodyPr wrap="none" lIns="91440" tIns="45720" rIns="91440" bIns="45720">
            <a:spAutoFit/>
          </a:bodyPr>
          <a:lstStyle/>
          <a:p>
            <a:pPr algn="ctr"/>
            <a:r>
              <a:rPr lang="en-US" sz="5400" b="1" smtClean="0">
                <a:ln w="22225">
                  <a:solidFill>
                    <a:schemeClr val="accent2"/>
                  </a:solidFill>
                  <a:prstDash val="solid"/>
                </a:ln>
                <a:solidFill>
                  <a:schemeClr val="accent2">
                    <a:lumMod val="40000"/>
                    <a:lumOff val="60000"/>
                  </a:schemeClr>
                </a:solidFill>
              </a:rPr>
              <a:t>NÓI VÀ NGHE: SẢN VẬT ĐỊA PHƯƠNG</a:t>
            </a:r>
            <a:endParaRPr lang="en-US" sz="5400" b="1" cap="none" spc="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0195545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id="{4C7277D8-0017-DEE6-87F9-97F0131F8E24}"/>
              </a:ext>
            </a:extLst>
          </p:cNvPr>
          <p:cNvGrpSpPr/>
          <p:nvPr/>
        </p:nvGrpSpPr>
        <p:grpSpPr>
          <a:xfrm>
            <a:off x="4649137" y="-91489"/>
            <a:ext cx="1117600" cy="1028192"/>
            <a:chOff x="130946" y="15166"/>
            <a:chExt cx="1676400" cy="1542288"/>
          </a:xfrm>
        </p:grpSpPr>
        <p:pic>
          <p:nvPicPr>
            <p:cNvPr id="8" name="Hình ảnh 7">
              <a:extLst>
                <a:ext uri="{FF2B5EF4-FFF2-40B4-BE49-F238E27FC236}">
                  <a16:creationId xmlns:a16="http://schemas.microsoft.com/office/drawing/2014/main" id="{26043BDA-4CC9-0A49-F663-4A1A1069FFFA}"/>
                </a:ext>
              </a:extLst>
            </p:cNvPr>
            <p:cNvPicPr>
              <a:picLocks noChangeAspect="1"/>
            </p:cNvPicPr>
            <p:nvPr/>
          </p:nvPicPr>
          <p:blipFill rotWithShape="1">
            <a:blip r:embed="rId2"/>
            <a:srcRect l="6121" t="5555" r="4470" b="9264"/>
            <a:stretch/>
          </p:blipFill>
          <p:spPr>
            <a:xfrm>
              <a:off x="130946" y="15166"/>
              <a:ext cx="1676400" cy="1542288"/>
            </a:xfrm>
            <a:prstGeom prst="rect">
              <a:avLst/>
            </a:prstGeom>
          </p:spPr>
        </p:pic>
        <p:sp>
          <p:nvSpPr>
            <p:cNvPr id="9" name="Hình chữ nhật 8">
              <a:extLst>
                <a:ext uri="{FF2B5EF4-FFF2-40B4-BE49-F238E27FC236}">
                  <a16:creationId xmlns:a16="http://schemas.microsoft.com/office/drawing/2014/main" id="{1CC8E752-2ACB-9E5A-4440-A71E8FE716C3}"/>
                </a:ext>
              </a:extLst>
            </p:cNvPr>
            <p:cNvSpPr/>
            <p:nvPr/>
          </p:nvSpPr>
          <p:spPr>
            <a:xfrm>
              <a:off x="857663" y="280255"/>
              <a:ext cx="184761" cy="923330"/>
            </a:xfrm>
            <a:prstGeom prst="rect">
              <a:avLst/>
            </a:prstGeom>
            <a:noFill/>
          </p:spPr>
          <p:txBody>
            <a:bodyPr wrap="none" lIns="60960" tIns="30480" rIns="60960" bIns="30480">
              <a:spAutoFit/>
            </a:bodyPr>
            <a:lstStyle/>
            <a:p>
              <a:pPr algn="ctr" defTabSz="609630"/>
              <a:endParaRPr lang="vi-VN"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ndParaRPr>
            </a:p>
          </p:txBody>
        </p:sp>
      </p:grpSp>
      <p:sp>
        <p:nvSpPr>
          <p:cNvPr id="5" name="Hình chữ nhật 4">
            <a:extLst>
              <a:ext uri="{FF2B5EF4-FFF2-40B4-BE49-F238E27FC236}">
                <a16:creationId xmlns:a16="http://schemas.microsoft.com/office/drawing/2014/main" id="{2F6E751C-D4A4-90A8-040C-DE6F9C2872E4}"/>
              </a:ext>
            </a:extLst>
          </p:cNvPr>
          <p:cNvSpPr/>
          <p:nvPr/>
        </p:nvSpPr>
        <p:spPr>
          <a:xfrm>
            <a:off x="5710630" y="131689"/>
            <a:ext cx="1783246" cy="615553"/>
          </a:xfrm>
          <a:prstGeom prst="rect">
            <a:avLst/>
          </a:prstGeom>
          <a:noFill/>
        </p:spPr>
        <p:txBody>
          <a:bodyPr wrap="square" lIns="60960" tIns="30480" rIns="60960" bIns="30480">
            <a:spAutoFit/>
          </a:bodyPr>
          <a:lstStyle/>
          <a:p>
            <a:pPr defTabSz="609630"/>
            <a:r>
              <a:rPr lang="en-US" sz="3600" b="1" dirty="0" err="1">
                <a:ln w="0"/>
                <a:solidFill>
                  <a:prstClr val="black"/>
                </a:solidFill>
                <a:effectLst>
                  <a:outerShdw blurRad="38100" dist="19050" dir="2700000" algn="tl" rotWithShape="0">
                    <a:prstClr val="black">
                      <a:alpha val="40000"/>
                    </a:prstClr>
                  </a:outerShdw>
                </a:effectLst>
                <a:latin typeface="Arial" panose="020B0604020202020204" pitchFamily="34" charset="0"/>
              </a:rPr>
              <a:t>Chú</a:t>
            </a:r>
            <a:r>
              <a:rPr lang="en-US" sz="3600" b="1" dirty="0">
                <a:ln w="0"/>
                <a:solidFill>
                  <a:prstClr val="black"/>
                </a:solidFill>
                <a:effectLst>
                  <a:outerShdw blurRad="38100" dist="19050" dir="2700000" algn="tl" rotWithShape="0">
                    <a:prstClr val="black">
                      <a:alpha val="40000"/>
                    </a:prstClr>
                  </a:outerShdw>
                </a:effectLst>
                <a:latin typeface="Arial" panose="020B0604020202020204" pitchFamily="34" charset="0"/>
              </a:rPr>
              <a:t> ý</a:t>
            </a:r>
            <a:endParaRPr lang="vi-VN" sz="3600" b="1" dirty="0">
              <a:ln w="0"/>
              <a:solidFill>
                <a:prstClr val="black"/>
              </a:solidFill>
              <a:effectLst>
                <a:outerShdw blurRad="38100" dist="19050" dir="2700000" algn="tl" rotWithShape="0">
                  <a:prstClr val="black">
                    <a:alpha val="40000"/>
                  </a:prstClr>
                </a:outerShdw>
              </a:effectLst>
              <a:latin typeface="Arial" panose="020B0604020202020204" pitchFamily="34" charset="0"/>
            </a:endParaRPr>
          </a:p>
        </p:txBody>
      </p:sp>
      <p:sp>
        <p:nvSpPr>
          <p:cNvPr id="4" name="Hộp Văn bản 3">
            <a:extLst>
              <a:ext uri="{FF2B5EF4-FFF2-40B4-BE49-F238E27FC236}">
                <a16:creationId xmlns:a16="http://schemas.microsoft.com/office/drawing/2014/main" id="{2EDCEDBC-CE5C-87BF-1319-B1A7211745E0}"/>
              </a:ext>
            </a:extLst>
          </p:cNvPr>
          <p:cNvSpPr txBox="1"/>
          <p:nvPr/>
        </p:nvSpPr>
        <p:spPr>
          <a:xfrm>
            <a:off x="814636" y="2763421"/>
            <a:ext cx="4324487" cy="1938992"/>
          </a:xfrm>
          <a:prstGeom prst="rect">
            <a:avLst/>
          </a:prstGeom>
          <a:noFill/>
        </p:spPr>
        <p:txBody>
          <a:bodyPr wrap="square">
            <a:spAutoFit/>
          </a:bodyPr>
          <a:lstStyle/>
          <a:p>
            <a:pPr algn="ctr" defTabSz="609630"/>
            <a:r>
              <a:rPr lang="vi-VN" sz="2400" b="1" i="1" dirty="0">
                <a:solidFill>
                  <a:prstClr val="black"/>
                </a:solidFill>
                <a:latin typeface="Cambria" panose="02040503050406030204" pitchFamily="18" charset="0"/>
                <a:ea typeface="Cambria" panose="02040503050406030204" pitchFamily="18" charset="0"/>
              </a:rPr>
              <a:t>Khi nói, em cần kết hợp thể hiện tình cảm, cảm xúc qua giọng nói, cử chỉ, diệu bộ,.. sử dụng tranh ảnh, video,... để bài giới thiệu thêm sinh động.</a:t>
            </a:r>
            <a:endParaRPr lang="en-US" sz="2400" b="1" i="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71259833"/>
      </p:ext>
    </p:extLst>
  </p:cSld>
  <p:clrMapOvr>
    <a:masterClrMapping/>
  </p:clrMapOvr>
  <p:transition spd="slow">
    <p:push/>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Hình chữ nhật 2">
            <a:extLst>
              <a:ext uri="{FF2B5EF4-FFF2-40B4-BE49-F238E27FC236}">
                <a16:creationId xmlns:a16="http://schemas.microsoft.com/office/drawing/2014/main" id="{3BA48334-CD6B-68BA-ED00-407C6599A7FD}"/>
              </a:ext>
            </a:extLst>
          </p:cNvPr>
          <p:cNvSpPr/>
          <p:nvPr/>
        </p:nvSpPr>
        <p:spPr>
          <a:xfrm>
            <a:off x="5177624" y="0"/>
            <a:ext cx="1835119" cy="800219"/>
          </a:xfrm>
          <a:prstGeom prst="rect">
            <a:avLst/>
          </a:prstGeom>
          <a:noFill/>
        </p:spPr>
        <p:txBody>
          <a:bodyPr wrap="none" lIns="60960" tIns="30480" rIns="60960" bIns="30480">
            <a:spAutoFit/>
          </a:bodyPr>
          <a:lstStyle/>
          <a:p>
            <a:pPr algn="ctr" defTabSz="609630"/>
            <a:r>
              <a:rPr lang="en-US" sz="4800" b="1" dirty="0" err="1">
                <a:ln w="0"/>
                <a:solidFill>
                  <a:srgbClr val="FF0000"/>
                </a:solidFill>
                <a:effectLst>
                  <a:outerShdw blurRad="38100" dist="19050" dir="2700000" algn="tl" rotWithShape="0">
                    <a:prstClr val="black">
                      <a:alpha val="40000"/>
                    </a:prstClr>
                  </a:outerShdw>
                </a:effectLst>
                <a:latin typeface="Arial" panose="020B0604020202020204" pitchFamily="34" charset="0"/>
              </a:rPr>
              <a:t>Ví</a:t>
            </a:r>
            <a:r>
              <a:rPr lang="en-US" sz="4800" b="1" dirty="0">
                <a:ln w="0"/>
                <a:solidFill>
                  <a:srgbClr val="FF0000"/>
                </a:solidFill>
                <a:effectLst>
                  <a:outerShdw blurRad="38100" dist="19050" dir="2700000" algn="tl" rotWithShape="0">
                    <a:prstClr val="black">
                      <a:alpha val="40000"/>
                    </a:prstClr>
                  </a:outerShdw>
                </a:effectLst>
                <a:latin typeface="Arial" panose="020B0604020202020204" pitchFamily="34" charset="0"/>
              </a:rPr>
              <a:t> </a:t>
            </a:r>
            <a:r>
              <a:rPr lang="en-US" sz="4800" b="1" dirty="0" err="1">
                <a:ln w="0"/>
                <a:solidFill>
                  <a:srgbClr val="FF0000"/>
                </a:solidFill>
                <a:effectLst>
                  <a:outerShdw blurRad="38100" dist="19050" dir="2700000" algn="tl" rotWithShape="0">
                    <a:prstClr val="black">
                      <a:alpha val="40000"/>
                    </a:prstClr>
                  </a:outerShdw>
                </a:effectLst>
                <a:latin typeface="Arial" panose="020B0604020202020204" pitchFamily="34" charset="0"/>
              </a:rPr>
              <a:t>dụ</a:t>
            </a:r>
            <a:r>
              <a:rPr lang="en-US" sz="4800" b="1" dirty="0">
                <a:ln w="0"/>
                <a:solidFill>
                  <a:srgbClr val="FF0000"/>
                </a:solidFill>
                <a:effectLst>
                  <a:outerShdw blurRad="38100" dist="19050" dir="2700000" algn="tl" rotWithShape="0">
                    <a:prstClr val="black">
                      <a:alpha val="40000"/>
                    </a:prstClr>
                  </a:outerShdw>
                </a:effectLst>
                <a:latin typeface="Arial" panose="020B0604020202020204" pitchFamily="34" charset="0"/>
              </a:rPr>
              <a:t>:</a:t>
            </a:r>
            <a:endParaRPr lang="vi-VN" sz="4800" b="1" dirty="0">
              <a:ln w="0"/>
              <a:solidFill>
                <a:srgbClr val="FF0000"/>
              </a:solidFill>
              <a:effectLst>
                <a:outerShdw blurRad="38100" dist="19050" dir="2700000" algn="tl" rotWithShape="0">
                  <a:prstClr val="black">
                    <a:alpha val="40000"/>
                  </a:prstClr>
                </a:outerShdw>
              </a:effectLst>
              <a:latin typeface="Arial" panose="020B0604020202020204" pitchFamily="34" charset="0"/>
            </a:endParaRPr>
          </a:p>
        </p:txBody>
      </p:sp>
      <p:sp>
        <p:nvSpPr>
          <p:cNvPr id="6" name="Hộp Văn bản 5">
            <a:extLst>
              <a:ext uri="{FF2B5EF4-FFF2-40B4-BE49-F238E27FC236}">
                <a16:creationId xmlns:a16="http://schemas.microsoft.com/office/drawing/2014/main" id="{BA051DEB-B1CA-706F-FBE9-EEA6E6A277BA}"/>
              </a:ext>
            </a:extLst>
          </p:cNvPr>
          <p:cNvSpPr txBox="1"/>
          <p:nvPr/>
        </p:nvSpPr>
        <p:spPr>
          <a:xfrm>
            <a:off x="1096462" y="1397000"/>
            <a:ext cx="10049058" cy="4893647"/>
          </a:xfrm>
          <a:prstGeom prst="rect">
            <a:avLst/>
          </a:prstGeom>
          <a:noFill/>
        </p:spPr>
        <p:txBody>
          <a:bodyPr wrap="square">
            <a:spAutoFit/>
          </a:bodyPr>
          <a:lstStyle/>
          <a:p>
            <a:pPr algn="just" defTabSz="609630"/>
            <a:r>
              <a:rPr lang="en-US" sz="2600" i="1" dirty="0">
                <a:solidFill>
                  <a:schemeClr val="tx2"/>
                </a:solidFill>
                <a:latin typeface="Cambria" panose="02040503050406030204" pitchFamily="18" charset="0"/>
                <a:ea typeface="Cambria" panose="02040503050406030204" pitchFamily="18" charset="0"/>
              </a:rPr>
              <a:t>   </a:t>
            </a:r>
            <a:r>
              <a:rPr lang="vi-VN" sz="2600" i="1" dirty="0">
                <a:solidFill>
                  <a:schemeClr val="tx2"/>
                </a:solidFill>
                <a:latin typeface="Cambria" panose="02040503050406030204" pitchFamily="18" charset="0"/>
                <a:ea typeface="Cambria" panose="02040503050406030204" pitchFamily="18" charset="0"/>
              </a:rPr>
              <a:t>Làng gốm Bát Tràng nằm ở tả ngạn sông Hồng thuộc huyện Gia Lâm, Hà Nội. Đây là làng nghề truyền thống nổi tiếng về các sản phẩm gốm sứ.</a:t>
            </a:r>
            <a:endParaRPr lang="en-US" sz="2600" i="1" dirty="0">
              <a:solidFill>
                <a:schemeClr val="tx2"/>
              </a:solidFill>
              <a:latin typeface="Cambria" panose="02040503050406030204" pitchFamily="18" charset="0"/>
              <a:ea typeface="Cambria" panose="02040503050406030204" pitchFamily="18" charset="0"/>
            </a:endParaRPr>
          </a:p>
          <a:p>
            <a:pPr algn="just" defTabSz="609630"/>
            <a:r>
              <a:rPr lang="en-US" sz="2600" i="1" dirty="0">
                <a:solidFill>
                  <a:schemeClr val="tx2"/>
                </a:solidFill>
                <a:latin typeface="Cambria" panose="02040503050406030204" pitchFamily="18" charset="0"/>
                <a:ea typeface="Cambria" panose="02040503050406030204" pitchFamily="18" charset="0"/>
              </a:rPr>
              <a:t>   </a:t>
            </a:r>
            <a:r>
              <a:rPr lang="vi-VN" sz="2600" i="1" dirty="0">
                <a:solidFill>
                  <a:schemeClr val="tx2"/>
                </a:solidFill>
                <a:latin typeface="Cambria" panose="02040503050406030204" pitchFamily="18" charset="0"/>
                <a:ea typeface="Cambria" panose="02040503050406030204" pitchFamily="18" charset="0"/>
              </a:rPr>
              <a:t>Đồ gốm sứ Bát Tràng được chế tác từ đất sét trắng, có độ bền cao, màu sắc tươi sáng và hoạ tiết đa dạng nên rất được khách hàng trong và ngoài nước yêu thích. Làm sản phẩm gốm sứ Bát Tràng phải trải qua nhiều công đoạn rất tỉ mỉ. Mỗi sản phẩm đều có sự sáng tạo riêng của nghệ nhân rất tinh xảo mang bản sắc văn hoá của người Bát Tràng.</a:t>
            </a:r>
            <a:endParaRPr lang="en-US" sz="2600" i="1" dirty="0">
              <a:solidFill>
                <a:schemeClr val="tx2"/>
              </a:solidFill>
              <a:latin typeface="Cambria" panose="02040503050406030204" pitchFamily="18" charset="0"/>
              <a:ea typeface="Cambria" panose="02040503050406030204" pitchFamily="18" charset="0"/>
            </a:endParaRPr>
          </a:p>
          <a:p>
            <a:pPr algn="just" defTabSz="609630"/>
            <a:r>
              <a:rPr lang="en-US" sz="2600" i="1" dirty="0">
                <a:solidFill>
                  <a:schemeClr val="tx2"/>
                </a:solidFill>
                <a:latin typeface="Cambria" panose="02040503050406030204" pitchFamily="18" charset="0"/>
                <a:ea typeface="Cambria" panose="02040503050406030204" pitchFamily="18" charset="0"/>
              </a:rPr>
              <a:t>   </a:t>
            </a:r>
            <a:r>
              <a:rPr lang="vi-VN" sz="2600" i="1" dirty="0">
                <a:solidFill>
                  <a:schemeClr val="tx2"/>
                </a:solidFill>
                <a:latin typeface="Cambria" panose="02040503050406030204" pitchFamily="18" charset="0"/>
                <a:ea typeface="Cambria" panose="02040503050406030204" pitchFamily="18" charset="0"/>
              </a:rPr>
              <a:t>Đồ gốm sứ Bát Tràng được sử dụng rộng rãi trong và ngoài nước rất phong phú như: bát đĩa, đồ thờ, đồ trang trí,... Làng gốm Bát Tràng là điểm dừng chân của nhiều khách du lịch đến tham quan thủ đô và muốn chọn cho mình những đồ lưu niệm độc đáo và sinh động nhấ</a:t>
            </a:r>
            <a:r>
              <a:rPr lang="en-US" sz="2600" i="1" dirty="0">
                <a:solidFill>
                  <a:schemeClr val="tx2"/>
                </a:solidFill>
                <a:latin typeface="Cambria" panose="02040503050406030204" pitchFamily="18" charset="0"/>
                <a:ea typeface="Cambria" panose="02040503050406030204" pitchFamily="18" charset="0"/>
              </a:rPr>
              <a:t>t.</a:t>
            </a:r>
            <a:endParaRPr lang="vi-VN" sz="2600" i="1" dirty="0">
              <a:solidFill>
                <a:schemeClr val="tx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559025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iterate type="lt">
                                    <p:tmAbs val="100"/>
                                  </p:iterate>
                                  <p:childTnLst>
                                    <p:set>
                                      <p:cBhvr>
                                        <p:cTn id="11"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iterate type="lt">
                                    <p:tmAbs val="100"/>
                                  </p:iterate>
                                  <p:childTnLst>
                                    <p:set>
                                      <p:cBhvr>
                                        <p:cTn id="15"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iterate type="lt">
                                    <p:tmAbs val="100"/>
                                  </p:iterate>
                                  <p:childTnLst>
                                    <p:set>
                                      <p:cBhvr>
                                        <p:cTn id="19"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Nhóm 10">
            <a:extLst>
              <a:ext uri="{FF2B5EF4-FFF2-40B4-BE49-F238E27FC236}">
                <a16:creationId xmlns:a16="http://schemas.microsoft.com/office/drawing/2014/main" id="{A7B1ABB5-3916-F9D3-9F67-CF876BC0CBFF}"/>
              </a:ext>
            </a:extLst>
          </p:cNvPr>
          <p:cNvGrpSpPr/>
          <p:nvPr/>
        </p:nvGrpSpPr>
        <p:grpSpPr>
          <a:xfrm>
            <a:off x="3809999" y="237002"/>
            <a:ext cx="1350247" cy="1201273"/>
            <a:chOff x="130946" y="15166"/>
            <a:chExt cx="1676400" cy="1542288"/>
          </a:xfrm>
        </p:grpSpPr>
        <p:pic>
          <p:nvPicPr>
            <p:cNvPr id="4" name="Hình ảnh 11">
              <a:extLst>
                <a:ext uri="{FF2B5EF4-FFF2-40B4-BE49-F238E27FC236}">
                  <a16:creationId xmlns:a16="http://schemas.microsoft.com/office/drawing/2014/main" id="{3DEA8B4F-6D06-50A3-9596-0792C09B1828}"/>
                </a:ext>
              </a:extLst>
            </p:cNvPr>
            <p:cNvPicPr>
              <a:picLocks noChangeAspect="1"/>
            </p:cNvPicPr>
            <p:nvPr/>
          </p:nvPicPr>
          <p:blipFill rotWithShape="1">
            <a:blip r:embed="rId3"/>
            <a:srcRect l="6121" t="5555" r="4470" b="9264"/>
            <a:stretch/>
          </p:blipFill>
          <p:spPr>
            <a:xfrm>
              <a:off x="130946" y="15166"/>
              <a:ext cx="1676400" cy="1542288"/>
            </a:xfrm>
            <a:prstGeom prst="rect">
              <a:avLst/>
            </a:prstGeom>
          </p:spPr>
        </p:pic>
        <p:sp>
          <p:nvSpPr>
            <p:cNvPr id="6" name="Hình chữ nhật 12">
              <a:extLst>
                <a:ext uri="{FF2B5EF4-FFF2-40B4-BE49-F238E27FC236}">
                  <a16:creationId xmlns:a16="http://schemas.microsoft.com/office/drawing/2014/main" id="{7084BF20-AB41-ED1E-32F4-1934085B932C}"/>
                </a:ext>
              </a:extLst>
            </p:cNvPr>
            <p:cNvSpPr/>
            <p:nvPr/>
          </p:nvSpPr>
          <p:spPr>
            <a:xfrm>
              <a:off x="646336" y="280255"/>
              <a:ext cx="607411" cy="9088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2</a:t>
              </a:r>
              <a:endPar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grpSp>
      <p:sp>
        <p:nvSpPr>
          <p:cNvPr id="7" name="Hình chữ nhật 14">
            <a:extLst>
              <a:ext uri="{FF2B5EF4-FFF2-40B4-BE49-F238E27FC236}">
                <a16:creationId xmlns:a16="http://schemas.microsoft.com/office/drawing/2014/main" id="{2736E944-CFD1-FFE9-46A1-90FAE7332773}"/>
              </a:ext>
            </a:extLst>
          </p:cNvPr>
          <p:cNvSpPr/>
          <p:nvPr/>
        </p:nvSpPr>
        <p:spPr>
          <a:xfrm>
            <a:off x="5141090" y="462590"/>
            <a:ext cx="6705810" cy="707886"/>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Trao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đổi</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góp</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ý</a:t>
            </a:r>
            <a:endParaRPr kumimoji="0" lang="vi-VN"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pic>
        <p:nvPicPr>
          <p:cNvPr id="19" name="Picture 18">
            <a:extLst>
              <a:ext uri="{FF2B5EF4-FFF2-40B4-BE49-F238E27FC236}">
                <a16:creationId xmlns:a16="http://schemas.microsoft.com/office/drawing/2014/main" id="{77753988-8AA9-940D-FEE1-E277B8728021}"/>
              </a:ext>
            </a:extLst>
          </p:cNvPr>
          <p:cNvPicPr>
            <a:picLocks noChangeAspect="1"/>
          </p:cNvPicPr>
          <p:nvPr/>
        </p:nvPicPr>
        <p:blipFill>
          <a:blip r:embed="rId4"/>
          <a:stretch>
            <a:fillRect/>
          </a:stretch>
        </p:blipFill>
        <p:spPr>
          <a:xfrm>
            <a:off x="1599565" y="1803717"/>
            <a:ext cx="4095750" cy="1990725"/>
          </a:xfrm>
          <a:prstGeom prst="rect">
            <a:avLst/>
          </a:prstGeom>
        </p:spPr>
      </p:pic>
      <p:pic>
        <p:nvPicPr>
          <p:cNvPr id="21" name="Picture 20">
            <a:extLst>
              <a:ext uri="{FF2B5EF4-FFF2-40B4-BE49-F238E27FC236}">
                <a16:creationId xmlns:a16="http://schemas.microsoft.com/office/drawing/2014/main" id="{CD5992EA-1CEA-41AD-CFAE-03FE2B524005}"/>
              </a:ext>
            </a:extLst>
          </p:cNvPr>
          <p:cNvPicPr>
            <a:picLocks noChangeAspect="1"/>
          </p:cNvPicPr>
          <p:nvPr/>
        </p:nvPicPr>
        <p:blipFill>
          <a:blip r:embed="rId5"/>
          <a:stretch>
            <a:fillRect/>
          </a:stretch>
        </p:blipFill>
        <p:spPr>
          <a:xfrm>
            <a:off x="5808980" y="1749425"/>
            <a:ext cx="5715000" cy="2038350"/>
          </a:xfrm>
          <a:prstGeom prst="rect">
            <a:avLst/>
          </a:prstGeom>
        </p:spPr>
      </p:pic>
      <p:pic>
        <p:nvPicPr>
          <p:cNvPr id="23" name="Picture 22">
            <a:extLst>
              <a:ext uri="{FF2B5EF4-FFF2-40B4-BE49-F238E27FC236}">
                <a16:creationId xmlns:a16="http://schemas.microsoft.com/office/drawing/2014/main" id="{9D204964-6693-BD54-73E6-0A98D54D29BC}"/>
              </a:ext>
            </a:extLst>
          </p:cNvPr>
          <p:cNvPicPr>
            <a:picLocks noChangeAspect="1"/>
          </p:cNvPicPr>
          <p:nvPr/>
        </p:nvPicPr>
        <p:blipFill>
          <a:blip r:embed="rId6"/>
          <a:stretch>
            <a:fillRect/>
          </a:stretch>
        </p:blipFill>
        <p:spPr>
          <a:xfrm>
            <a:off x="5174615" y="4074795"/>
            <a:ext cx="1924050" cy="2000250"/>
          </a:xfrm>
          <a:prstGeom prst="rect">
            <a:avLst/>
          </a:prstGeom>
        </p:spPr>
      </p:pic>
    </p:spTree>
    <p:extLst>
      <p:ext uri="{BB962C8B-B14F-4D97-AF65-F5344CB8AC3E}">
        <p14:creationId xmlns:p14="http://schemas.microsoft.com/office/powerpoint/2010/main" val="23590947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Hình chữ nhật 14">
            <a:extLst>
              <a:ext uri="{FF2B5EF4-FFF2-40B4-BE49-F238E27FC236}">
                <a16:creationId xmlns:a16="http://schemas.microsoft.com/office/drawing/2014/main" id="{2736E944-CFD1-FFE9-46A1-90FAE7332773}"/>
              </a:ext>
            </a:extLst>
          </p:cNvPr>
          <p:cNvSpPr/>
          <p:nvPr/>
        </p:nvSpPr>
        <p:spPr>
          <a:xfrm>
            <a:off x="3264665" y="500690"/>
            <a:ext cx="6705810" cy="646331"/>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Hoàn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phiếu</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tập</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F9E07F27-E68B-48A2-E7ED-ABAEE9B8B62D}"/>
              </a:ext>
            </a:extLst>
          </p:cNvPr>
          <p:cNvPicPr>
            <a:picLocks noChangeAspect="1"/>
          </p:cNvPicPr>
          <p:nvPr/>
        </p:nvPicPr>
        <p:blipFill>
          <a:blip r:embed="rId3"/>
          <a:stretch>
            <a:fillRect/>
          </a:stretch>
        </p:blipFill>
        <p:spPr>
          <a:xfrm>
            <a:off x="2702560" y="1313180"/>
            <a:ext cx="6695440" cy="4882092"/>
          </a:xfrm>
          <a:prstGeom prst="rect">
            <a:avLst/>
          </a:prstGeom>
        </p:spPr>
      </p:pic>
    </p:spTree>
    <p:extLst>
      <p:ext uri="{BB962C8B-B14F-4D97-AF65-F5344CB8AC3E}">
        <p14:creationId xmlns:p14="http://schemas.microsoft.com/office/powerpoint/2010/main" val="3631573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443338" y="2967335"/>
            <a:ext cx="3305328" cy="923330"/>
          </a:xfrm>
          <a:prstGeom prst="rect">
            <a:avLst/>
          </a:prstGeom>
          <a:noFill/>
        </p:spPr>
        <p:txBody>
          <a:bodyPr wrap="none" lIns="91440" tIns="45720" rIns="91440" bIns="45720">
            <a:spAutoFit/>
          </a:bodyPr>
          <a:lstStyle/>
          <a:p>
            <a:pPr algn="ctr"/>
            <a:r>
              <a:rPr lang="en-US" sz="5400" b="0" cap="none" spc="0" smtClean="0">
                <a:ln w="0"/>
                <a:solidFill>
                  <a:schemeClr val="accent1"/>
                </a:solidFill>
                <a:effectLst>
                  <a:outerShdw blurRad="38100" dist="25400" dir="5400000" algn="ctr" rotWithShape="0">
                    <a:srgbClr val="6E747A">
                      <a:alpha val="43000"/>
                    </a:srgbClr>
                  </a:outerShdw>
                </a:effectLst>
              </a:rPr>
              <a:t>VẬN DỤNG</a:t>
            </a:r>
            <a:endParaRPr lang="en-US" sz="5400" b="0" cap="none" spc="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402016384"/>
      </p:ext>
    </p:extLst>
  </p:cSld>
  <p:clrMapOvr>
    <a:masterClrMapping/>
  </p:clrMapOvr>
  <p:transition spd="med">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313300" y="2967335"/>
            <a:ext cx="3565400" cy="923330"/>
          </a:xfrm>
          <a:prstGeom prst="rect">
            <a:avLst/>
          </a:prstGeom>
          <a:noFill/>
        </p:spPr>
        <p:txBody>
          <a:bodyPr wrap="none" lIns="91440" tIns="45720" rIns="91440" bIns="45720">
            <a:spAutoFit/>
          </a:bodyPr>
          <a:lstStyle/>
          <a:p>
            <a:pPr algn="ctr"/>
            <a:r>
              <a:rPr lang="en-US" sz="5400" b="0" cap="none" spc="0" smtClean="0">
                <a:ln w="0"/>
                <a:solidFill>
                  <a:schemeClr val="accent1"/>
                </a:solidFill>
                <a:effectLst>
                  <a:outerShdw blurRad="38100" dist="25400" dir="5400000" algn="ctr" rotWithShape="0">
                    <a:srgbClr val="6E747A">
                      <a:alpha val="43000"/>
                    </a:srgbClr>
                  </a:outerShdw>
                </a:effectLst>
              </a:rPr>
              <a:t>KHỞI ĐỘNG</a:t>
            </a:r>
            <a:endParaRPr lang="en-US" sz="5400" b="0" cap="none" spc="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839632143"/>
      </p:ext>
    </p:extLst>
  </p:cSld>
  <p:clrMapOvr>
    <a:masterClrMapping/>
  </p:clrMapOvr>
  <p:transition spd="med">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29B7DE1-8B31-DF31-574C-0BB72F42BB5C}"/>
              </a:ext>
            </a:extLst>
          </p:cNvPr>
          <p:cNvSpPr/>
          <p:nvPr/>
        </p:nvSpPr>
        <p:spPr>
          <a:xfrm>
            <a:off x="1970138" y="1485900"/>
            <a:ext cx="9031237" cy="216063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571500" lvl="0" indent="-571500" algn="just" defTabSz="1219170">
              <a:buClr>
                <a:srgbClr val="000000"/>
              </a:buClr>
              <a:buFont typeface="Wingdings" panose="05000000000000000000" pitchFamily="2" charset="2"/>
              <a:buChar char="q"/>
              <a:defRPr/>
            </a:pPr>
            <a:r>
              <a:rPr lang="vi-VN" sz="3600" b="1" kern="0" dirty="0">
                <a:solidFill>
                  <a:schemeClr val="bg1"/>
                </a:solidFill>
                <a:latin typeface="Cambria" panose="02040503050406030204" pitchFamily="18" charset="0"/>
                <a:ea typeface="Cambria" panose="02040503050406030204" pitchFamily="18" charset="0"/>
                <a:sym typeface="Arial"/>
              </a:rPr>
              <a:t>Đoạn video giới thiệu một số món ăn ở những vùng miền nào?</a:t>
            </a:r>
          </a:p>
          <a:p>
            <a:pPr marL="571500" lvl="0" indent="-571500" algn="just" defTabSz="1219170">
              <a:buClr>
                <a:srgbClr val="000000"/>
              </a:buClr>
              <a:buFont typeface="Wingdings" panose="05000000000000000000" pitchFamily="2" charset="2"/>
              <a:buChar char="q"/>
              <a:defRPr/>
            </a:pPr>
            <a:r>
              <a:rPr lang="vi-VN" sz="3600" b="1" kern="0" dirty="0">
                <a:solidFill>
                  <a:schemeClr val="bg1"/>
                </a:solidFill>
                <a:latin typeface="Cambria" panose="02040503050406030204" pitchFamily="18" charset="0"/>
                <a:ea typeface="Cambria" panose="02040503050406030204" pitchFamily="18" charset="0"/>
                <a:sym typeface="Arial"/>
              </a:rPr>
              <a:t>Em thích món ăn nào nhất? Vì sao?</a:t>
            </a:r>
            <a:endParaRPr kumimoji="0" lang="en-US" sz="36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18215043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439137" y="2967335"/>
            <a:ext cx="3313728" cy="923330"/>
          </a:xfrm>
          <a:prstGeom prst="rect">
            <a:avLst/>
          </a:prstGeom>
          <a:noFill/>
        </p:spPr>
        <p:txBody>
          <a:bodyPr wrap="none" lIns="91440" tIns="45720" rIns="91440" bIns="45720">
            <a:spAutoFit/>
          </a:bodyPr>
          <a:lstStyle/>
          <a:p>
            <a:pPr algn="ctr"/>
            <a:r>
              <a:rPr lang="en-US" sz="5400" smtClean="0">
                <a:ln w="0"/>
                <a:solidFill>
                  <a:schemeClr val="accent1"/>
                </a:solidFill>
                <a:effectLst>
                  <a:outerShdw blurRad="38100" dist="25400" dir="5400000" algn="ctr" rotWithShape="0">
                    <a:srgbClr val="6E747A">
                      <a:alpha val="43000"/>
                    </a:srgbClr>
                  </a:outerShdw>
                </a:effectLst>
              </a:rPr>
              <a:t>KHÁM PHÁ</a:t>
            </a:r>
            <a:endParaRPr lang="en-US" sz="5400" b="0" cap="none" spc="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082205132"/>
      </p:ext>
    </p:extLst>
  </p:cSld>
  <p:clrMapOvr>
    <a:masterClrMapping/>
  </p:clrMapOvr>
  <p:transition spd="med">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8917DD-DBA9-05A0-0CFE-E49D6C4EC995}"/>
              </a:ext>
            </a:extLst>
          </p:cNvPr>
          <p:cNvSpPr txBox="1"/>
          <p:nvPr/>
        </p:nvSpPr>
        <p:spPr>
          <a:xfrm>
            <a:off x="-561975" y="1057275"/>
            <a:ext cx="12592050" cy="2308324"/>
          </a:xfrm>
          <a:prstGeom prst="rect">
            <a:avLst/>
          </a:prstGeom>
          <a:noFill/>
        </p:spPr>
        <p:txBody>
          <a:bodyPr wrap="square" rtlCol="0">
            <a:spAutoFit/>
          </a:bodyPr>
          <a:lstStyle/>
          <a:p>
            <a:pPr algn="ctr"/>
            <a:r>
              <a:rPr lang="en-US" sz="4800" b="1" u="sng" dirty="0" err="1">
                <a:solidFill>
                  <a:srgbClr val="FF0000"/>
                </a:solidFill>
              </a:rPr>
              <a:t>Yêu</a:t>
            </a:r>
            <a:r>
              <a:rPr lang="en-US" sz="4800" b="1" u="sng" dirty="0">
                <a:solidFill>
                  <a:srgbClr val="FF0000"/>
                </a:solidFill>
              </a:rPr>
              <a:t> </a:t>
            </a:r>
            <a:r>
              <a:rPr lang="en-US" sz="4800" b="1" u="sng" dirty="0" err="1">
                <a:solidFill>
                  <a:srgbClr val="FF0000"/>
                </a:solidFill>
              </a:rPr>
              <a:t>cầu</a:t>
            </a:r>
            <a:r>
              <a:rPr lang="en-US" sz="4800" b="1" u="sng" dirty="0">
                <a:solidFill>
                  <a:srgbClr val="FF0000"/>
                </a:solidFill>
              </a:rPr>
              <a:t>: </a:t>
            </a:r>
          </a:p>
          <a:p>
            <a:pPr algn="ctr"/>
            <a:r>
              <a:rPr lang="en-US" sz="4800" dirty="0" err="1">
                <a:solidFill>
                  <a:srgbClr val="FF0000"/>
                </a:solidFill>
              </a:rPr>
              <a:t>Giới</a:t>
            </a:r>
            <a:r>
              <a:rPr lang="en-US" sz="4800" dirty="0">
                <a:solidFill>
                  <a:srgbClr val="FF0000"/>
                </a:solidFill>
              </a:rPr>
              <a:t> </a:t>
            </a:r>
            <a:r>
              <a:rPr lang="en-US" sz="4800" dirty="0" err="1">
                <a:solidFill>
                  <a:srgbClr val="FF0000"/>
                </a:solidFill>
              </a:rPr>
              <a:t>thiệu</a:t>
            </a:r>
            <a:r>
              <a:rPr lang="en-US" sz="4800" dirty="0">
                <a:solidFill>
                  <a:srgbClr val="FF0000"/>
                </a:solidFill>
              </a:rPr>
              <a:t> </a:t>
            </a:r>
            <a:r>
              <a:rPr lang="en-US" sz="4800" dirty="0" err="1">
                <a:solidFill>
                  <a:srgbClr val="FF0000"/>
                </a:solidFill>
              </a:rPr>
              <a:t>về</a:t>
            </a:r>
            <a:r>
              <a:rPr lang="en-US" sz="4800" dirty="0">
                <a:solidFill>
                  <a:srgbClr val="FF0000"/>
                </a:solidFill>
              </a:rPr>
              <a:t> </a:t>
            </a:r>
            <a:r>
              <a:rPr lang="en-US" sz="4800" dirty="0" err="1">
                <a:solidFill>
                  <a:srgbClr val="FF0000"/>
                </a:solidFill>
              </a:rPr>
              <a:t>sản</a:t>
            </a:r>
            <a:r>
              <a:rPr lang="en-US" sz="4800" dirty="0">
                <a:solidFill>
                  <a:srgbClr val="FF0000"/>
                </a:solidFill>
              </a:rPr>
              <a:t> </a:t>
            </a:r>
            <a:r>
              <a:rPr lang="en-US" sz="4800" dirty="0" err="1">
                <a:solidFill>
                  <a:srgbClr val="FF0000"/>
                </a:solidFill>
              </a:rPr>
              <a:t>vật</a:t>
            </a:r>
            <a:r>
              <a:rPr lang="en-US" sz="4800" dirty="0">
                <a:solidFill>
                  <a:srgbClr val="FF0000"/>
                </a:solidFill>
              </a:rPr>
              <a:t> </a:t>
            </a:r>
            <a:r>
              <a:rPr lang="en-US" sz="4800" dirty="0" err="1">
                <a:solidFill>
                  <a:srgbClr val="FF0000"/>
                </a:solidFill>
              </a:rPr>
              <a:t>độc</a:t>
            </a:r>
            <a:r>
              <a:rPr lang="en-US" sz="4800" dirty="0">
                <a:solidFill>
                  <a:srgbClr val="FF0000"/>
                </a:solidFill>
              </a:rPr>
              <a:t> </a:t>
            </a:r>
            <a:r>
              <a:rPr lang="en-US" sz="4800" dirty="0" err="1">
                <a:solidFill>
                  <a:srgbClr val="FF0000"/>
                </a:solidFill>
              </a:rPr>
              <a:t>đáo</a:t>
            </a:r>
            <a:r>
              <a:rPr lang="en-US" sz="4800" dirty="0">
                <a:solidFill>
                  <a:srgbClr val="FF0000"/>
                </a:solidFill>
              </a:rPr>
              <a:t> </a:t>
            </a:r>
            <a:r>
              <a:rPr lang="en-US" sz="4800" dirty="0" err="1">
                <a:solidFill>
                  <a:srgbClr val="FF0000"/>
                </a:solidFill>
              </a:rPr>
              <a:t>của</a:t>
            </a:r>
            <a:r>
              <a:rPr lang="en-US" sz="4800" dirty="0">
                <a:solidFill>
                  <a:srgbClr val="FF0000"/>
                </a:solidFill>
              </a:rPr>
              <a:t> </a:t>
            </a:r>
            <a:r>
              <a:rPr lang="en-US" sz="4800" err="1">
                <a:solidFill>
                  <a:srgbClr val="FF0000"/>
                </a:solidFill>
              </a:rPr>
              <a:t>một</a:t>
            </a:r>
            <a:r>
              <a:rPr lang="en-US" sz="4800">
                <a:solidFill>
                  <a:srgbClr val="FF0000"/>
                </a:solidFill>
              </a:rPr>
              <a:t> </a:t>
            </a:r>
            <a:endParaRPr lang="en-US" sz="4800" smtClean="0">
              <a:solidFill>
                <a:srgbClr val="FF0000"/>
              </a:solidFill>
            </a:endParaRPr>
          </a:p>
          <a:p>
            <a:pPr algn="ctr"/>
            <a:r>
              <a:rPr lang="en-US" sz="4800" smtClean="0">
                <a:solidFill>
                  <a:srgbClr val="FF0000"/>
                </a:solidFill>
              </a:rPr>
              <a:t>địa </a:t>
            </a:r>
            <a:r>
              <a:rPr lang="en-US" sz="4800" dirty="0" err="1">
                <a:solidFill>
                  <a:srgbClr val="FF0000"/>
                </a:solidFill>
              </a:rPr>
              <a:t>phương</a:t>
            </a:r>
            <a:endParaRPr lang="en-US" sz="4800" dirty="0">
              <a:solidFill>
                <a:srgbClr val="FF0000"/>
              </a:solidFill>
            </a:endParaRPr>
          </a:p>
        </p:txBody>
      </p:sp>
    </p:spTree>
    <p:extLst>
      <p:ext uri="{BB962C8B-B14F-4D97-AF65-F5344CB8AC3E}">
        <p14:creationId xmlns:p14="http://schemas.microsoft.com/office/powerpoint/2010/main" val="37868252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Nhóm 10">
            <a:extLst>
              <a:ext uri="{FF2B5EF4-FFF2-40B4-BE49-F238E27FC236}">
                <a16:creationId xmlns:a16="http://schemas.microsoft.com/office/drawing/2014/main" id="{A7B1ABB5-3916-F9D3-9F67-CF876BC0CBFF}"/>
              </a:ext>
            </a:extLst>
          </p:cNvPr>
          <p:cNvGrpSpPr/>
          <p:nvPr/>
        </p:nvGrpSpPr>
        <p:grpSpPr>
          <a:xfrm>
            <a:off x="3809999" y="237002"/>
            <a:ext cx="1350247" cy="1201273"/>
            <a:chOff x="130946" y="15166"/>
            <a:chExt cx="1676400" cy="1542288"/>
          </a:xfrm>
        </p:grpSpPr>
        <p:pic>
          <p:nvPicPr>
            <p:cNvPr id="4" name="Hình ảnh 11">
              <a:extLst>
                <a:ext uri="{FF2B5EF4-FFF2-40B4-BE49-F238E27FC236}">
                  <a16:creationId xmlns:a16="http://schemas.microsoft.com/office/drawing/2014/main" id="{3DEA8B4F-6D06-50A3-9596-0792C09B1828}"/>
                </a:ext>
              </a:extLst>
            </p:cNvPr>
            <p:cNvPicPr>
              <a:picLocks noChangeAspect="1"/>
            </p:cNvPicPr>
            <p:nvPr/>
          </p:nvPicPr>
          <p:blipFill rotWithShape="1">
            <a:blip r:embed="rId3"/>
            <a:srcRect l="6121" t="5555" r="4470" b="9264"/>
            <a:stretch/>
          </p:blipFill>
          <p:spPr>
            <a:xfrm>
              <a:off x="130946" y="15166"/>
              <a:ext cx="1676400" cy="1542288"/>
            </a:xfrm>
            <a:prstGeom prst="rect">
              <a:avLst/>
            </a:prstGeom>
          </p:spPr>
        </p:pic>
        <p:sp>
          <p:nvSpPr>
            <p:cNvPr id="6" name="Hình chữ nhật 12">
              <a:extLst>
                <a:ext uri="{FF2B5EF4-FFF2-40B4-BE49-F238E27FC236}">
                  <a16:creationId xmlns:a16="http://schemas.microsoft.com/office/drawing/2014/main" id="{7084BF20-AB41-ED1E-32F4-1934085B932C}"/>
                </a:ext>
              </a:extLst>
            </p:cNvPr>
            <p:cNvSpPr/>
            <p:nvPr/>
          </p:nvSpPr>
          <p:spPr>
            <a:xfrm>
              <a:off x="646336" y="280255"/>
              <a:ext cx="607411" cy="908839"/>
            </a:xfrm>
            <a:prstGeom prst="rect">
              <a:avLst/>
            </a:prstGeom>
            <a:noFill/>
          </p:spPr>
          <p:txBody>
            <a:bodyPr wrap="none" lIns="91440" tIns="45720" rIns="91440" bIns="45720">
              <a:spAutoFit/>
            </a:bodyPr>
            <a:lstStyle/>
            <a:p>
              <a:pPr algn="ctr"/>
              <a:r>
                <a:rPr lang="vi-VN" sz="4000" b="1"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1</a:t>
              </a:r>
            </a:p>
          </p:txBody>
        </p:sp>
      </p:grpSp>
      <p:sp>
        <p:nvSpPr>
          <p:cNvPr id="7" name="Hình chữ nhật 14">
            <a:extLst>
              <a:ext uri="{FF2B5EF4-FFF2-40B4-BE49-F238E27FC236}">
                <a16:creationId xmlns:a16="http://schemas.microsoft.com/office/drawing/2014/main" id="{2736E944-CFD1-FFE9-46A1-90FAE7332773}"/>
              </a:ext>
            </a:extLst>
          </p:cNvPr>
          <p:cNvSpPr/>
          <p:nvPr/>
        </p:nvSpPr>
        <p:spPr>
          <a:xfrm>
            <a:off x="5141090" y="462590"/>
            <a:ext cx="6705810" cy="707886"/>
          </a:xfrm>
          <a:prstGeom prst="rect">
            <a:avLst/>
          </a:prstGeom>
          <a:noFill/>
        </p:spPr>
        <p:txBody>
          <a:bodyPr wrap="square" lIns="91440" tIns="45720" rIns="91440" bIns="45720">
            <a:spAutoFit/>
          </a:bodyPr>
          <a:lstStyle/>
          <a:p>
            <a:pPr algn="just"/>
            <a:r>
              <a:rPr lang="en-US" sz="4000" b="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Chuẩn</a:t>
            </a:r>
            <a:r>
              <a:rPr lang="en-US" sz="4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bị</a:t>
            </a:r>
            <a:endParaRPr lang="vi-VN" sz="4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0DC1AE71-EF12-C5B9-C05A-EA3E76AC8592}"/>
              </a:ext>
            </a:extLst>
          </p:cNvPr>
          <p:cNvSpPr txBox="1"/>
          <p:nvPr/>
        </p:nvSpPr>
        <p:spPr>
          <a:xfrm>
            <a:off x="400049" y="1419225"/>
            <a:ext cx="11534776" cy="584775"/>
          </a:xfrm>
          <a:prstGeom prst="rect">
            <a:avLst/>
          </a:prstGeom>
          <a:noFill/>
        </p:spPr>
        <p:txBody>
          <a:bodyPr wrap="square" rtlCol="0">
            <a:spAutoFit/>
          </a:bodyPr>
          <a:lstStyle/>
          <a:p>
            <a:pPr marL="285750" indent="-285750">
              <a:buFont typeface="Arial" panose="020B0604020202020204" pitchFamily="34" charset="0"/>
              <a:buChar char="•"/>
            </a:pPr>
            <a:r>
              <a:rPr lang="en-US" sz="3200" b="1" i="0" dirty="0" err="1">
                <a:solidFill>
                  <a:srgbClr val="000000"/>
                </a:solidFill>
                <a:effectLst/>
                <a:latin typeface="Cambria" panose="02040503050406030204" pitchFamily="18" charset="0"/>
                <a:ea typeface="Cambria" panose="02040503050406030204" pitchFamily="18" charset="0"/>
              </a:rPr>
              <a:t>Chọn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sản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vật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để</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giới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thiệu</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Món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ăn</a:t>
            </a:r>
            <a:r>
              <a:rPr lang="en-US" sz="3200" b="1" dirty="0">
                <a:solidFill>
                  <a:srgbClr val="FF0000"/>
                </a:solidFill>
                <a:latin typeface="Cambria" panose="02040503050406030204" pitchFamily="18" charset="0"/>
                <a:ea typeface="Cambria" panose="02040503050406030204" pitchFamily="18" charset="0"/>
              </a:rPr>
              <a:t> ở </a:t>
            </a:r>
            <a:r>
              <a:rPr lang="en-US" sz="3200" b="1" dirty="0" err="1">
                <a:solidFill>
                  <a:srgbClr val="FF0000"/>
                </a:solidFill>
                <a:latin typeface="Cambria" panose="02040503050406030204" pitchFamily="18" charset="0"/>
                <a:ea typeface="Cambria" panose="02040503050406030204" pitchFamily="18" charset="0"/>
              </a:rPr>
              <a:t>một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địa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phương</a:t>
            </a:r>
            <a:r>
              <a:rPr lang="en-US" sz="3200" b="1" dirty="0">
                <a:solidFill>
                  <a:srgbClr val="FF0000"/>
                </a:solidFill>
                <a:latin typeface="Cambria" panose="02040503050406030204" pitchFamily="18" charset="0"/>
                <a:ea typeface="Cambria" panose="02040503050406030204" pitchFamily="18" charset="0"/>
              </a:rPr>
              <a:t> </a:t>
            </a:r>
          </a:p>
        </p:txBody>
      </p:sp>
      <p:sp>
        <p:nvSpPr>
          <p:cNvPr id="9" name="Rectangle: Rounded Corners 8">
            <a:extLst>
              <a:ext uri="{FF2B5EF4-FFF2-40B4-BE49-F238E27FC236}">
                <a16:creationId xmlns:a16="http://schemas.microsoft.com/office/drawing/2014/main" id="{D33E5520-E10F-6E86-606B-5994F3F9769F}"/>
              </a:ext>
            </a:extLst>
          </p:cNvPr>
          <p:cNvSpPr/>
          <p:nvPr/>
        </p:nvSpPr>
        <p:spPr>
          <a:xfrm>
            <a:off x="2486025" y="3716536"/>
            <a:ext cx="2505075"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Phở</a:t>
            </a:r>
            <a:r>
              <a:rPr lang="en-US" sz="3200" b="1" dirty="0">
                <a:latin typeface="Cambria" panose="02040503050406030204" pitchFamily="18" charset="0"/>
                <a:ea typeface="Cambria" panose="02040503050406030204" pitchFamily="18" charset="0"/>
              </a:rPr>
              <a:t> Hà </a:t>
            </a:r>
            <a:r>
              <a:rPr lang="en-US" sz="3200" b="1" dirty="0" err="1">
                <a:latin typeface="Cambria" panose="02040503050406030204" pitchFamily="18" charset="0"/>
                <a:ea typeface="Cambria" panose="02040503050406030204" pitchFamily="18" charset="0"/>
              </a:rPr>
              <a:t>Nội</a:t>
            </a:r>
            <a:endParaRPr lang="en-US" sz="3200" b="1" dirty="0">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3CE1CEF9-5565-668F-0EF8-9B8931FDBBBC}"/>
              </a:ext>
            </a:extLst>
          </p:cNvPr>
          <p:cNvSpPr/>
          <p:nvPr/>
        </p:nvSpPr>
        <p:spPr>
          <a:xfrm>
            <a:off x="7600950" y="3716536"/>
            <a:ext cx="2505075"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Bún </a:t>
            </a:r>
            <a:r>
              <a:rPr lang="en-US" sz="3200" b="1" dirty="0" err="1">
                <a:latin typeface="Cambria" panose="02040503050406030204" pitchFamily="18" charset="0"/>
                <a:ea typeface="Cambria" panose="02040503050406030204" pitchFamily="18" charset="0"/>
              </a:rPr>
              <a:t>bò</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Huế</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948529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Nhóm 10">
            <a:extLst>
              <a:ext uri="{FF2B5EF4-FFF2-40B4-BE49-F238E27FC236}">
                <a16:creationId xmlns:a16="http://schemas.microsoft.com/office/drawing/2014/main" id="{A7B1ABB5-3916-F9D3-9F67-CF876BC0CBFF}"/>
              </a:ext>
            </a:extLst>
          </p:cNvPr>
          <p:cNvGrpSpPr/>
          <p:nvPr/>
        </p:nvGrpSpPr>
        <p:grpSpPr>
          <a:xfrm>
            <a:off x="3809999" y="237002"/>
            <a:ext cx="1350247" cy="1201273"/>
            <a:chOff x="130946" y="15166"/>
            <a:chExt cx="1676400" cy="1542288"/>
          </a:xfrm>
        </p:grpSpPr>
        <p:pic>
          <p:nvPicPr>
            <p:cNvPr id="4" name="Hình ảnh 11">
              <a:extLst>
                <a:ext uri="{FF2B5EF4-FFF2-40B4-BE49-F238E27FC236}">
                  <a16:creationId xmlns:a16="http://schemas.microsoft.com/office/drawing/2014/main" id="{3DEA8B4F-6D06-50A3-9596-0792C09B1828}"/>
                </a:ext>
              </a:extLst>
            </p:cNvPr>
            <p:cNvPicPr>
              <a:picLocks noChangeAspect="1"/>
            </p:cNvPicPr>
            <p:nvPr/>
          </p:nvPicPr>
          <p:blipFill rotWithShape="1">
            <a:blip r:embed="rId3"/>
            <a:srcRect l="6121" t="5555" r="4470" b="9264"/>
            <a:stretch/>
          </p:blipFill>
          <p:spPr>
            <a:xfrm>
              <a:off x="130946" y="15166"/>
              <a:ext cx="1676400" cy="1542288"/>
            </a:xfrm>
            <a:prstGeom prst="rect">
              <a:avLst/>
            </a:prstGeom>
          </p:spPr>
        </p:pic>
        <p:sp>
          <p:nvSpPr>
            <p:cNvPr id="6" name="Hình chữ nhật 12">
              <a:extLst>
                <a:ext uri="{FF2B5EF4-FFF2-40B4-BE49-F238E27FC236}">
                  <a16:creationId xmlns:a16="http://schemas.microsoft.com/office/drawing/2014/main" id="{7084BF20-AB41-ED1E-32F4-1934085B932C}"/>
                </a:ext>
              </a:extLst>
            </p:cNvPr>
            <p:cNvSpPr/>
            <p:nvPr/>
          </p:nvSpPr>
          <p:spPr>
            <a:xfrm>
              <a:off x="646336" y="280255"/>
              <a:ext cx="607411" cy="9088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1</a:t>
              </a:r>
            </a:p>
          </p:txBody>
        </p:sp>
      </p:grpSp>
      <p:sp>
        <p:nvSpPr>
          <p:cNvPr id="7" name="Hình chữ nhật 14">
            <a:extLst>
              <a:ext uri="{FF2B5EF4-FFF2-40B4-BE49-F238E27FC236}">
                <a16:creationId xmlns:a16="http://schemas.microsoft.com/office/drawing/2014/main" id="{2736E944-CFD1-FFE9-46A1-90FAE7332773}"/>
              </a:ext>
            </a:extLst>
          </p:cNvPr>
          <p:cNvSpPr/>
          <p:nvPr/>
        </p:nvSpPr>
        <p:spPr>
          <a:xfrm>
            <a:off x="5141090" y="462590"/>
            <a:ext cx="6705810" cy="707886"/>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Chuẩn</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bị</a:t>
            </a:r>
            <a:endParaRPr kumimoji="0" lang="vi-VN"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0DC1AE71-EF12-C5B9-C05A-EA3E76AC8592}"/>
              </a:ext>
            </a:extLst>
          </p:cNvPr>
          <p:cNvSpPr txBox="1"/>
          <p:nvPr/>
        </p:nvSpPr>
        <p:spPr>
          <a:xfrm>
            <a:off x="400049" y="1295400"/>
            <a:ext cx="11534776" cy="954107"/>
          </a:xfrm>
          <a:prstGeom prst="rect">
            <a:avLst/>
          </a:prstGeom>
          <a:noFill/>
        </p:spPr>
        <p:txBody>
          <a:bodyPr wrap="square" rtlCol="0">
            <a:spAutoFit/>
          </a:bodyPr>
          <a:lstStyle/>
          <a:p>
            <a:pPr marL="285750" lvl="0" indent="-285750" algn="just">
              <a:buFont typeface="Arial" panose="020B0604020202020204" pitchFamily="34" charset="0"/>
              <a:buChar cha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Chọn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sản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vật</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để</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giới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thiệu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Nhạc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cụ</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trang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phục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truyền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thống</a:t>
            </a:r>
            <a:r>
              <a:rPr lang="en-US" sz="2800" b="1" dirty="0">
                <a:solidFill>
                  <a:srgbClr val="FF0000"/>
                </a:solidFill>
                <a:latin typeface="Cambria" panose="02040503050406030204" pitchFamily="18" charset="0"/>
                <a:ea typeface="Cambria" panose="02040503050406030204" pitchFamily="18" charset="0"/>
              </a:rPr>
              <a:t> ở </a:t>
            </a:r>
            <a:r>
              <a:rPr lang="en-US" sz="2800" b="1" dirty="0" err="1">
                <a:solidFill>
                  <a:srgbClr val="FF0000"/>
                </a:solidFill>
                <a:latin typeface="Cambria" panose="02040503050406030204" pitchFamily="18" charset="0"/>
                <a:ea typeface="Cambria" panose="02040503050406030204" pitchFamily="18" charset="0"/>
              </a:rPr>
              <a:t>các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vùng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miền</a:t>
            </a:r>
            <a:r>
              <a:rPr lang="en-US" sz="2800" b="1" dirty="0">
                <a:solidFill>
                  <a:srgbClr val="FF0000"/>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774C872E-DAEA-E49F-50AB-5D3488C71B13}"/>
              </a:ext>
            </a:extLst>
          </p:cNvPr>
          <p:cNvSpPr/>
          <p:nvPr/>
        </p:nvSpPr>
        <p:spPr>
          <a:xfrm>
            <a:off x="2343150" y="4210050"/>
            <a:ext cx="2505075"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Đàn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nguyệt</a:t>
            </a:r>
            <a:endParaRPr lang="en-US" sz="3200" b="1" dirty="0">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BDA1F571-7F3B-A6A6-9B4C-974BD909490C}"/>
              </a:ext>
            </a:extLst>
          </p:cNvPr>
          <p:cNvSpPr/>
          <p:nvPr/>
        </p:nvSpPr>
        <p:spPr>
          <a:xfrm>
            <a:off x="7458075" y="4210050"/>
            <a:ext cx="2505075"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Sáo</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52623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Hình chữ nhật 14">
            <a:extLst>
              <a:ext uri="{FF2B5EF4-FFF2-40B4-BE49-F238E27FC236}">
                <a16:creationId xmlns:a16="http://schemas.microsoft.com/office/drawing/2014/main" id="{2736E944-CFD1-FFE9-46A1-90FAE7332773}"/>
              </a:ext>
            </a:extLst>
          </p:cNvPr>
          <p:cNvSpPr/>
          <p:nvPr/>
        </p:nvSpPr>
        <p:spPr>
          <a:xfrm>
            <a:off x="3264665" y="500690"/>
            <a:ext cx="6705810" cy="646331"/>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Hoàn</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phiếu</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tập</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BB6917AF-F6DD-E279-1391-42035CB69D92}"/>
              </a:ext>
            </a:extLst>
          </p:cNvPr>
          <p:cNvPicPr>
            <a:picLocks noChangeAspect="1"/>
          </p:cNvPicPr>
          <p:nvPr/>
        </p:nvPicPr>
        <p:blipFill>
          <a:blip r:embed="rId3"/>
          <a:stretch>
            <a:fillRect/>
          </a:stretch>
        </p:blipFill>
        <p:spPr>
          <a:xfrm>
            <a:off x="3981449" y="1175717"/>
            <a:ext cx="4086225" cy="5210795"/>
          </a:xfrm>
          <a:prstGeom prst="rect">
            <a:avLst/>
          </a:prstGeom>
        </p:spPr>
      </p:pic>
      <p:sp>
        <p:nvSpPr>
          <p:cNvPr id="11" name="TextBox 10">
            <a:extLst>
              <a:ext uri="{FF2B5EF4-FFF2-40B4-BE49-F238E27FC236}">
                <a16:creationId xmlns:a16="http://schemas.microsoft.com/office/drawing/2014/main" id="{D3A51F18-CA61-E836-25E8-8666B1D522FE}"/>
              </a:ext>
            </a:extLst>
          </p:cNvPr>
          <p:cNvSpPr txBox="1"/>
          <p:nvPr/>
        </p:nvSpPr>
        <p:spPr>
          <a:xfrm>
            <a:off x="4533900" y="2276475"/>
            <a:ext cx="2438400" cy="369332"/>
          </a:xfrm>
          <a:prstGeom prst="rect">
            <a:avLst/>
          </a:prstGeom>
          <a:noFill/>
        </p:spPr>
        <p:txBody>
          <a:bodyPr wrap="square" rtlCol="0">
            <a:spAutoFit/>
          </a:bodyPr>
          <a:lstStyle/>
          <a:p>
            <a:r>
              <a:rPr lang="en-US" dirty="0" err="1">
                <a:solidFill>
                  <a:srgbClr val="FF0000"/>
                </a:solidFill>
                <a:latin typeface="Cambria" panose="02040503050406030204" pitchFamily="18" charset="0"/>
                <a:ea typeface="Cambria" panose="02040503050406030204" pitchFamily="18" charset="0"/>
              </a:rPr>
              <a:t>Đồ</a:t>
            </a:r>
            <a:r>
              <a:rPr lang="en-US" dirty="0">
                <a:solidFill>
                  <a:srgbClr val="FF0000"/>
                </a:solidFill>
                <a:latin typeface="Cambria" panose="02040503050406030204" pitchFamily="18" charset="0"/>
                <a:ea typeface="Cambria" panose="02040503050406030204" pitchFamily="18" charset="0"/>
              </a:rPr>
              <a:t> </a:t>
            </a:r>
            <a:r>
              <a:rPr lang="en-US" dirty="0" err="1">
                <a:solidFill>
                  <a:srgbClr val="FF0000"/>
                </a:solidFill>
                <a:latin typeface="Cambria" panose="02040503050406030204" pitchFamily="18" charset="0"/>
                <a:ea typeface="Cambria" panose="02040503050406030204" pitchFamily="18" charset="0"/>
              </a:rPr>
              <a:t>gốm</a:t>
            </a:r>
            <a:r>
              <a:rPr lang="en-US" dirty="0">
                <a:solidFill>
                  <a:srgbClr val="FF0000"/>
                </a:solidFill>
                <a:latin typeface="Cambria" panose="02040503050406030204" pitchFamily="18" charset="0"/>
                <a:ea typeface="Cambria" panose="02040503050406030204" pitchFamily="18" charset="0"/>
              </a:rPr>
              <a:t> </a:t>
            </a:r>
            <a:r>
              <a:rPr lang="en-US" dirty="0" err="1">
                <a:solidFill>
                  <a:srgbClr val="FF0000"/>
                </a:solidFill>
                <a:latin typeface="Cambria" panose="02040503050406030204" pitchFamily="18" charset="0"/>
                <a:ea typeface="Cambria" panose="02040503050406030204" pitchFamily="18" charset="0"/>
              </a:rPr>
              <a:t>sứ</a:t>
            </a:r>
            <a:r>
              <a:rPr lang="en-US" dirty="0">
                <a:solidFill>
                  <a:srgbClr val="FF0000"/>
                </a:solidFill>
                <a:latin typeface="Cambria" panose="02040503050406030204" pitchFamily="18" charset="0"/>
                <a:ea typeface="Cambria" panose="02040503050406030204" pitchFamily="18" charset="0"/>
              </a:rPr>
              <a:t> </a:t>
            </a:r>
            <a:r>
              <a:rPr lang="en-US" dirty="0" err="1">
                <a:solidFill>
                  <a:srgbClr val="FF0000"/>
                </a:solidFill>
                <a:latin typeface="Cambria" panose="02040503050406030204" pitchFamily="18" charset="0"/>
                <a:ea typeface="Cambria" panose="02040503050406030204" pitchFamily="18" charset="0"/>
              </a:rPr>
              <a:t>Bát</a:t>
            </a:r>
            <a:r>
              <a:rPr lang="en-US" dirty="0">
                <a:solidFill>
                  <a:srgbClr val="FF0000"/>
                </a:solidFill>
                <a:latin typeface="Cambria" panose="02040503050406030204" pitchFamily="18" charset="0"/>
                <a:ea typeface="Cambria" panose="02040503050406030204" pitchFamily="18" charset="0"/>
              </a:rPr>
              <a:t> </a:t>
            </a:r>
            <a:r>
              <a:rPr lang="en-US" dirty="0" err="1">
                <a:solidFill>
                  <a:srgbClr val="FF0000"/>
                </a:solidFill>
                <a:latin typeface="Cambria" panose="02040503050406030204" pitchFamily="18" charset="0"/>
                <a:ea typeface="Cambria" panose="02040503050406030204" pitchFamily="18" charset="0"/>
              </a:rPr>
              <a:t>Tràng</a:t>
            </a:r>
            <a:endParaRPr lang="en-US"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25BDD9EA-DAD7-BABA-8A95-F0BE8D3A60A3}"/>
              </a:ext>
            </a:extLst>
          </p:cNvPr>
          <p:cNvSpPr txBox="1"/>
          <p:nvPr/>
        </p:nvSpPr>
        <p:spPr>
          <a:xfrm>
            <a:off x="4095750" y="2895600"/>
            <a:ext cx="4133850" cy="338554"/>
          </a:xfrm>
          <a:prstGeom prst="rect">
            <a:avLst/>
          </a:prstGeom>
          <a:noFill/>
        </p:spPr>
        <p:txBody>
          <a:bodyPr wrap="square" rtlCol="0">
            <a:spAutoFit/>
          </a:bodyPr>
          <a:lstStyle/>
          <a:p>
            <a:r>
              <a:rPr lang="en-US" sz="1600" dirty="0" err="1">
                <a:solidFill>
                  <a:srgbClr val="FF0000"/>
                </a:solidFill>
                <a:latin typeface="Cambria" panose="02040503050406030204" pitchFamily="18" charset="0"/>
                <a:ea typeface="Cambria" panose="02040503050406030204" pitchFamily="18" charset="0"/>
              </a:rPr>
              <a:t>Làng</a:t>
            </a:r>
            <a:r>
              <a:rPr lang="en-US" sz="1600" dirty="0">
                <a:solidFill>
                  <a:srgbClr val="FF0000"/>
                </a:solidFill>
                <a:latin typeface="Cambria" panose="02040503050406030204" pitchFamily="18" charset="0"/>
                <a:ea typeface="Cambria" panose="02040503050406030204" pitchFamily="18" charset="0"/>
              </a:rPr>
              <a:t> </a:t>
            </a:r>
            <a:r>
              <a:rPr lang="en-US" sz="1600" dirty="0" err="1">
                <a:solidFill>
                  <a:srgbClr val="FF0000"/>
                </a:solidFill>
                <a:latin typeface="Cambria" panose="02040503050406030204" pitchFamily="18" charset="0"/>
                <a:ea typeface="Cambria" panose="02040503050406030204" pitchFamily="18" charset="0"/>
              </a:rPr>
              <a:t>Bát</a:t>
            </a:r>
            <a:r>
              <a:rPr lang="en-US" sz="1600" dirty="0">
                <a:solidFill>
                  <a:srgbClr val="FF0000"/>
                </a:solidFill>
                <a:latin typeface="Cambria" panose="02040503050406030204" pitchFamily="18" charset="0"/>
                <a:ea typeface="Cambria" panose="02040503050406030204" pitchFamily="18" charset="0"/>
              </a:rPr>
              <a:t> </a:t>
            </a:r>
            <a:r>
              <a:rPr lang="en-US" sz="1600" dirty="0" err="1">
                <a:solidFill>
                  <a:srgbClr val="FF0000"/>
                </a:solidFill>
                <a:latin typeface="Cambria" panose="02040503050406030204" pitchFamily="18" charset="0"/>
                <a:ea typeface="Cambria" panose="02040503050406030204" pitchFamily="18" charset="0"/>
              </a:rPr>
              <a:t>Tràng</a:t>
            </a:r>
            <a:r>
              <a:rPr lang="en-US" sz="1600" dirty="0">
                <a:solidFill>
                  <a:srgbClr val="FF0000"/>
                </a:solidFill>
                <a:latin typeface="Cambria" panose="02040503050406030204" pitchFamily="18" charset="0"/>
                <a:ea typeface="Cambria" panose="02040503050406030204" pitchFamily="18" charset="0"/>
              </a:rPr>
              <a:t> </a:t>
            </a:r>
            <a:r>
              <a:rPr lang="en-US" sz="1600" dirty="0" err="1">
                <a:solidFill>
                  <a:srgbClr val="FF0000"/>
                </a:solidFill>
                <a:latin typeface="Cambria" panose="02040503050406030204" pitchFamily="18" charset="0"/>
                <a:ea typeface="Cambria" panose="02040503050406030204" pitchFamily="18" charset="0"/>
              </a:rPr>
              <a:t>cổ</a:t>
            </a:r>
            <a:r>
              <a:rPr lang="en-US" sz="1600" dirty="0">
                <a:solidFill>
                  <a:srgbClr val="FF0000"/>
                </a:solidFill>
                <a:latin typeface="Cambria" panose="02040503050406030204" pitchFamily="18" charset="0"/>
                <a:ea typeface="Cambria" panose="02040503050406030204" pitchFamily="18" charset="0"/>
              </a:rPr>
              <a:t>, </a:t>
            </a:r>
            <a:r>
              <a:rPr lang="en-US" sz="1600" dirty="0" err="1">
                <a:solidFill>
                  <a:srgbClr val="FF0000"/>
                </a:solidFill>
                <a:latin typeface="Cambria" panose="02040503050406030204" pitchFamily="18" charset="0"/>
                <a:ea typeface="Cambria" panose="02040503050406030204" pitchFamily="18" charset="0"/>
              </a:rPr>
              <a:t>huyện</a:t>
            </a:r>
            <a:r>
              <a:rPr lang="en-US" sz="1600" dirty="0">
                <a:solidFill>
                  <a:srgbClr val="FF0000"/>
                </a:solidFill>
                <a:latin typeface="Cambria" panose="02040503050406030204" pitchFamily="18" charset="0"/>
                <a:ea typeface="Cambria" panose="02040503050406030204" pitchFamily="18" charset="0"/>
              </a:rPr>
              <a:t> Gia Lâm, Hà </a:t>
            </a:r>
            <a:r>
              <a:rPr lang="en-US" sz="1600" dirty="0" err="1">
                <a:solidFill>
                  <a:srgbClr val="FF0000"/>
                </a:solidFill>
                <a:latin typeface="Cambria" panose="02040503050406030204" pitchFamily="18" charset="0"/>
                <a:ea typeface="Cambria" panose="02040503050406030204" pitchFamily="18" charset="0"/>
              </a:rPr>
              <a:t>Nội</a:t>
            </a:r>
            <a:r>
              <a:rPr lang="en-US" sz="1600" dirty="0">
                <a:solidFill>
                  <a:srgbClr val="FF0000"/>
                </a:solidFill>
                <a:latin typeface="Cambria" panose="02040503050406030204" pitchFamily="18" charset="0"/>
                <a:ea typeface="Cambria" panose="02040503050406030204" pitchFamily="18" charset="0"/>
              </a:rPr>
              <a:t>.</a:t>
            </a:r>
          </a:p>
        </p:txBody>
      </p:sp>
      <p:sp>
        <p:nvSpPr>
          <p:cNvPr id="14" name="TextBox 13">
            <a:extLst>
              <a:ext uri="{FF2B5EF4-FFF2-40B4-BE49-F238E27FC236}">
                <a16:creationId xmlns:a16="http://schemas.microsoft.com/office/drawing/2014/main" id="{D6EA61D1-3617-6B62-C59B-9600C9BD845F}"/>
              </a:ext>
            </a:extLst>
          </p:cNvPr>
          <p:cNvSpPr txBox="1"/>
          <p:nvPr/>
        </p:nvSpPr>
        <p:spPr>
          <a:xfrm>
            <a:off x="3738880" y="3547110"/>
            <a:ext cx="4246880" cy="1384995"/>
          </a:xfrm>
          <a:prstGeom prst="rect">
            <a:avLst/>
          </a:prstGeom>
          <a:noFill/>
        </p:spPr>
        <p:txBody>
          <a:bodyPr wrap="square" rtlCol="0">
            <a:spAutoFit/>
          </a:bodyPr>
          <a:lstStyle/>
          <a:p>
            <a:pPr marL="285750" indent="-285750">
              <a:buFont typeface="Arial" panose="020B0604020202020204" pitchFamily="34" charset="0"/>
              <a:buChar char="•"/>
            </a:pPr>
            <a:r>
              <a:rPr lang="vi-VN" sz="1400" dirty="0">
                <a:solidFill>
                  <a:srgbClr val="FF0000"/>
                </a:solidFill>
                <a:latin typeface="Cambria" panose="02040503050406030204" pitchFamily="18" charset="0"/>
                <a:ea typeface="Cambria" panose="02040503050406030204" pitchFamily="18" charset="0"/>
              </a:rPr>
              <a:t>Được chế tác từ đất sét trắng, có độ bền với nhiệt độ và va đập cao, màu sắc tươi sáng và hoạ tiết đa dạng.</a:t>
            </a:r>
            <a:endParaRPr lang="en-US" sz="1400" dirty="0">
              <a:solidFill>
                <a:srgbClr val="FF0000"/>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1400" dirty="0">
                <a:solidFill>
                  <a:srgbClr val="FF0000"/>
                </a:solidFill>
                <a:latin typeface="Cambria" panose="02040503050406030204" pitchFamily="18" charset="0"/>
                <a:ea typeface="Cambria" panose="02040503050406030204" pitchFamily="18" charset="0"/>
              </a:rPr>
              <a:t>Làm sản phẩm gốm sứ Bát Tràng phải trải qua nhiều công đoạn rất tỉ mỉ, sáng tạo, tinh xảo mang bản sắc văn hoá của người Bát Tràng.</a:t>
            </a:r>
            <a:endParaRPr lang="en-US" sz="1400" dirty="0">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7EBDF8F-0163-931A-4B4E-5A714B5FA575}"/>
              </a:ext>
            </a:extLst>
          </p:cNvPr>
          <p:cNvSpPr txBox="1"/>
          <p:nvPr/>
        </p:nvSpPr>
        <p:spPr>
          <a:xfrm>
            <a:off x="4145280" y="5547995"/>
            <a:ext cx="3647440" cy="369332"/>
          </a:xfrm>
          <a:prstGeom prst="rect">
            <a:avLst/>
          </a:prstGeom>
          <a:noFill/>
        </p:spPr>
        <p:txBody>
          <a:bodyPr wrap="square" rtlCol="0">
            <a:spAutoFit/>
          </a:bodyPr>
          <a:lstStyle/>
          <a:p>
            <a:r>
              <a:rPr lang="vi-VN" dirty="0">
                <a:solidFill>
                  <a:srgbClr val="FF0000"/>
                </a:solidFill>
                <a:latin typeface="Cambria" panose="02040503050406030204" pitchFamily="18" charset="0"/>
                <a:ea typeface="Cambria" panose="02040503050406030204" pitchFamily="18" charset="0"/>
              </a:rPr>
              <a:t>Làm bát đĩa, đồ thờ, đồ trang trí,..</a:t>
            </a:r>
          </a:p>
        </p:txBody>
      </p:sp>
    </p:spTree>
    <p:extLst>
      <p:ext uri="{BB962C8B-B14F-4D97-AF65-F5344CB8AC3E}">
        <p14:creationId xmlns:p14="http://schemas.microsoft.com/office/powerpoint/2010/main" val="808499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Nhóm 10">
            <a:extLst>
              <a:ext uri="{FF2B5EF4-FFF2-40B4-BE49-F238E27FC236}">
                <a16:creationId xmlns:a16="http://schemas.microsoft.com/office/drawing/2014/main" id="{A7B1ABB5-3916-F9D3-9F67-CF876BC0CBFF}"/>
              </a:ext>
            </a:extLst>
          </p:cNvPr>
          <p:cNvGrpSpPr/>
          <p:nvPr/>
        </p:nvGrpSpPr>
        <p:grpSpPr>
          <a:xfrm>
            <a:off x="3881119" y="318282"/>
            <a:ext cx="1350247" cy="1201273"/>
            <a:chOff x="130946" y="15166"/>
            <a:chExt cx="1676400" cy="1542288"/>
          </a:xfrm>
        </p:grpSpPr>
        <p:pic>
          <p:nvPicPr>
            <p:cNvPr id="4" name="Hình ảnh 11">
              <a:extLst>
                <a:ext uri="{FF2B5EF4-FFF2-40B4-BE49-F238E27FC236}">
                  <a16:creationId xmlns:a16="http://schemas.microsoft.com/office/drawing/2014/main" id="{3DEA8B4F-6D06-50A3-9596-0792C09B1828}"/>
                </a:ext>
              </a:extLst>
            </p:cNvPr>
            <p:cNvPicPr>
              <a:picLocks noChangeAspect="1"/>
            </p:cNvPicPr>
            <p:nvPr/>
          </p:nvPicPr>
          <p:blipFill rotWithShape="1">
            <a:blip r:embed="rId3"/>
            <a:srcRect l="6121" t="5555" r="4470" b="9264"/>
            <a:stretch/>
          </p:blipFill>
          <p:spPr>
            <a:xfrm>
              <a:off x="130946" y="15166"/>
              <a:ext cx="1676400" cy="1542288"/>
            </a:xfrm>
            <a:prstGeom prst="rect">
              <a:avLst/>
            </a:prstGeom>
          </p:spPr>
        </p:pic>
        <p:sp>
          <p:nvSpPr>
            <p:cNvPr id="6" name="Hình chữ nhật 12">
              <a:extLst>
                <a:ext uri="{FF2B5EF4-FFF2-40B4-BE49-F238E27FC236}">
                  <a16:creationId xmlns:a16="http://schemas.microsoft.com/office/drawing/2014/main" id="{7084BF20-AB41-ED1E-32F4-1934085B932C}"/>
                </a:ext>
              </a:extLst>
            </p:cNvPr>
            <p:cNvSpPr/>
            <p:nvPr/>
          </p:nvSpPr>
          <p:spPr>
            <a:xfrm>
              <a:off x="646336" y="280255"/>
              <a:ext cx="607411" cy="9088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2</a:t>
              </a:r>
              <a:endPar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grpSp>
      <p:sp>
        <p:nvSpPr>
          <p:cNvPr id="7" name="Hình chữ nhật 14">
            <a:extLst>
              <a:ext uri="{FF2B5EF4-FFF2-40B4-BE49-F238E27FC236}">
                <a16:creationId xmlns:a16="http://schemas.microsoft.com/office/drawing/2014/main" id="{2736E944-CFD1-FFE9-46A1-90FAE7332773}"/>
              </a:ext>
            </a:extLst>
          </p:cNvPr>
          <p:cNvSpPr/>
          <p:nvPr/>
        </p:nvSpPr>
        <p:spPr>
          <a:xfrm>
            <a:off x="5212210" y="543870"/>
            <a:ext cx="6705810" cy="707886"/>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Trình</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bày</a:t>
            </a:r>
            <a:endPar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grpSp>
        <p:nvGrpSpPr>
          <p:cNvPr id="5" name="Nhóm 2">
            <a:extLst>
              <a:ext uri="{FF2B5EF4-FFF2-40B4-BE49-F238E27FC236}">
                <a16:creationId xmlns:a16="http://schemas.microsoft.com/office/drawing/2014/main" id="{8EBB38B9-F5E8-87B0-873F-F9346A28C076}"/>
              </a:ext>
            </a:extLst>
          </p:cNvPr>
          <p:cNvGrpSpPr/>
          <p:nvPr/>
        </p:nvGrpSpPr>
        <p:grpSpPr>
          <a:xfrm>
            <a:off x="3484880" y="1816717"/>
            <a:ext cx="7467600" cy="3131203"/>
            <a:chOff x="465124" y="2798951"/>
            <a:chExt cx="8109007" cy="6307213"/>
          </a:xfrm>
        </p:grpSpPr>
        <p:sp>
          <p:nvSpPr>
            <p:cNvPr id="11" name="Gợn sóng Kép 3">
              <a:extLst>
                <a:ext uri="{FF2B5EF4-FFF2-40B4-BE49-F238E27FC236}">
                  <a16:creationId xmlns:a16="http://schemas.microsoft.com/office/drawing/2014/main" id="{0D41123E-A911-82A0-64E7-3B35134E1A94}"/>
                </a:ext>
              </a:extLst>
            </p:cNvPr>
            <p:cNvSpPr/>
            <p:nvPr/>
          </p:nvSpPr>
          <p:spPr>
            <a:xfrm>
              <a:off x="465124" y="2798951"/>
              <a:ext cx="8109007" cy="6307213"/>
            </a:xfrm>
            <a:prstGeom prst="doubleWave">
              <a:avLst>
                <a:gd name="adj1" fmla="val 2406"/>
                <a:gd name="adj2" fmla="val 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Hình chữ nhật 5">
              <a:extLst>
                <a:ext uri="{FF2B5EF4-FFF2-40B4-BE49-F238E27FC236}">
                  <a16:creationId xmlns:a16="http://schemas.microsoft.com/office/drawing/2014/main" id="{64643063-2699-4FA6-A0F4-022108188396}"/>
                </a:ext>
              </a:extLst>
            </p:cNvPr>
            <p:cNvSpPr/>
            <p:nvPr/>
          </p:nvSpPr>
          <p:spPr>
            <a:xfrm>
              <a:off x="530174" y="3742242"/>
              <a:ext cx="7824447" cy="4649680"/>
            </a:xfrm>
            <a:prstGeom prst="rect">
              <a:avLst/>
            </a:prstGeom>
            <a:noFill/>
          </p:spPr>
          <p:txBody>
            <a:bodyPr wrap="square" lIns="91440" tIns="45720" rIns="91440" bIns="45720">
              <a:spAutoFit/>
            </a:bodyPr>
            <a:lstStyle/>
            <a:p>
              <a:pPr marL="571500" indent="-571500" algn="just">
                <a:buFont typeface="Wingdings" panose="05000000000000000000" pitchFamily="2" charset="2"/>
                <a:buChar char="Ø"/>
              </a:pPr>
              <a:r>
                <a:rPr lang="vi-VN" sz="3600" dirty="0">
                  <a:ln w="0"/>
                  <a:solidFill>
                    <a:schemeClr val="bg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Đóng vai một hướng dẫn viên du lịch để giới thiệu về sản vật và địa phương có sản vật do theo nội dung đã chuẩn bị.</a:t>
              </a:r>
              <a:endParaRPr lang="vi-VN" sz="3600" b="0" cap="none" spc="0" dirty="0">
                <a:ln w="0"/>
                <a:solidFill>
                  <a:schemeClr val="bg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931191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81</TotalTime>
  <Words>480</Words>
  <Application>Microsoft Office PowerPoint</Application>
  <PresentationFormat>Widescreen</PresentationFormat>
  <Paragraphs>51</Paragraphs>
  <Slides>14</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Calibri Light</vt:lpstr>
      <vt:lpstr>Cambria</vt:lpstr>
      <vt:lpstr>Times New Roman</vt:lpstr>
      <vt:lpstr>UTM Seagull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MAIHUNG</cp:lastModifiedBy>
  <cp:revision>36</cp:revision>
  <dcterms:created xsi:type="dcterms:W3CDTF">2024-06-23T09:28:26Z</dcterms:created>
  <dcterms:modified xsi:type="dcterms:W3CDTF">2026-04-01T07:41:55Z</dcterms:modified>
</cp:coreProperties>
</file>