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561" r:id="rId3"/>
    <p:sldId id="562" r:id="rId4"/>
    <p:sldId id="256" r:id="rId5"/>
    <p:sldId id="563" r:id="rId6"/>
    <p:sldId id="258" r:id="rId7"/>
    <p:sldId id="564" r:id="rId8"/>
    <p:sldId id="270" r:id="rId9"/>
    <p:sldId id="271" r:id="rId10"/>
    <p:sldId id="565" r:id="rId11"/>
    <p:sldId id="273" r:id="rId12"/>
    <p:sldId id="275"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82"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CEDB4-A405-4A06-843A-DADD4790514B}" type="datetimeFigureOut">
              <a:rPr lang="en-US" smtClean="0"/>
              <a:t>4/18/2026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FC899-BB40-4796-A129-FD61E15F4CA2}" type="slidenum">
              <a:rPr lang="en-US" smtClean="0"/>
              <a:t>‹#›</a:t>
            </a:fld>
            <a:endParaRPr lang="en-US"/>
          </a:p>
        </p:txBody>
      </p:sp>
    </p:spTree>
    <p:extLst>
      <p:ext uri="{BB962C8B-B14F-4D97-AF65-F5344CB8AC3E}">
        <p14:creationId xmlns:p14="http://schemas.microsoft.com/office/powerpoint/2010/main" val="165612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329983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FC899-BB40-4796-A129-FD61E15F4CA2}" type="slidenum">
              <a:rPr lang="en-US" smtClean="0"/>
              <a:t>10</a:t>
            </a:fld>
            <a:endParaRPr lang="en-US"/>
          </a:p>
        </p:txBody>
      </p:sp>
    </p:spTree>
    <p:extLst>
      <p:ext uri="{BB962C8B-B14F-4D97-AF65-F5344CB8AC3E}">
        <p14:creationId xmlns:p14="http://schemas.microsoft.com/office/powerpoint/2010/main" val="362727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0D37-1A9B-16A9-0D54-E8DA4648CED1}"/>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F194BE4D-B00D-394C-B0A7-7C0F64C4312E}"/>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D360731-36C0-C66A-5C9C-9B2808B2BE21}"/>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4/18/2026</a:t>
            </a:fld>
            <a:endParaRPr lang="en-US"/>
          </a:p>
        </p:txBody>
      </p:sp>
      <p:sp>
        <p:nvSpPr>
          <p:cNvPr id="5" name="Footer Placeholder 4">
            <a:extLst>
              <a:ext uri="{FF2B5EF4-FFF2-40B4-BE49-F238E27FC236}">
                <a16:creationId xmlns:a16="http://schemas.microsoft.com/office/drawing/2014/main" id="{A716595F-DBA5-6C43-E520-25755082A8D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BA8CED-41B3-6065-481F-D87A8335E0E3}"/>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91113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DD72-C5E3-9C4E-4848-F10F40AADD6C}"/>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6491F-325A-DB4C-A493-2440B38E7B2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7339E-A84F-4B01-4282-16C0BC614354}"/>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4/18/2026</a:t>
            </a:fld>
            <a:endParaRPr lang="en-US"/>
          </a:p>
        </p:txBody>
      </p:sp>
      <p:sp>
        <p:nvSpPr>
          <p:cNvPr id="5" name="Footer Placeholder 4">
            <a:extLst>
              <a:ext uri="{FF2B5EF4-FFF2-40B4-BE49-F238E27FC236}">
                <a16:creationId xmlns:a16="http://schemas.microsoft.com/office/drawing/2014/main" id="{5A6B1A06-DE00-E7E8-57BE-F74322A7FAA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936F26-3229-7769-E10C-D66CB9E45D13}"/>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67231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EE52B5-5E01-DBD8-1E56-959D9A98A31D}"/>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D396B8-3570-B1ED-2C70-A759A15C9B93}"/>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03714-DA8E-670B-6898-0D77119B3CF7}"/>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4/18/2026</a:t>
            </a:fld>
            <a:endParaRPr lang="en-US"/>
          </a:p>
        </p:txBody>
      </p:sp>
      <p:sp>
        <p:nvSpPr>
          <p:cNvPr id="5" name="Footer Placeholder 4">
            <a:extLst>
              <a:ext uri="{FF2B5EF4-FFF2-40B4-BE49-F238E27FC236}">
                <a16:creationId xmlns:a16="http://schemas.microsoft.com/office/drawing/2014/main" id="{F9E8CE64-8F22-7839-25C7-7FFD00593F5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8040C2-0234-104B-EF0A-152685608378}"/>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2304134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en-GB"/>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64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3981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en-GB"/>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127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57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258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4088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4/18/2026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5209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4/18/2026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9078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5039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GB"/>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70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5D8C-4A43-823A-D321-4A58E6D24233}"/>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8A0B07-5A30-F4E2-A41A-827638D3E583}"/>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99ACF-68F7-35CA-2569-09343624EB42}"/>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4/18/2026</a:t>
            </a:fld>
            <a:endParaRPr lang="en-US"/>
          </a:p>
        </p:txBody>
      </p:sp>
      <p:sp>
        <p:nvSpPr>
          <p:cNvPr id="5" name="Footer Placeholder 4">
            <a:extLst>
              <a:ext uri="{FF2B5EF4-FFF2-40B4-BE49-F238E27FC236}">
                <a16:creationId xmlns:a16="http://schemas.microsoft.com/office/drawing/2014/main" id="{7F0AB4B8-7273-1FBC-6F70-D55F8AAB85F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FB58F0-FAD3-5160-48D4-5E389D449C72}"/>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705616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GB"/>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8718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186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071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24AC-0D5B-6C7E-204F-48C6EBB8F420}"/>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4E2F1E8-A0A7-6146-52C8-89328B8F50DE}"/>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EF956B-34FE-C6F4-CB8A-83697C84BD8B}"/>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4/18/2026</a:t>
            </a:fld>
            <a:endParaRPr lang="en-US"/>
          </a:p>
        </p:txBody>
      </p:sp>
      <p:sp>
        <p:nvSpPr>
          <p:cNvPr id="5" name="Footer Placeholder 4">
            <a:extLst>
              <a:ext uri="{FF2B5EF4-FFF2-40B4-BE49-F238E27FC236}">
                <a16:creationId xmlns:a16="http://schemas.microsoft.com/office/drawing/2014/main" id="{B2392E58-9A6D-47C6-98AD-AF0CCFBD940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B9F24A-8371-C266-A2B5-72185CB112B8}"/>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41664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AF59-21FE-7EC2-CA45-D7AE48D96EC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E2B66A2-41AE-CB44-B03A-F516621D8068}"/>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63A7BD-93ED-32E5-A931-754D5B4B0443}"/>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588B5D-0ED2-7828-A651-D298286EE92C}"/>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4/18/2026</a:t>
            </a:fld>
            <a:endParaRPr lang="en-US"/>
          </a:p>
        </p:txBody>
      </p:sp>
      <p:sp>
        <p:nvSpPr>
          <p:cNvPr id="6" name="Footer Placeholder 5">
            <a:extLst>
              <a:ext uri="{FF2B5EF4-FFF2-40B4-BE49-F238E27FC236}">
                <a16:creationId xmlns:a16="http://schemas.microsoft.com/office/drawing/2014/main" id="{21BB37A8-AAB0-6285-EE32-0E07BB851C9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3D213E-67BB-0F3D-EEAB-A11102003284}"/>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135104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0E39-1886-D01A-0172-B6E16275DF98}"/>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935AA2-1F18-8A39-99EF-8915C88375B8}"/>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3702C-DAC8-0425-33CA-CDD4A731A494}"/>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509E27-B027-2175-9EDA-6E120377994E}"/>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82053-239D-2A5D-FCBE-A0536FFE0976}"/>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0CE38F-CB57-12B9-C55C-E9400841D29E}"/>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4/18/2026</a:t>
            </a:fld>
            <a:endParaRPr lang="en-US"/>
          </a:p>
        </p:txBody>
      </p:sp>
      <p:sp>
        <p:nvSpPr>
          <p:cNvPr id="8" name="Footer Placeholder 7">
            <a:extLst>
              <a:ext uri="{FF2B5EF4-FFF2-40B4-BE49-F238E27FC236}">
                <a16:creationId xmlns:a16="http://schemas.microsoft.com/office/drawing/2014/main" id="{5C5A9CCD-6DB4-D932-3821-CAB92FBC002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B0345B-166B-4AFE-91F1-63051883BB29}"/>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23280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40ED-D6E2-8B31-D3C6-E6F081264BB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7A97319-C801-E908-FEF6-928075EC39D7}"/>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4/18/2026</a:t>
            </a:fld>
            <a:endParaRPr lang="en-US"/>
          </a:p>
        </p:txBody>
      </p:sp>
      <p:sp>
        <p:nvSpPr>
          <p:cNvPr id="4" name="Footer Placeholder 3">
            <a:extLst>
              <a:ext uri="{FF2B5EF4-FFF2-40B4-BE49-F238E27FC236}">
                <a16:creationId xmlns:a16="http://schemas.microsoft.com/office/drawing/2014/main" id="{740392EE-7EEC-B372-CF47-AF561E6A504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41BB2F-C032-A9AC-F448-9B870FDCF87F}"/>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112732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19ACF5-B2C1-5785-66DB-81075C5B2EBD}"/>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4/18/2026</a:t>
            </a:fld>
            <a:endParaRPr lang="en-US"/>
          </a:p>
        </p:txBody>
      </p:sp>
      <p:sp>
        <p:nvSpPr>
          <p:cNvPr id="3" name="Footer Placeholder 2">
            <a:extLst>
              <a:ext uri="{FF2B5EF4-FFF2-40B4-BE49-F238E27FC236}">
                <a16:creationId xmlns:a16="http://schemas.microsoft.com/office/drawing/2014/main" id="{75C4A284-1C9E-4C5C-D371-05314394442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3699D83-7A31-E396-E2D7-D8F99BB0CD66}"/>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931303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EB50-8831-4866-DB8E-38738A423FC4}"/>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CF834E4-8ACA-149F-AE3F-5FE57C5A357B}"/>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1AFE1B-3969-46AA-6884-3C5A3ADE9B1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D401E63-E617-F35B-08B6-5E00832BC820}"/>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4/18/2026</a:t>
            </a:fld>
            <a:endParaRPr lang="en-US"/>
          </a:p>
        </p:txBody>
      </p:sp>
      <p:sp>
        <p:nvSpPr>
          <p:cNvPr id="6" name="Footer Placeholder 5">
            <a:extLst>
              <a:ext uri="{FF2B5EF4-FFF2-40B4-BE49-F238E27FC236}">
                <a16:creationId xmlns:a16="http://schemas.microsoft.com/office/drawing/2014/main" id="{613A7BE3-7987-886F-1142-F891A3036B1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918707-AACD-1671-AB70-2DEEC9D2F9BD}"/>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29367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D05E-CF98-CCBB-762C-6723B5B70279}"/>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931E3C83-ADBB-AA8F-9527-9220AA77F73D}"/>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B98356DD-DAF2-2D81-984A-7B5B487A0FF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7A02C135-9A6F-148C-9AFD-12F276B52328}"/>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4/18/2026</a:t>
            </a:fld>
            <a:endParaRPr lang="en-US"/>
          </a:p>
        </p:txBody>
      </p:sp>
      <p:sp>
        <p:nvSpPr>
          <p:cNvPr id="6" name="Footer Placeholder 5">
            <a:extLst>
              <a:ext uri="{FF2B5EF4-FFF2-40B4-BE49-F238E27FC236}">
                <a16:creationId xmlns:a16="http://schemas.microsoft.com/office/drawing/2014/main" id="{E320B817-B251-0FE8-E761-15D06CC9817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7240CE-68B6-2FD4-30D6-5C75CCD4F426}"/>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275282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2CBA844B-3B59-D372-0F85-C8DCD9B2D9D4}"/>
              </a:ext>
            </a:extLst>
          </p:cNvPr>
          <p:cNvSpPr/>
          <p:nvPr userDrawn="1"/>
        </p:nvSpPr>
        <p:spPr>
          <a:xfrm>
            <a:off x="0" y="-514797"/>
            <a:ext cx="18288000" cy="13487400"/>
          </a:xfrm>
          <a:custGeom>
            <a:avLst/>
            <a:gdLst/>
            <a:ahLst/>
            <a:cxnLst/>
            <a:rect l="l" t="t" r="r" b="b"/>
            <a:pathLst>
              <a:path w="10417215" h="8229600">
                <a:moveTo>
                  <a:pt x="0" y="0"/>
                </a:moveTo>
                <a:lnTo>
                  <a:pt x="10417216" y="0"/>
                </a:lnTo>
                <a:lnTo>
                  <a:pt x="10417216" y="8229600"/>
                </a:lnTo>
                <a:lnTo>
                  <a:pt x="0" y="8229600"/>
                </a:lnTo>
                <a:lnTo>
                  <a:pt x="0" y="0"/>
                </a:lnTo>
                <a:close/>
              </a:path>
            </a:pathLst>
          </a:custGeom>
          <a:blipFill>
            <a:blip r:embed="rId13"/>
            <a:stretch>
              <a:fillRect/>
            </a:stretch>
          </a:blipFill>
        </p:spPr>
        <p:txBody>
          <a:bodyPr/>
          <a:lstStyle/>
          <a:p>
            <a:endParaRPr lang="en-US" sz="2700"/>
          </a:p>
        </p:txBody>
      </p:sp>
      <p:pic>
        <p:nvPicPr>
          <p:cNvPr id="10" name="Picture 9" descr="A round pink label with white text and a black background&#10;&#10;Description automatically generated">
            <a:extLst>
              <a:ext uri="{FF2B5EF4-FFF2-40B4-BE49-F238E27FC236}">
                <a16:creationId xmlns:a16="http://schemas.microsoft.com/office/drawing/2014/main" id="{8728BFB7-46ED-FB2D-6CAF-96EA515ABD3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43200" y="-114300"/>
            <a:ext cx="2152352" cy="2152352"/>
          </a:xfrm>
          <a:prstGeom prst="rect">
            <a:avLst/>
          </a:prstGeom>
        </p:spPr>
      </p:pic>
    </p:spTree>
    <p:extLst>
      <p:ext uri="{BB962C8B-B14F-4D97-AF65-F5344CB8AC3E}">
        <p14:creationId xmlns:p14="http://schemas.microsoft.com/office/powerpoint/2010/main" val="1888270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4/18/2026</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59519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7" y="2172452"/>
            <a:ext cx="18379554" cy="2062103"/>
          </a:xfrm>
          <a:prstGeom prst="rect">
            <a:avLst/>
          </a:prstGeom>
          <a:noFill/>
        </p:spPr>
        <p:txBody>
          <a:bodyPr wrap="square">
            <a:spAutoFit/>
          </a:bodyPr>
          <a:lstStyle/>
          <a:p>
            <a:pPr algn="ctr" defTabSz="1028674">
              <a:defRPr/>
            </a:pPr>
            <a:r>
              <a:rPr lang="en-US" sz="6400" b="1" dirty="0">
                <a:solidFill>
                  <a:srgbClr val="FF0000"/>
                </a:solidFill>
                <a:latin typeface="Times New Roman" panose="02020603050405020304" pitchFamily="18" charset="0"/>
                <a:cs typeface="Times New Roman" panose="02020603050405020304" pitchFamily="18" charset="0"/>
              </a:rPr>
              <a:t>CHÀO MỪNG </a:t>
            </a:r>
          </a:p>
          <a:p>
            <a:pPr algn="ctr" defTabSz="1028674">
              <a:defRPr/>
            </a:pPr>
            <a:r>
              <a:rPr lang="en-US" sz="6400"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6400" b="1" dirty="0">
              <a:solidFill>
                <a:srgbClr val="FF0000"/>
              </a:solidFill>
              <a:latin typeface="+mj-lt"/>
              <a:cs typeface="Times New Roman" panose="02020603050405020304" pitchFamily="18" charset="0"/>
            </a:endParaRPr>
          </a:p>
        </p:txBody>
      </p:sp>
      <p:sp>
        <p:nvSpPr>
          <p:cNvPr id="6" name="TextBox 5"/>
          <p:cNvSpPr txBox="1"/>
          <p:nvPr/>
        </p:nvSpPr>
        <p:spPr>
          <a:xfrm>
            <a:off x="5505992" y="568239"/>
            <a:ext cx="10606432" cy="738664"/>
          </a:xfrm>
          <a:prstGeom prst="rect">
            <a:avLst/>
          </a:prstGeom>
          <a:noFill/>
        </p:spPr>
        <p:txBody>
          <a:bodyPr wrap="square">
            <a:spAutoFit/>
          </a:bodyPr>
          <a:lstStyle/>
          <a:p>
            <a:pPr defTabSz="1028674">
              <a:defRPr/>
            </a:pPr>
            <a:r>
              <a:rPr lang="en-US" sz="42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2438403" y="4705648"/>
            <a:ext cx="12759778" cy="830997"/>
          </a:xfrm>
          <a:prstGeom prst="rect">
            <a:avLst/>
          </a:prstGeom>
          <a:noFill/>
        </p:spPr>
        <p:txBody>
          <a:bodyPr wrap="square">
            <a:spAutoFit/>
          </a:bodyPr>
          <a:lstStyle/>
          <a:p>
            <a:pPr algn="ctr" defTabSz="1028674">
              <a:defRPr/>
            </a:pPr>
            <a:r>
              <a:rPr lang="en-US" sz="4800" b="1" dirty="0" err="1">
                <a:solidFill>
                  <a:srgbClr val="FF0000"/>
                </a:solidFill>
                <a:latin typeface="Times New Roman" panose="02020603050405020304" pitchFamily="18" charset="0"/>
                <a:cs typeface="Times New Roman" panose="02020603050405020304" pitchFamily="18" charset="0"/>
              </a:rPr>
              <a:t>Môn</a:t>
            </a:r>
            <a:r>
              <a:rPr lang="en-US" sz="4800" b="1">
                <a:solidFill>
                  <a:srgbClr val="FF0000"/>
                </a:solidFill>
                <a:latin typeface="Times New Roman" panose="02020603050405020304" pitchFamily="18" charset="0"/>
                <a:cs typeface="Times New Roman" panose="02020603050405020304" pitchFamily="18" charset="0"/>
              </a:rPr>
              <a:t>: Công nghệ - </a:t>
            </a:r>
            <a:r>
              <a:rPr lang="en-US" sz="4800" b="1" err="1">
                <a:solidFill>
                  <a:srgbClr val="FF0000"/>
                </a:solidFill>
                <a:latin typeface="Times New Roman" panose="02020603050405020304" pitchFamily="18" charset="0"/>
                <a:cs typeface="Times New Roman" panose="02020603050405020304" pitchFamily="18" charset="0"/>
              </a:rPr>
              <a:t>Lớp</a:t>
            </a:r>
            <a:r>
              <a:rPr lang="en-US" sz="4800" b="1">
                <a:solidFill>
                  <a:srgbClr val="FF0000"/>
                </a:solidFill>
                <a:latin typeface="Times New Roman" panose="02020603050405020304" pitchFamily="18" charset="0"/>
                <a:cs typeface="Times New Roman" panose="02020603050405020304" pitchFamily="18" charset="0"/>
              </a:rPr>
              <a:t> 5</a:t>
            </a:r>
            <a:endParaRPr lang="en-US" sz="48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8532071"/>
            <a:ext cx="18295302" cy="2035354"/>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312" y="8165799"/>
            <a:ext cx="6493156" cy="2035354"/>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90761" y="4763991"/>
            <a:ext cx="3708894" cy="5437162"/>
          </a:xfrm>
          <a:prstGeom prst="rect">
            <a:avLst/>
          </a:prstGeom>
        </p:spPr>
      </p:pic>
    </p:spTree>
    <p:extLst>
      <p:ext uri="{BB962C8B-B14F-4D97-AF65-F5344CB8AC3E}">
        <p14:creationId xmlns:p14="http://schemas.microsoft.com/office/powerpoint/2010/main" val="2954878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91DF37F8-DD77-063B-9947-65B2E5737FFB}"/>
              </a:ext>
            </a:extLst>
          </p:cNvPr>
          <p:cNvSpPr txBox="1"/>
          <p:nvPr/>
        </p:nvSpPr>
        <p:spPr>
          <a:xfrm>
            <a:off x="1066800" y="800100"/>
            <a:ext cx="16306800" cy="8710077"/>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Mô hình máy phát điện gió là một cách tuyệt vời để tận dụng sức mạnh của gió và tạo ra nguồn năng lượng sạch. Trong lịch sử, việc sử dụng gió để sản xuất năng lượng đã được thực hiện từ thời cổ đại. Từ việc sử dụng thuyền buồm để di chuyển tới việc dùng các cối xay gió để nghiền lúa, con người đã luôn biết cách tận dụng sức mạnh của gió. Ngày nay, nhờ có sự phát triển của công nghệ hiện đại, con người đã “mượn sức gió” để sản xuất điện. Điều đặc biệt ở đây chính là điện gió không gây ra khói hoặc ô nhiễm, làm cho không khí trở nên sạch sẽ hơn. Mô hình máy phát điện gió có thể giúp chúng ta tiết kiệm năng lượng và bảo vệ môi trường. Các em hãy thử tưởng tượng và xây dựng mô hình điện gió nhỏ từ các vật liệu đơn giản như giấy, que kem, hoặc các vật liệu tái chế. Bằng cách này, các em có thể hiểu được cách mà điện gió hoạt động và tại sao nó lại quan trọng cho hành tinh của chúng ta. Hãy khám phá và học hỏi nhiều hơn về năng lượng sạch và bảo vệ môi trường!</a:t>
            </a:r>
          </a:p>
        </p:txBody>
      </p:sp>
    </p:spTree>
    <p:extLst>
      <p:ext uri="{BB962C8B-B14F-4D97-AF65-F5344CB8AC3E}">
        <p14:creationId xmlns:p14="http://schemas.microsoft.com/office/powerpoint/2010/main" val="3321162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1066922-99DF-2268-70B9-A67D03201943}"/>
              </a:ext>
            </a:extLst>
          </p:cNvPr>
          <p:cNvSpPr/>
          <p:nvPr/>
        </p:nvSpPr>
        <p:spPr>
          <a:xfrm>
            <a:off x="4343400" y="2705100"/>
            <a:ext cx="13106400" cy="2619279"/>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defRPr/>
            </a:pPr>
            <a:r>
              <a:rPr lang="vi-VN" sz="4800" b="1" dirty="0">
                <a:solidFill>
                  <a:srgbClr val="002060"/>
                </a:solidFill>
                <a:latin typeface="Calibri"/>
              </a:rPr>
              <a:t> </a:t>
            </a:r>
            <a:r>
              <a:rPr lang="en-US" sz="4800" b="1" dirty="0">
                <a:solidFill>
                  <a:srgbClr val="002060"/>
                </a:solidFill>
                <a:latin typeface="Calibri"/>
              </a:rPr>
              <a:t>V</a:t>
            </a:r>
            <a:r>
              <a:rPr lang="vi-VN" sz="4800" b="1" dirty="0">
                <a:solidFill>
                  <a:srgbClr val="002060"/>
                </a:solidFill>
                <a:latin typeface="Calibri"/>
              </a:rPr>
              <a:t>ẽ hoặc viết ý tưởng của mình về ứng dụng mô hình máy phát điện gió trong đời sống vào giấy A5 và chia sẻ với các bạn cùng lớp.</a:t>
            </a:r>
            <a:endParaRPr kumimoji="0" lang="en-US" sz="44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44830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1800" y="2857500"/>
            <a:ext cx="3565400" cy="923330"/>
          </a:xfrm>
          <a:prstGeom prst="rect">
            <a:avLst/>
          </a:prstGeom>
          <a:noFill/>
        </p:spPr>
        <p:txBody>
          <a:bodyPr wrap="none" lIns="91440" tIns="45720" rIns="91440" bIns="45720">
            <a:spAutoFit/>
          </a:bodyPr>
          <a:lstStyle/>
          <a:p>
            <a:pPr algn="ctr"/>
            <a:r>
              <a:rPr lang="en-US" sz="5400" b="0" cap="none" spc="0" smtClean="0">
                <a:ln w="0"/>
                <a:solidFill>
                  <a:srgbClr val="FF0000"/>
                </a:solidFill>
                <a:effectLst>
                  <a:outerShdw blurRad="38100" dist="25400" dir="5400000" algn="ctr" rotWithShape="0">
                    <a:srgbClr val="6E747A">
                      <a:alpha val="43000"/>
                    </a:srgbClr>
                  </a:outerShdw>
                </a:effectLst>
              </a:rPr>
              <a:t>KHỞI ĐỘNG</a:t>
            </a:r>
            <a:endParaRPr lang="en-US" sz="5400" b="0" cap="none" spc="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18302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046750-FE1D-C6BF-B91C-1EB45707BF21}"/>
              </a:ext>
            </a:extLst>
          </p:cNvPr>
          <p:cNvPicPr>
            <a:picLocks noChangeAspect="1"/>
          </p:cNvPicPr>
          <p:nvPr/>
        </p:nvPicPr>
        <p:blipFill>
          <a:blip r:embed="rId2"/>
          <a:stretch>
            <a:fillRect/>
          </a:stretch>
        </p:blipFill>
        <p:spPr>
          <a:xfrm>
            <a:off x="6324600" y="419100"/>
            <a:ext cx="5718544" cy="1018120"/>
          </a:xfrm>
          <a:prstGeom prst="rect">
            <a:avLst/>
          </a:prstGeom>
        </p:spPr>
      </p:pic>
      <p:pic>
        <p:nvPicPr>
          <p:cNvPr id="11" name="Picture 10">
            <a:extLst>
              <a:ext uri="{FF2B5EF4-FFF2-40B4-BE49-F238E27FC236}">
                <a16:creationId xmlns:a16="http://schemas.microsoft.com/office/drawing/2014/main" id="{FCF2764B-0858-0BBC-D8B1-8967B096958A}"/>
              </a:ext>
            </a:extLst>
          </p:cNvPr>
          <p:cNvPicPr>
            <a:picLocks noChangeAspect="1"/>
          </p:cNvPicPr>
          <p:nvPr/>
        </p:nvPicPr>
        <p:blipFill>
          <a:blip r:embed="rId3"/>
          <a:stretch>
            <a:fillRect/>
          </a:stretch>
        </p:blipFill>
        <p:spPr>
          <a:xfrm>
            <a:off x="1295400" y="1714500"/>
            <a:ext cx="15863167" cy="4846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07637" y="2857500"/>
            <a:ext cx="3313728" cy="923330"/>
          </a:xfrm>
          <a:prstGeom prst="rect">
            <a:avLst/>
          </a:prstGeom>
          <a:noFill/>
        </p:spPr>
        <p:txBody>
          <a:bodyPr wrap="none" lIns="91440" tIns="45720" rIns="91440" bIns="45720">
            <a:spAutoFit/>
          </a:bodyPr>
          <a:lstStyle/>
          <a:p>
            <a:pPr algn="ctr"/>
            <a:r>
              <a:rPr lang="en-US" sz="5400" b="0" cap="none" spc="0" smtClean="0">
                <a:ln w="0"/>
                <a:solidFill>
                  <a:srgbClr val="FF0000"/>
                </a:solidFill>
                <a:effectLst>
                  <a:outerShdw blurRad="38100" dist="25400" dir="5400000" algn="ctr" rotWithShape="0">
                    <a:srgbClr val="6E747A">
                      <a:alpha val="43000"/>
                    </a:srgbClr>
                  </a:outerShdw>
                </a:effectLst>
              </a:rPr>
              <a:t>KHÁM PHÁ</a:t>
            </a:r>
            <a:endParaRPr lang="en-US" sz="5400" b="0" cap="none" spc="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43808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6E9FCA8-E19D-B4E6-4BCE-A3A6669963C2}"/>
              </a:ext>
            </a:extLst>
          </p:cNvPr>
          <p:cNvSpPr txBox="1"/>
          <p:nvPr/>
        </p:nvSpPr>
        <p:spPr>
          <a:xfrm>
            <a:off x="1600200" y="876300"/>
            <a:ext cx="15240000" cy="1323439"/>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Quan sát Hình 1, đọc thông tin và sắp xếp các từ thích hợp dưới đây vào chỗ trống trong đoạn văn sau để mô tả cách tạo ra điện từ gió</a:t>
            </a:r>
            <a:endParaRPr lang="en-US" sz="40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2A0942F9-C1F5-F536-4516-14E5F1A15729}"/>
              </a:ext>
            </a:extLst>
          </p:cNvPr>
          <p:cNvPicPr>
            <a:picLocks noChangeAspect="1"/>
          </p:cNvPicPr>
          <p:nvPr/>
        </p:nvPicPr>
        <p:blipFill>
          <a:blip r:embed="rId2"/>
          <a:stretch>
            <a:fillRect/>
          </a:stretch>
        </p:blipFill>
        <p:spPr>
          <a:xfrm>
            <a:off x="762000" y="1104900"/>
            <a:ext cx="800100" cy="1152525"/>
          </a:xfrm>
          <a:prstGeom prst="rect">
            <a:avLst/>
          </a:prstGeom>
        </p:spPr>
      </p:pic>
      <p:sp>
        <p:nvSpPr>
          <p:cNvPr id="10" name="Rectangle 9">
            <a:extLst>
              <a:ext uri="{FF2B5EF4-FFF2-40B4-BE49-F238E27FC236}">
                <a16:creationId xmlns:a16="http://schemas.microsoft.com/office/drawing/2014/main" id="{65CA38BF-027F-9086-68F9-0617705DABE7}"/>
              </a:ext>
            </a:extLst>
          </p:cNvPr>
          <p:cNvSpPr/>
          <p:nvPr/>
        </p:nvSpPr>
        <p:spPr>
          <a:xfrm>
            <a:off x="990600" y="5067300"/>
            <a:ext cx="16459200" cy="434340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5400" b="1" dirty="0" err="1">
                <a:latin typeface="Cambria" panose="02040503050406030204" pitchFamily="18" charset="0"/>
                <a:ea typeface="Cambria" panose="02040503050406030204" pitchFamily="18" charset="0"/>
              </a:rPr>
              <a:t>Cách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tạo</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ra</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điện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từ</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gió</a:t>
            </a:r>
            <a:r>
              <a:rPr lang="en-US" sz="5400" b="1" dirty="0">
                <a:latin typeface="Cambria" panose="02040503050406030204" pitchFamily="18" charset="0"/>
                <a:ea typeface="Cambria" panose="02040503050406030204" pitchFamily="18" charset="0"/>
              </a:rPr>
              <a:t>:</a:t>
            </a:r>
          </a:p>
          <a:p>
            <a:pPr algn="ctr">
              <a:lnSpc>
                <a:spcPct val="150000"/>
              </a:lnSpc>
            </a:pPr>
            <a:r>
              <a:rPr lang="en-US" sz="5400" dirty="0" err="1">
                <a:latin typeface="Cambria" panose="02040503050406030204" pitchFamily="18" charset="0"/>
                <a:ea typeface="Cambria" panose="02040503050406030204" pitchFamily="18" charset="0"/>
              </a:rPr>
              <a:t>Gió</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làm</a:t>
            </a:r>
            <a:r>
              <a:rPr lang="en-US" sz="5400" dirty="0">
                <a:latin typeface="Cambria" panose="02040503050406030204" pitchFamily="18" charset="0"/>
                <a:ea typeface="Cambria" panose="02040503050406030204" pitchFamily="18" charset="0"/>
              </a:rPr>
              <a:t> quay .........(1)........ </a:t>
            </a:r>
            <a:r>
              <a:rPr lang="en-US" sz="5400" dirty="0" err="1">
                <a:latin typeface="Cambria" panose="02040503050406030204" pitchFamily="18" charset="0"/>
                <a:ea typeface="Cambria" panose="02040503050406030204" pitchFamily="18" charset="0"/>
              </a:rPr>
              <a:t>của</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máy</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phát</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Khi </a:t>
            </a:r>
            <a:r>
              <a:rPr lang="en-US" sz="5400" dirty="0" err="1">
                <a:latin typeface="Cambria" panose="02040503050406030204" pitchFamily="18" charset="0"/>
                <a:ea typeface="Cambria" panose="02040503050406030204" pitchFamily="18" charset="0"/>
              </a:rPr>
              <a:t>cánh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quạt</a:t>
            </a:r>
            <a:r>
              <a:rPr lang="en-US" sz="5400" dirty="0">
                <a:latin typeface="Cambria" panose="02040503050406030204" pitchFamily="18" charset="0"/>
                <a:ea typeface="Cambria" panose="02040503050406030204" pitchFamily="18" charset="0"/>
              </a:rPr>
              <a:t> ....... (2) ......., </a:t>
            </a:r>
            <a:r>
              <a:rPr lang="en-US" sz="5400" dirty="0" err="1">
                <a:latin typeface="Cambria" panose="02040503050406030204" pitchFamily="18" charset="0"/>
                <a:ea typeface="Cambria" panose="02040503050406030204" pitchFamily="18" charset="0"/>
              </a:rPr>
              <a:t>máy</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phát</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gió</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sẽ</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tạo</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ra</a:t>
            </a:r>
            <a:r>
              <a:rPr lang="en-US" sz="5400" dirty="0">
                <a:latin typeface="Cambria" panose="02040503050406030204" pitchFamily="18" charset="0"/>
                <a:ea typeface="Cambria" panose="02040503050406030204" pitchFamily="18" charset="0"/>
              </a:rPr>
              <a:t> ..... (3) ........</a:t>
            </a:r>
          </a:p>
        </p:txBody>
      </p:sp>
      <p:sp>
        <p:nvSpPr>
          <p:cNvPr id="11" name="Rectangle: Rounded Corners 10">
            <a:extLst>
              <a:ext uri="{FF2B5EF4-FFF2-40B4-BE49-F238E27FC236}">
                <a16:creationId xmlns:a16="http://schemas.microsoft.com/office/drawing/2014/main" id="{5822D27E-E2CC-F6DB-6616-689A22B25BF6}"/>
              </a:ext>
            </a:extLst>
          </p:cNvPr>
          <p:cNvSpPr/>
          <p:nvPr/>
        </p:nvSpPr>
        <p:spPr>
          <a:xfrm>
            <a:off x="1524000" y="2933700"/>
            <a:ext cx="2209800" cy="1143000"/>
          </a:xfrm>
          <a:prstGeom prst="roundRect">
            <a:avLst>
              <a:gd name="adj" fmla="val 46667"/>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Cambria" panose="02040503050406030204" pitchFamily="18" charset="0"/>
                <a:ea typeface="Cambria" panose="02040503050406030204" pitchFamily="18" charset="0"/>
              </a:rPr>
              <a:t>điện</a:t>
            </a:r>
            <a:endParaRPr lang="en-US" sz="4800" dirty="0">
              <a:solidFill>
                <a:srgbClr val="002060"/>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CD3B03BD-174B-6566-E68D-232CDA7E7933}"/>
              </a:ext>
            </a:extLst>
          </p:cNvPr>
          <p:cNvSpPr/>
          <p:nvPr/>
        </p:nvSpPr>
        <p:spPr>
          <a:xfrm>
            <a:off x="7086600" y="2781300"/>
            <a:ext cx="3276600" cy="1143000"/>
          </a:xfrm>
          <a:prstGeom prst="roundRect">
            <a:avLst>
              <a:gd name="adj" fmla="val 4666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Cambria" panose="02040503050406030204" pitchFamily="18" charset="0"/>
                <a:ea typeface="Cambria" panose="02040503050406030204" pitchFamily="18" charset="0"/>
              </a:rPr>
              <a:t>cánh</a:t>
            </a:r>
            <a:r>
              <a:rPr lang="en-US" sz="4800" dirty="0">
                <a:solidFill>
                  <a:srgbClr val="002060"/>
                </a:solidFill>
                <a:latin typeface="Cambria" panose="02040503050406030204" pitchFamily="18" charset="0"/>
                <a:ea typeface="Cambria" panose="02040503050406030204" pitchFamily="18" charset="0"/>
              </a:rPr>
              <a:t> </a:t>
            </a:r>
            <a:r>
              <a:rPr lang="en-US" sz="4800" dirty="0" err="1">
                <a:solidFill>
                  <a:srgbClr val="002060"/>
                </a:solidFill>
                <a:latin typeface="Cambria" panose="02040503050406030204" pitchFamily="18" charset="0"/>
                <a:ea typeface="Cambria" panose="02040503050406030204" pitchFamily="18" charset="0"/>
              </a:rPr>
              <a:t>quạt</a:t>
            </a:r>
            <a:endParaRPr lang="en-US" sz="4800" dirty="0">
              <a:solidFill>
                <a:srgbClr val="00206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9D6E74CD-EEEB-946D-991D-DE7EF929F1EB}"/>
              </a:ext>
            </a:extLst>
          </p:cNvPr>
          <p:cNvSpPr/>
          <p:nvPr/>
        </p:nvSpPr>
        <p:spPr>
          <a:xfrm>
            <a:off x="12649200" y="2857500"/>
            <a:ext cx="3581400" cy="1143000"/>
          </a:xfrm>
          <a:prstGeom prst="roundRect">
            <a:avLst>
              <a:gd name="adj" fmla="val 46667"/>
            </a:avLst>
          </a:prstGeom>
          <a:solidFill>
            <a:srgbClr val="EF9B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latin typeface="Cambria" panose="02040503050406030204" pitchFamily="18" charset="0"/>
                <a:ea typeface="Cambria" panose="02040503050406030204" pitchFamily="18" charset="0"/>
              </a:rPr>
              <a:t>chuyển</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động</a:t>
            </a:r>
            <a:endParaRPr lang="en-US"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07407E-6 L -0.09791 0.36666 " pathEditMode="relative" rAng="0" ptsTypes="AA">
                                      <p:cBhvr>
                                        <p:cTn id="6" dur="2000" fill="hold"/>
                                        <p:tgtEl>
                                          <p:spTgt spid="12"/>
                                        </p:tgtEl>
                                        <p:attrNameLst>
                                          <p:attrName>ppt_x</p:attrName>
                                          <p:attrName>ppt_y</p:attrName>
                                        </p:attrNameLst>
                                      </p:cBhvr>
                                      <p:rCtr x="-4896" y="183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3.33333E-6 L -0.55208 0.5 " pathEditMode="relative" rAng="0" ptsTypes="AA">
                                      <p:cBhvr>
                                        <p:cTn id="10" dur="2000" fill="hold"/>
                                        <p:tgtEl>
                                          <p:spTgt spid="13"/>
                                        </p:tgtEl>
                                        <p:attrNameLst>
                                          <p:attrName>ppt_x</p:attrName>
                                          <p:attrName>ppt_y</p:attrName>
                                        </p:attrNameLst>
                                      </p:cBhvr>
                                      <p:rCtr x="-27604" y="250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7.40741E-7 L 0.69375 0.48519 " pathEditMode="relative" rAng="0" ptsTypes="AA">
                                      <p:cBhvr>
                                        <p:cTn id="14" dur="2000" fill="hold"/>
                                        <p:tgtEl>
                                          <p:spTgt spid="11"/>
                                        </p:tgtEl>
                                        <p:attrNameLst>
                                          <p:attrName>ppt_x</p:attrName>
                                          <p:attrName>ppt_y</p:attrName>
                                        </p:attrNameLst>
                                      </p:cBhvr>
                                      <p:rCtr x="34688" y="2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50151" y="2857500"/>
            <a:ext cx="3228704" cy="923330"/>
          </a:xfrm>
          <a:prstGeom prst="rect">
            <a:avLst/>
          </a:prstGeom>
          <a:noFill/>
        </p:spPr>
        <p:txBody>
          <a:bodyPr wrap="none" lIns="91440" tIns="45720" rIns="91440" bIns="45720">
            <a:spAutoFit/>
          </a:bodyPr>
          <a:lstStyle/>
          <a:p>
            <a:pPr algn="ctr"/>
            <a:r>
              <a:rPr lang="en-US" sz="5400" b="0" cap="none" spc="0" smtClean="0">
                <a:ln w="0"/>
                <a:solidFill>
                  <a:srgbClr val="FF0000"/>
                </a:solidFill>
                <a:effectLst>
                  <a:outerShdw blurRad="38100" dist="25400" dir="5400000" algn="ctr" rotWithShape="0">
                    <a:srgbClr val="6E747A">
                      <a:alpha val="43000"/>
                    </a:srgbClr>
                  </a:outerShdw>
                </a:effectLst>
              </a:rPr>
              <a:t>LUYỆN TẬP</a:t>
            </a:r>
            <a:endParaRPr lang="en-US" sz="5400" b="0" cap="none" spc="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55598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6E9FCA8-E19D-B4E6-4BCE-A3A6669963C2}"/>
              </a:ext>
            </a:extLst>
          </p:cNvPr>
          <p:cNvSpPr txBox="1"/>
          <p:nvPr/>
        </p:nvSpPr>
        <p:spPr>
          <a:xfrm>
            <a:off x="990600" y="4229100"/>
            <a:ext cx="67056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nhóm</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57EBB328-214A-2349-1AB0-AD6A0D849245}"/>
              </a:ext>
            </a:extLst>
          </p:cNvPr>
          <p:cNvPicPr>
            <a:picLocks noChangeAspect="1"/>
          </p:cNvPicPr>
          <p:nvPr/>
        </p:nvPicPr>
        <p:blipFill>
          <a:blip r:embed="rId2"/>
          <a:stretch>
            <a:fillRect/>
          </a:stretch>
        </p:blipFill>
        <p:spPr>
          <a:xfrm>
            <a:off x="8915400" y="952500"/>
            <a:ext cx="6705600" cy="8780261"/>
          </a:xfrm>
          <a:prstGeom prst="rect">
            <a:avLst/>
          </a:prstGeom>
        </p:spPr>
      </p:pic>
    </p:spTree>
    <p:extLst>
      <p:ext uri="{BB962C8B-B14F-4D97-AF65-F5344CB8AC3E}">
        <p14:creationId xmlns:p14="http://schemas.microsoft.com/office/powerpoint/2010/main" val="399123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6E9FCA8-E19D-B4E6-4BCE-A3A6669963C2}"/>
              </a:ext>
            </a:extLst>
          </p:cNvPr>
          <p:cNvSpPr txBox="1"/>
          <p:nvPr/>
        </p:nvSpPr>
        <p:spPr>
          <a:xfrm>
            <a:off x="685800" y="800100"/>
            <a:ext cx="67056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Quạt</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điện</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9FBD510-2BED-057A-9BBE-BFFBAA969DFF}"/>
              </a:ext>
            </a:extLst>
          </p:cNvPr>
          <p:cNvSpPr txBox="1"/>
          <p:nvPr/>
        </p:nvSpPr>
        <p:spPr>
          <a:xfrm>
            <a:off x="10515600" y="876300"/>
            <a:ext cx="67056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Máy</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phát</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điện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5" name="Straight Connector 4">
            <a:extLst>
              <a:ext uri="{FF2B5EF4-FFF2-40B4-BE49-F238E27FC236}">
                <a16:creationId xmlns:a16="http://schemas.microsoft.com/office/drawing/2014/main" id="{5CB801C1-22AA-44C3-B259-752C927C13AF}"/>
              </a:ext>
            </a:extLst>
          </p:cNvPr>
          <p:cNvCxnSpPr>
            <a:cxnSpLocks/>
          </p:cNvCxnSpPr>
          <p:nvPr/>
        </p:nvCxnSpPr>
        <p:spPr>
          <a:xfrm>
            <a:off x="8610600" y="952500"/>
            <a:ext cx="0" cy="708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B4AA89-6781-7037-24F5-75AA7647DE01}"/>
              </a:ext>
            </a:extLst>
          </p:cNvPr>
          <p:cNvSpPr txBox="1"/>
          <p:nvPr/>
        </p:nvSpPr>
        <p:spPr>
          <a:xfrm>
            <a:off x="685800" y="2400300"/>
            <a:ext cx="7696200" cy="1754326"/>
          </a:xfrm>
          <a:prstGeom prst="rect">
            <a:avLst/>
          </a:prstGeom>
          <a:noFill/>
        </p:spPr>
        <p:txBody>
          <a:bodyPr wrap="square" rtlCol="0">
            <a:spAutoFit/>
          </a:bodyPr>
          <a:lstStyle/>
          <a:p>
            <a:pPr algn="just"/>
            <a:r>
              <a:rPr lang="en-US" sz="5400" dirty="0" err="1">
                <a:solidFill>
                  <a:srgbClr val="FF0000"/>
                </a:solidFill>
                <a:latin typeface="Cambria" panose="02040503050406030204" pitchFamily="18" charset="0"/>
                <a:ea typeface="Cambria" panose="02040503050406030204" pitchFamily="18" charset="0"/>
              </a:rPr>
              <a:t>Cần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có</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điện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làm</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cho</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cánh</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quạt</a:t>
            </a:r>
            <a:r>
              <a:rPr lang="en-US" sz="5400" dirty="0">
                <a:solidFill>
                  <a:srgbClr val="FF0000"/>
                </a:solidFill>
                <a:latin typeface="Cambria" panose="02040503050406030204" pitchFamily="18" charset="0"/>
                <a:ea typeface="Cambria" panose="02040503050406030204" pitchFamily="18" charset="0"/>
              </a:rPr>
              <a:t> quay </a:t>
            </a:r>
            <a:r>
              <a:rPr lang="en-US" sz="5400" dirty="0" err="1">
                <a:solidFill>
                  <a:srgbClr val="FF0000"/>
                </a:solidFill>
                <a:latin typeface="Cambria" panose="02040503050406030204" pitchFamily="18" charset="0"/>
                <a:ea typeface="Cambria" panose="02040503050406030204" pitchFamily="18" charset="0"/>
              </a:rPr>
              <a:t>để</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tạo</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ra</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gió</a:t>
            </a:r>
            <a:endParaRPr lang="en-US" sz="54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D5CDD4AD-AC89-3A2A-5DFC-E11171CCF490}"/>
              </a:ext>
            </a:extLst>
          </p:cNvPr>
          <p:cNvSpPr txBox="1"/>
          <p:nvPr/>
        </p:nvSpPr>
        <p:spPr>
          <a:xfrm>
            <a:off x="9144000" y="2476500"/>
            <a:ext cx="8229600" cy="2585323"/>
          </a:xfrm>
          <a:prstGeom prst="rect">
            <a:avLst/>
          </a:prstGeom>
          <a:noFill/>
        </p:spPr>
        <p:txBody>
          <a:bodyPr wrap="square" rtlCol="0">
            <a:spAutoFit/>
          </a:bodyPr>
          <a:lstStyle/>
          <a:p>
            <a:pPr algn="just"/>
            <a:r>
              <a:rPr lang="en-US" sz="5400" dirty="0">
                <a:solidFill>
                  <a:srgbClr val="FF0000"/>
                </a:solidFill>
                <a:latin typeface="Cambria" panose="02040503050406030204" pitchFamily="18" charset="0"/>
                <a:ea typeface="Cambria" panose="02040503050406030204" pitchFamily="18" charset="0"/>
              </a:rPr>
              <a:t>D</a:t>
            </a:r>
            <a:r>
              <a:rPr lang="vi-VN" sz="5400" dirty="0">
                <a:solidFill>
                  <a:srgbClr val="FF0000"/>
                </a:solidFill>
                <a:latin typeface="Cambria" panose="02040503050406030204" pitchFamily="18" charset="0"/>
                <a:ea typeface="Cambria" panose="02040503050406030204" pitchFamily="18" charset="0"/>
              </a:rPr>
              <a:t>ùng để biến đổi năng lượng gió thành năng lượng điện.</a:t>
            </a:r>
            <a:endParaRPr lang="en-US" sz="5400" dirty="0">
              <a:solidFill>
                <a:srgbClr val="FF0000"/>
              </a:solidFill>
              <a:latin typeface="Cambria" panose="02040503050406030204" pitchFamily="18" charset="0"/>
              <a:ea typeface="Cambria" panose="02040503050406030204" pitchFamily="18" charset="0"/>
            </a:endParaRPr>
          </a:p>
        </p:txBody>
      </p:sp>
      <p:pic>
        <p:nvPicPr>
          <p:cNvPr id="1026" name="Picture 2" descr="Quạt Hình ảnh PNG | Vector Và Các Tập Tin PSD | Tải Về Miễn ...">
            <a:extLst>
              <a:ext uri="{FF2B5EF4-FFF2-40B4-BE49-F238E27FC236}">
                <a16:creationId xmlns:a16="http://schemas.microsoft.com/office/drawing/2014/main" id="{FCA19840-304F-A340-4DC0-800F606CC90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05000" y="4305300"/>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áy Phát điện Gió Hình ảnh PNG | Vector Và Các Tập Tin PSD | Tải Về Miễn  Phí Trên Pngtree">
            <a:extLst>
              <a:ext uri="{FF2B5EF4-FFF2-40B4-BE49-F238E27FC236}">
                <a16:creationId xmlns:a16="http://schemas.microsoft.com/office/drawing/2014/main" id="{9FE4A45B-8158-E08B-80CC-55F5A2631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2400" y="49149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1839" y="2857500"/>
            <a:ext cx="3305328" cy="923330"/>
          </a:xfrm>
          <a:prstGeom prst="rect">
            <a:avLst/>
          </a:prstGeom>
          <a:noFill/>
        </p:spPr>
        <p:txBody>
          <a:bodyPr wrap="none" lIns="91440" tIns="45720" rIns="91440" bIns="45720">
            <a:spAutoFit/>
          </a:bodyPr>
          <a:lstStyle/>
          <a:p>
            <a:pPr algn="ctr"/>
            <a:r>
              <a:rPr lang="en-US" sz="5400" b="0" cap="none" spc="0" smtClean="0">
                <a:ln w="0"/>
                <a:solidFill>
                  <a:srgbClr val="FF0000"/>
                </a:solidFill>
                <a:effectLst>
                  <a:outerShdw blurRad="38100" dist="25400" dir="5400000" algn="ctr" rotWithShape="0">
                    <a:srgbClr val="6E747A">
                      <a:alpha val="43000"/>
                    </a:srgbClr>
                  </a:outerShdw>
                </a:effectLst>
              </a:rPr>
              <a:t>VẬN DỤNG</a:t>
            </a:r>
            <a:endParaRPr lang="en-US" sz="5400" b="0" cap="none" spc="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45729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418</Words>
  <Application>Microsoft Office PowerPoint</Application>
  <PresentationFormat>Custom</PresentationFormat>
  <Paragraphs>23</Paragraphs>
  <Slides>11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Aptos</vt:lpstr>
      <vt:lpstr>Aptos Display</vt:lpstr>
      <vt:lpstr>Arial</vt:lpstr>
      <vt:lpstr>Calibri</vt:lpstr>
      <vt:lpstr>Calibri Light</vt:lpstr>
      <vt:lpstr>Cambria</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MAIHUNG</cp:lastModifiedBy>
  <cp:revision>12</cp:revision>
  <dcterms:created xsi:type="dcterms:W3CDTF">2006-08-16T00:00:00Z</dcterms:created>
  <dcterms:modified xsi:type="dcterms:W3CDTF">2026-04-18T02:33:27Z</dcterms:modified>
  <dc:identifier>DAGYIOoSE4U</dc:identifier>
</cp:coreProperties>
</file>