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19"/>
  </p:notesMasterIdLst>
  <p:sldIdLst>
    <p:sldId id="256" r:id="rId3"/>
    <p:sldId id="328" r:id="rId4"/>
    <p:sldId id="365" r:id="rId5"/>
    <p:sldId id="335" r:id="rId6"/>
    <p:sldId id="316" r:id="rId7"/>
    <p:sldId id="339" r:id="rId8"/>
    <p:sldId id="341" r:id="rId9"/>
    <p:sldId id="358" r:id="rId10"/>
    <p:sldId id="359" r:id="rId11"/>
    <p:sldId id="360" r:id="rId12"/>
    <p:sldId id="346" r:id="rId13"/>
    <p:sldId id="361" r:id="rId14"/>
    <p:sldId id="362" r:id="rId15"/>
    <p:sldId id="363" r:id="rId16"/>
    <p:sldId id="364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117" autoAdjust="0"/>
  </p:normalViewPr>
  <p:slideViewPr>
    <p:cSldViewPr snapToGrid="0">
      <p:cViewPr varScale="1">
        <p:scale>
          <a:sx n="77" d="100"/>
          <a:sy n="77" d="100"/>
        </p:scale>
        <p:origin x="1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D7C13-0ECE-40F2-ADBA-99A6F35A9DA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A8F07-5C0E-4508-ACE8-D40CF620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12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1129b41d3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1129b41d3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Google Shape;2684;g112c29bf982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5" name="Google Shape;2685;g112c29bf982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1994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Google Shape;2684;g112c29bf982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5" name="Google Shape;2685;g112c29bf982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8727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Google Shape;2684;g112c29bf982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5" name="Google Shape;2685;g112c29bf982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82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223A8-0F19-D0B5-D49D-BA193BCDF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05276-C737-8931-9546-5F8F24AA5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FED5E-5FE7-D3D6-24EB-055F794F0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05203-F9FF-7D49-2F65-60240BFDF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CDE48-F22D-FA18-485C-13E825CF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8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D730-E83C-9A9B-50C7-9E0A40FA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241C5-1C2D-9962-3D0C-64E6DF28C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E14F7-A2D8-D352-0472-4FD21027B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9B0A3-9A3F-A964-3FCF-3FFC4AE19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3D168-E0F9-6423-6013-6CC36A87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4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1119A7-5BB9-F381-88B3-1C9833658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598CA-EE88-5E87-6CCF-6A2F88D38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820CA-DE33-F41A-9911-91B4D67E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87FC2-8984-1DC6-2616-30AF3F7E1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452E6-0371-38AB-F1EB-C988187E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40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01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97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22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3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70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09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98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8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62386-F052-088A-B5B7-70382CE1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CDE5D-41A7-7983-CE77-673335BE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66160-7D57-DD0E-E2EC-9218A2A2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CEFF8-0F7F-43DC-5FA7-DB6ECB1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E272C-B7B9-21D9-E686-29AF5558E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2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29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89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23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486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527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1_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452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C6303-1F73-0D12-0F90-40BA4AB0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84809-A6A7-AB2C-A352-F400C2825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B5712-BA55-EDE3-5B79-CFAAF400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668C3-81F1-EBE1-FCAD-B5D419146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6EC14-2F36-330C-F003-1EB6744CC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8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C3DB6-5CCA-0FC4-3D2F-3F876C33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F563E-ECB9-3765-2E21-120CFEB11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8E0F1-6453-CBC4-4814-7C0641A01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E71B2-7EBE-09BE-2D90-4A78B6DEE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40369-B717-E726-4A59-555D3056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63AF4-B7DE-FDE9-C2EB-366DD933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7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9709C-564B-C5CB-E16B-2CE4F5835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193E3-358A-1966-5688-7CA2F034D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49527-C7A9-10C8-A866-C31F73F20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4E4EF-1715-6BE6-58AA-D180FCA75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471F2-E21C-8BE0-A5A5-50B9A6E2B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840B87-42E4-1E91-BCF9-55FDEBCF3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DF788E-439F-37D2-96BD-3AB851FE2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0749DE-26E3-7BD9-8207-FDD91D301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0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12C5B-214A-7B92-604F-EC9C9F53E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036DE8-FE2E-BB09-4318-B78BF9C42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E8823-FD38-7644-D16E-26A0DED2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9783B-4201-EEF5-E7C3-705FCAD2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1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B7441D-61C4-45C1-D3D7-DFA54EB44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6F0F51-15B3-DC49-EB5D-D6AD9B206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8FE03-B3DF-A9E7-FFC6-94E693D7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0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6E3FA-8C97-9119-678F-B72652BEB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C88AA-C356-3780-86D3-BB1563587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1FF99-34C2-B735-28BC-A8F140E11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DF116-BE40-F6D1-3B14-DC42D9E3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B37E3-DDDD-3F5E-F208-8113DBEF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6528F-DA13-A386-A2D3-42DC2CCA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7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68909-9111-2EF6-BA9C-790CDE06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4919D0-F823-88BB-729B-11BA6D297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46A39-1B3B-0E9D-9191-4B59DAB98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5F92F-F420-D6DA-A05D-73C7E68D7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F8092-5E8B-382A-AA96-1C7FBFE05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7E11D8-6ECA-2A1B-99F1-88E8F05C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0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6CBF7DC1-576D-2AB2-1EE9-F077F86071F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6329E1-D486-CF17-CB27-E0737684F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7AB2E-CFED-88BC-388B-91B3B648B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1225F-1EA4-EE6D-F320-74652EAC1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E40F95-F4D5-4A59-80C4-E55005CE8E2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FA9C1-8793-1FCF-12B1-3E2083FC7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0EAC8-3578-E2F7-671A-E8C83EF4E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5BCC4DA-B875-6F97-AD09-52FA4CA0112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435" y="106017"/>
            <a:ext cx="1599074" cy="15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0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40F95-F4D5-4A59-80C4-E55005CE8E2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9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8751CD-DE35-3894-EDF0-707BD5FA9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47" y="360807"/>
            <a:ext cx="1169624" cy="11696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19BDA5-2F6B-5870-83B5-544FDD034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0" y="217433"/>
            <a:ext cx="1312999" cy="1312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5B2E6D-4DFA-3849-660E-EB03F303C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353" y="66589"/>
            <a:ext cx="1312999" cy="1312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BB8E47-7BB5-C4EB-3BF2-AF9C5B130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2" y="1246079"/>
            <a:ext cx="1169624" cy="11696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626CBA-F544-F462-24BF-2D568957D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1" y="-136249"/>
            <a:ext cx="2538872" cy="16925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D66BD4-A0B8-27C6-8A37-50963CA8D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09" y="360807"/>
            <a:ext cx="1169624" cy="11696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1B9BEB-AB89-5A56-3C21-7ED1B0E0A4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/>
        </p:blipFill>
        <p:spPr>
          <a:xfrm>
            <a:off x="9326881" y="3233847"/>
            <a:ext cx="2865120" cy="3954394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D5073610-B9AD-8C96-E12D-EF29EF8B65B0}"/>
              </a:ext>
            </a:extLst>
          </p:cNvPr>
          <p:cNvSpPr/>
          <p:nvPr/>
        </p:nvSpPr>
        <p:spPr>
          <a:xfrm>
            <a:off x="1363935" y="945619"/>
            <a:ext cx="98411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26: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Phòng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tránh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bị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xâm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hại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2)</a:t>
            </a:r>
            <a:endParaRPr lang="vi-VN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FC113A3E-17A0-6EA7-BA64-6375AFCF11F4}"/>
              </a:ext>
            </a:extLst>
          </p:cNvPr>
          <p:cNvSpPr/>
          <p:nvPr/>
        </p:nvSpPr>
        <p:spPr>
          <a:xfrm>
            <a:off x="1423948" y="4269962"/>
            <a:ext cx="82086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GV: Đào Thị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Thêu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Trường : </a:t>
            </a:r>
            <a:r>
              <a:rPr lang="en-US" sz="48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Tiểu</a:t>
            </a:r>
            <a:r>
              <a:rPr 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học</a:t>
            </a:r>
            <a:r>
              <a:rPr 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Hòa Nghĩa</a:t>
            </a:r>
            <a:endParaRPr lang="vi-VN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F37B25-5B96-D072-CCC0-F2936BE4B646}"/>
              </a:ext>
            </a:extLst>
          </p:cNvPr>
          <p:cNvSpPr/>
          <p:nvPr/>
        </p:nvSpPr>
        <p:spPr>
          <a:xfrm>
            <a:off x="495300" y="411480"/>
            <a:ext cx="11197590" cy="60007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37DFA76-ECF3-0E30-F2A9-B7D333C52E55}"/>
              </a:ext>
            </a:extLst>
          </p:cNvPr>
          <p:cNvSpPr/>
          <p:nvPr/>
        </p:nvSpPr>
        <p:spPr>
          <a:xfrm>
            <a:off x="5623560" y="2674620"/>
            <a:ext cx="5440680" cy="1531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g) Tăng tiết chất nhờn, da xuất hiện mụn trứng cá.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A9CEC8-786A-6EEF-BFDB-AAD0F7847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10" y="2000250"/>
            <a:ext cx="4539114" cy="300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F37B25-5B96-D072-CCC0-F2936BE4B646}"/>
              </a:ext>
            </a:extLst>
          </p:cNvPr>
          <p:cNvSpPr/>
          <p:nvPr/>
        </p:nvSpPr>
        <p:spPr>
          <a:xfrm>
            <a:off x="600075" y="504825"/>
            <a:ext cx="10991850" cy="58483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CB818E-E6BE-A904-E451-5C3BAFADA631}"/>
              </a:ext>
            </a:extLst>
          </p:cNvPr>
          <p:cNvGrpSpPr/>
          <p:nvPr/>
        </p:nvGrpSpPr>
        <p:grpSpPr>
          <a:xfrm>
            <a:off x="1072451" y="233783"/>
            <a:ext cx="10054872" cy="1487308"/>
            <a:chOff x="2137125" y="392859"/>
            <a:chExt cx="10054872" cy="1005840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51DCC680-F525-9CD1-57D8-67DDD59EC750}"/>
                </a:ext>
              </a:extLst>
            </p:cNvPr>
            <p:cNvSpPr/>
            <p:nvPr/>
          </p:nvSpPr>
          <p:spPr>
            <a:xfrm flipH="1">
              <a:off x="2137125" y="392859"/>
              <a:ext cx="10054872" cy="1005840"/>
            </a:xfrm>
            <a:prstGeom prst="homePlate">
              <a:avLst/>
            </a:prstGeom>
            <a:solidFill>
              <a:srgbClr val="FF8369"/>
            </a:solidFill>
            <a:ln>
              <a:solidFill>
                <a:srgbClr val="FF83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 SemiBold" pitchFamily="2" charset="0"/>
                <a:ea typeface="+mn-ea"/>
                <a:cs typeface="+mn-cs"/>
              </a:endParaRP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2CEF8049-DEEC-C25A-A778-657138281F54}"/>
                </a:ext>
              </a:extLst>
            </p:cNvPr>
            <p:cNvSpPr/>
            <p:nvPr/>
          </p:nvSpPr>
          <p:spPr>
            <a:xfrm flipH="1">
              <a:off x="2383205" y="475936"/>
              <a:ext cx="9700940" cy="822960"/>
            </a:xfrm>
            <a:prstGeom prst="homePlat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Em sẽ làm gì nếu gặp tình huống như ở hình 3, 4?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AD07F6B-1F21-C92A-6CC2-60E880DBA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202" y="1937384"/>
            <a:ext cx="8563928" cy="404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5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F37B25-5B96-D072-CCC0-F2936BE4B646}"/>
              </a:ext>
            </a:extLst>
          </p:cNvPr>
          <p:cNvSpPr/>
          <p:nvPr/>
        </p:nvSpPr>
        <p:spPr>
          <a:xfrm>
            <a:off x="495300" y="411480"/>
            <a:ext cx="11197590" cy="60007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37DFA76-ECF3-0E30-F2A9-B7D333C52E55}"/>
              </a:ext>
            </a:extLst>
          </p:cNvPr>
          <p:cNvSpPr/>
          <p:nvPr/>
        </p:nvSpPr>
        <p:spPr>
          <a:xfrm>
            <a:off x="5509260" y="468630"/>
            <a:ext cx="5886450" cy="31661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Khuyên bạn gái không nên tỏ thái độ, dùng lời nói để bình luận vẻ bên ngoài của bạn. Mỗi người có những đặc điểm cơ thể riêng 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ầ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được tôn trọng, sử dụng lời nói miệt thị (xúc phạm), có thể khiến bạn bị tổn thương tinh thần.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34583-6840-4E04-967C-A10E5F0B3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" y="1548764"/>
            <a:ext cx="4143504" cy="405193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2A75E6-11A1-B170-6297-EB4E67463279}"/>
              </a:ext>
            </a:extLst>
          </p:cNvPr>
          <p:cNvSpPr/>
          <p:nvPr/>
        </p:nvSpPr>
        <p:spPr>
          <a:xfrm>
            <a:off x="5612130" y="3977640"/>
            <a:ext cx="5886450" cy="19545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Nhẹ nhàng góp ý để bạn vệ sinh cơ thể, giữ quẩn áo sạch sẽ, để phòng ngừa nhiễm khuẩn hoặc mắc bệnh ngoài da.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4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F37B25-5B96-D072-CCC0-F2936BE4B646}"/>
              </a:ext>
            </a:extLst>
          </p:cNvPr>
          <p:cNvSpPr/>
          <p:nvPr/>
        </p:nvSpPr>
        <p:spPr>
          <a:xfrm>
            <a:off x="495300" y="411480"/>
            <a:ext cx="11197590" cy="60007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37DFA76-ECF3-0E30-F2A9-B7D333C52E55}"/>
              </a:ext>
            </a:extLst>
          </p:cNvPr>
          <p:cNvSpPr/>
          <p:nvPr/>
        </p:nvSpPr>
        <p:spPr>
          <a:xfrm>
            <a:off x="5623560" y="1371600"/>
            <a:ext cx="5886450" cy="42519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Báo hiệu cho bạn trai cảnh giác với người lạ.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Nói với người thanh niên là bạn trai đang có người chờ đón.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Gọi, nhắc nhở bạn trai không nên đi một mình hoặc chờ người lớn tới đón.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Chạy theo để đi cùng bạn trai.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711E66-D551-77D0-9520-0701C8B7F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095" y="1777364"/>
            <a:ext cx="3851008" cy="372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3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917003-8981-10D5-4ABD-51EC2206B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773011"/>
            <a:ext cx="5178101" cy="41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6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F37B25-5B96-D072-CCC0-F2936BE4B646}"/>
              </a:ext>
            </a:extLst>
          </p:cNvPr>
          <p:cNvSpPr/>
          <p:nvPr/>
        </p:nvSpPr>
        <p:spPr>
          <a:xfrm>
            <a:off x="600075" y="504825"/>
            <a:ext cx="10991850" cy="58483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CB818E-E6BE-A904-E451-5C3BAFADA631}"/>
              </a:ext>
            </a:extLst>
          </p:cNvPr>
          <p:cNvGrpSpPr/>
          <p:nvPr/>
        </p:nvGrpSpPr>
        <p:grpSpPr>
          <a:xfrm>
            <a:off x="1072451" y="233783"/>
            <a:ext cx="10054872" cy="1487308"/>
            <a:chOff x="2137125" y="392859"/>
            <a:chExt cx="10054872" cy="1005840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51DCC680-F525-9CD1-57D8-67DDD59EC750}"/>
                </a:ext>
              </a:extLst>
            </p:cNvPr>
            <p:cNvSpPr/>
            <p:nvPr/>
          </p:nvSpPr>
          <p:spPr>
            <a:xfrm flipH="1">
              <a:off x="2137125" y="392859"/>
              <a:ext cx="10054872" cy="1005840"/>
            </a:xfrm>
            <a:prstGeom prst="homePlate">
              <a:avLst/>
            </a:prstGeom>
            <a:solidFill>
              <a:srgbClr val="FF8369"/>
            </a:solidFill>
            <a:ln>
              <a:solidFill>
                <a:srgbClr val="FF83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 SemiBold" pitchFamily="2" charset="0"/>
                <a:ea typeface="+mn-ea"/>
                <a:cs typeface="+mn-cs"/>
              </a:endParaRP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2CEF8049-DEEC-C25A-A778-657138281F54}"/>
                </a:ext>
              </a:extLst>
            </p:cNvPr>
            <p:cNvSpPr/>
            <p:nvPr/>
          </p:nvSpPr>
          <p:spPr>
            <a:xfrm flipH="1">
              <a:off x="2383205" y="475936"/>
              <a:ext cx="9700940" cy="822960"/>
            </a:xfrm>
            <a:prstGeom prst="homePlat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Viết tiếp vào cột dưới những đặc điểm phù hợp với đặc điểm đã cho.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EB7AC10-8380-19C9-386B-044A2C9EF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263225"/>
              </p:ext>
            </p:extLst>
          </p:nvPr>
        </p:nvGraphicFramePr>
        <p:xfrm>
          <a:off x="1703070" y="2171700"/>
          <a:ext cx="8435340" cy="3757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1395">
                  <a:extLst>
                    <a:ext uri="{9D8B030D-6E8A-4147-A177-3AD203B41FA5}">
                      <a16:colId xmlns:a16="http://schemas.microsoft.com/office/drawing/2014/main" val="2613038911"/>
                    </a:ext>
                  </a:extLst>
                </a:gridCol>
                <a:gridCol w="4553945">
                  <a:extLst>
                    <a:ext uri="{9D8B030D-6E8A-4147-A177-3AD203B41FA5}">
                      <a16:colId xmlns:a16="http://schemas.microsoft.com/office/drawing/2014/main" val="1316203360"/>
                    </a:ext>
                  </a:extLst>
                </a:gridCol>
              </a:tblGrid>
              <a:tr h="8989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Tóc đen, mắt nâu, má lúm đồng tiền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Tóc ngắn, mặc quần bò, đi giày thể thao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417115"/>
                  </a:ext>
                </a:extLst>
              </a:tr>
              <a:tr h="1098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831817"/>
                  </a:ext>
                </a:extLst>
              </a:tr>
              <a:tr h="1488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40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05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E37AA5-9392-93B9-0010-B62FF469E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17" y="1801932"/>
            <a:ext cx="5316173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4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p65"/>
          <p:cNvSpPr txBox="1">
            <a:spLocks noGrp="1"/>
          </p:cNvSpPr>
          <p:nvPr>
            <p:ph type="title" idx="4294967295"/>
          </p:nvPr>
        </p:nvSpPr>
        <p:spPr>
          <a:xfrm>
            <a:off x="2842592" y="1518271"/>
            <a:ext cx="5226050" cy="9509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VN-Sunday" panose="00000500000000000000" charset="0"/>
                <a:cs typeface="SVN-Sunday" panose="00000500000000000000" charset="0"/>
              </a:rPr>
              <a:t>KHỞI ĐỘNG</a:t>
            </a:r>
            <a:endParaRPr lang="vi-VN" altLang="en-US" sz="7200" b="1" dirty="0" err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VN-Sunday" panose="00000500000000000000" charset="0"/>
              <a:cs typeface="SVN-Sunday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39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p65"/>
          <p:cNvSpPr txBox="1">
            <a:spLocks noGrp="1"/>
          </p:cNvSpPr>
          <p:nvPr>
            <p:ph type="title" idx="4294967295"/>
          </p:nvPr>
        </p:nvSpPr>
        <p:spPr>
          <a:xfrm>
            <a:off x="2842592" y="1518271"/>
            <a:ext cx="5226050" cy="9509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VN-Sunday" panose="00000500000000000000" charset="0"/>
                <a:cs typeface="SVN-Sunday" panose="00000500000000000000" charset="0"/>
              </a:rPr>
              <a:t>LUYỆN TẬP</a:t>
            </a:r>
            <a:endParaRPr lang="vi-VN" altLang="en-US" sz="7200" b="1" dirty="0" err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VN-Sunday" panose="00000500000000000000" charset="0"/>
              <a:cs typeface="SVN-Sunday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58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F37B25-5B96-D072-CCC0-F2936BE4B646}"/>
              </a:ext>
            </a:extLst>
          </p:cNvPr>
          <p:cNvSpPr/>
          <p:nvPr/>
        </p:nvSpPr>
        <p:spPr>
          <a:xfrm>
            <a:off x="495300" y="262890"/>
            <a:ext cx="11151870" cy="640080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A0538-2AB6-93A5-EE9C-F826223E420F}"/>
              </a:ext>
            </a:extLst>
          </p:cNvPr>
          <p:cNvSpPr txBox="1"/>
          <p:nvPr/>
        </p:nvSpPr>
        <p:spPr>
          <a:xfrm>
            <a:off x="948690" y="400050"/>
            <a:ext cx="10412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Chia sẻ với bạn một số nội dung theo gợi ý trong sơ đồ hình 1.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D15349-A805-3533-9E9E-DF363FB84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932497"/>
            <a:ext cx="5867400" cy="559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48"/>
          <p:cNvSpPr/>
          <p:nvPr/>
        </p:nvSpPr>
        <p:spPr>
          <a:xfrm rot="-5399865">
            <a:off x="3568309" y="188361"/>
            <a:ext cx="5695723" cy="5713644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" name="Google Shape;1157;p48"/>
          <p:cNvSpPr txBox="1"/>
          <p:nvPr/>
        </p:nvSpPr>
        <p:spPr>
          <a:xfrm>
            <a:off x="655004" y="3014829"/>
            <a:ext cx="52708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 b="0" i="0" u="none" strike="noStrike" cap="none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2A4783"/>
              </a:buClr>
              <a:buSzPts val="3600"/>
              <a:buFont typeface="Pacifico" panose="00000500000000000000"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The Voice Heavy" panose="02040603050506020204" pitchFamily="18" charset="0"/>
              <a:ea typeface="Tahoma" panose="020B0604030504040204" pitchFamily="34" charset="0"/>
              <a:cs typeface="Tahoma" panose="020B0604030504040204" pitchFamily="34" charset="0"/>
              <a:sym typeface="Pacifico" panose="0000050000000000000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CEFFB5-29C1-CE95-CAB2-EEF81AD8D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155" y="2199794"/>
            <a:ext cx="5566130" cy="22983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F37B25-5B96-D072-CCC0-F2936BE4B646}"/>
              </a:ext>
            </a:extLst>
          </p:cNvPr>
          <p:cNvSpPr/>
          <p:nvPr/>
        </p:nvSpPr>
        <p:spPr>
          <a:xfrm>
            <a:off x="495300" y="114300"/>
            <a:ext cx="10991850" cy="65722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4F8C5-4B51-9E2F-45A3-5EE8E2AB4432}"/>
              </a:ext>
            </a:extLst>
          </p:cNvPr>
          <p:cNvSpPr txBox="1"/>
          <p:nvPr/>
        </p:nvSpPr>
        <p:spPr>
          <a:xfrm>
            <a:off x="931934" y="270899"/>
            <a:ext cx="1032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Lựa chọn thông tin trong ô cho phù hợp với mỗi giai đoạn phát triển của con người ở hình 2.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9759223-CE5B-6429-5955-CC44FF8C48D0}"/>
              </a:ext>
            </a:extLst>
          </p:cNvPr>
          <p:cNvSpPr/>
          <p:nvPr/>
        </p:nvSpPr>
        <p:spPr>
          <a:xfrm>
            <a:off x="640080" y="1783080"/>
            <a:ext cx="5646420" cy="45262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Cơ thể phát triển hoàn thiện, có thể lập gia đình.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Chiều cao tăng nhanh; cơ quan sinh dục phát triển.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Là lực lượng lao động, sản xuất chủ yếu của gia đình và xã hội.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 Có thể tự chăm sóc bản thân; hoạt động học tập giữ vai trò chủ đạo.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e) Cơ thể dần suy giảm về thể lực, các giác quan,…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g) Tăng tiết chất nhờn, da xuất hiện mụn trứng cá.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DD25B5-BE92-3CFB-E441-5623485FD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530" y="2589835"/>
            <a:ext cx="4757737" cy="318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4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F37B25-5B96-D072-CCC0-F2936BE4B646}"/>
              </a:ext>
            </a:extLst>
          </p:cNvPr>
          <p:cNvSpPr/>
          <p:nvPr/>
        </p:nvSpPr>
        <p:spPr>
          <a:xfrm>
            <a:off x="495300" y="411480"/>
            <a:ext cx="11197590" cy="60007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4E5282-3763-C72F-1B60-EDFDA020D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" y="1171575"/>
            <a:ext cx="5424856" cy="3526156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980420A-0BD0-C383-E222-37A784787F42}"/>
              </a:ext>
            </a:extLst>
          </p:cNvPr>
          <p:cNvSpPr/>
          <p:nvPr/>
        </p:nvSpPr>
        <p:spPr>
          <a:xfrm>
            <a:off x="6423660" y="2000250"/>
            <a:ext cx="4777740" cy="1748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Có thể tự chăm sóc bản thân; hoạt động học tập giữ vai trò chủ đạo.</a:t>
            </a:r>
            <a:endParaRPr lang="vi-VN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7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F37B25-5B96-D072-CCC0-F2936BE4B646}"/>
              </a:ext>
            </a:extLst>
          </p:cNvPr>
          <p:cNvSpPr/>
          <p:nvPr/>
        </p:nvSpPr>
        <p:spPr>
          <a:xfrm>
            <a:off x="495300" y="411480"/>
            <a:ext cx="11197590" cy="60007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ED1304-546D-44B6-3EDA-2A1796D4C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4" y="2057400"/>
            <a:ext cx="4754351" cy="307467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37DFA76-ECF3-0E30-F2A9-B7D333C52E55}"/>
              </a:ext>
            </a:extLst>
          </p:cNvPr>
          <p:cNvSpPr/>
          <p:nvPr/>
        </p:nvSpPr>
        <p:spPr>
          <a:xfrm>
            <a:off x="5680710" y="1108710"/>
            <a:ext cx="5440680" cy="1531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Chiều cao tăng nhanh; cơ quan sinh dục phát triển.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B029C86-9071-4055-41F4-3D7294DBD040}"/>
              </a:ext>
            </a:extLst>
          </p:cNvPr>
          <p:cNvSpPr/>
          <p:nvPr/>
        </p:nvSpPr>
        <p:spPr>
          <a:xfrm>
            <a:off x="5715000" y="3223260"/>
            <a:ext cx="5440680" cy="1531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g) Tăng tiết chất nhờn, da xuất hiện mụn trứng cá.</a:t>
            </a:r>
          </a:p>
        </p:txBody>
      </p:sp>
    </p:spTree>
    <p:extLst>
      <p:ext uri="{BB962C8B-B14F-4D97-AF65-F5344CB8AC3E}">
        <p14:creationId xmlns:p14="http://schemas.microsoft.com/office/powerpoint/2010/main" val="170056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F37B25-5B96-D072-CCC0-F2936BE4B646}"/>
              </a:ext>
            </a:extLst>
          </p:cNvPr>
          <p:cNvSpPr/>
          <p:nvPr/>
        </p:nvSpPr>
        <p:spPr>
          <a:xfrm>
            <a:off x="495300" y="411480"/>
            <a:ext cx="11197590" cy="60007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37DFA76-ECF3-0E30-F2A9-B7D333C52E55}"/>
              </a:ext>
            </a:extLst>
          </p:cNvPr>
          <p:cNvSpPr/>
          <p:nvPr/>
        </p:nvSpPr>
        <p:spPr>
          <a:xfrm>
            <a:off x="5680710" y="1108710"/>
            <a:ext cx="5440680" cy="1531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Cơ thể phát triển hoàn thiện, có thể lập gia đình.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B029C86-9071-4055-41F4-3D7294DBD040}"/>
              </a:ext>
            </a:extLst>
          </p:cNvPr>
          <p:cNvSpPr/>
          <p:nvPr/>
        </p:nvSpPr>
        <p:spPr>
          <a:xfrm>
            <a:off x="5715000" y="3223260"/>
            <a:ext cx="5440680" cy="17259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Là lực lượng lao động, sản xuất chủ yếu của gia đình và xã hội.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B683D4-5691-2A27-227D-85ACA0B31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02" y="1870710"/>
            <a:ext cx="4574126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578</TotalTime>
  <Words>453</Words>
  <Application>Microsoft Office PowerPoint</Application>
  <PresentationFormat>Widescreen</PresentationFormat>
  <Paragraphs>34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Calibri Light</vt:lpstr>
      <vt:lpstr>Cambria</vt:lpstr>
      <vt:lpstr>Comfortaa SemiBold</vt:lpstr>
      <vt:lpstr>Pacifico</vt:lpstr>
      <vt:lpstr>SVN-Sunday</vt:lpstr>
      <vt:lpstr>SVN-The Voice Heavy</vt:lpstr>
      <vt:lpstr>Tahoma</vt:lpstr>
      <vt:lpstr>Times New Roman</vt:lpstr>
      <vt:lpstr>Custom Design</vt:lpstr>
      <vt:lpstr>Office Theme</vt:lpstr>
      <vt:lpstr>PowerPoint Presentation</vt:lpstr>
      <vt:lpstr>KHỞI ĐỘNG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MAIHUNG</cp:lastModifiedBy>
  <cp:revision>28</cp:revision>
  <dcterms:created xsi:type="dcterms:W3CDTF">2023-08-29T09:25:49Z</dcterms:created>
  <dcterms:modified xsi:type="dcterms:W3CDTF">2026-04-02T03:31:49Z</dcterms:modified>
  <cp:category>9Slide.vn</cp:category>
</cp:coreProperties>
</file>