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7"/>
  </p:notesMasterIdLst>
  <p:sldIdLst>
    <p:sldId id="468" r:id="rId2"/>
    <p:sldId id="259" r:id="rId3"/>
    <p:sldId id="283" r:id="rId4"/>
    <p:sldId id="469" r:id="rId5"/>
    <p:sldId id="263" r:id="rId6"/>
    <p:sldId id="262" r:id="rId7"/>
    <p:sldId id="264" r:id="rId8"/>
    <p:sldId id="284" r:id="rId9"/>
    <p:sldId id="275" r:id="rId10"/>
    <p:sldId id="276" r:id="rId11"/>
    <p:sldId id="285" r:id="rId12"/>
    <p:sldId id="286" r:id="rId13"/>
    <p:sldId id="287" r:id="rId14"/>
    <p:sldId id="288"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EE5F2"/>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447" autoAdjust="0"/>
  </p:normalViewPr>
  <p:slideViewPr>
    <p:cSldViewPr showGuides="1">
      <p:cViewPr varScale="1">
        <p:scale>
          <a:sx n="81" d="100"/>
          <a:sy n="81" d="100"/>
        </p:scale>
        <p:origin x="754"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A47B9-ABB6-43FF-9A0E-F432763C6C64}"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4279D-ECC5-4DCB-8005-E3BBFFB5D5CB}" type="slidenum">
              <a:rPr lang="en-US" smtClean="0"/>
              <a:t>‹#›</a:t>
            </a:fld>
            <a:endParaRPr lang="en-US"/>
          </a:p>
        </p:txBody>
      </p:sp>
    </p:spTree>
    <p:extLst>
      <p:ext uri="{BB962C8B-B14F-4D97-AF65-F5344CB8AC3E}">
        <p14:creationId xmlns:p14="http://schemas.microsoft.com/office/powerpoint/2010/main" val="367165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từng</a:t>
            </a:r>
            <a:r>
              <a:rPr lang="en-US" dirty="0"/>
              <a:t> </a:t>
            </a:r>
            <a:r>
              <a:rPr lang="en-US" dirty="0" err="1"/>
              <a:t>từ</a:t>
            </a:r>
            <a:r>
              <a:rPr lang="en-US" dirty="0"/>
              <a:t> </a:t>
            </a:r>
            <a:r>
              <a:rPr lang="en-US" dirty="0" err="1"/>
              <a:t>để</a:t>
            </a:r>
            <a:r>
              <a:rPr lang="en-US" dirty="0"/>
              <a:t> </a:t>
            </a:r>
            <a:r>
              <a:rPr lang="en-US" dirty="0" err="1"/>
              <a:t>sắp</a:t>
            </a:r>
            <a:r>
              <a:rPr lang="en-US" dirty="0"/>
              <a:t> </a:t>
            </a:r>
            <a:r>
              <a:rPr lang="en-US" dirty="0" err="1"/>
              <a:t>xếp</a:t>
            </a:r>
            <a:r>
              <a:rPr lang="en-US" dirty="0"/>
              <a:t> </a:t>
            </a:r>
            <a:r>
              <a:rPr lang="en-US" dirty="0" err="1"/>
              <a:t>vào</a:t>
            </a:r>
            <a:r>
              <a:rPr lang="en-US" dirty="0"/>
              <a:t> </a:t>
            </a:r>
            <a:r>
              <a:rPr lang="en-US" dirty="0" err="1"/>
              <a:t>hai</a:t>
            </a:r>
            <a:r>
              <a:rPr lang="en-US" dirty="0"/>
              <a:t> toa </a:t>
            </a:r>
            <a:r>
              <a:rPr lang="en-US" dirty="0" err="1"/>
              <a:t>tàu</a:t>
            </a:r>
            <a:r>
              <a:rPr lang="en-US" dirty="0"/>
              <a:t>.</a:t>
            </a: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EA6CD-0F13-4B3E-B406-320DB08914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61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4279D-ECC5-4DCB-8005-E3BBFFB5D5CB}" type="slidenum">
              <a:rPr lang="en-US" smtClean="0"/>
              <a:t>8</a:t>
            </a:fld>
            <a:endParaRPr lang="en-US"/>
          </a:p>
        </p:txBody>
      </p:sp>
    </p:spTree>
    <p:extLst>
      <p:ext uri="{BB962C8B-B14F-4D97-AF65-F5344CB8AC3E}">
        <p14:creationId xmlns:p14="http://schemas.microsoft.com/office/powerpoint/2010/main" val="380150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4279D-ECC5-4DCB-8005-E3BBFFB5D5CB}" type="slidenum">
              <a:rPr lang="en-US" smtClean="0"/>
              <a:t>9</a:t>
            </a:fld>
            <a:endParaRPr lang="en-US"/>
          </a:p>
        </p:txBody>
      </p:sp>
    </p:spTree>
    <p:extLst>
      <p:ext uri="{BB962C8B-B14F-4D97-AF65-F5344CB8AC3E}">
        <p14:creationId xmlns:p14="http://schemas.microsoft.com/office/powerpoint/2010/main" val="56402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4279D-ECC5-4DCB-8005-E3BBFFB5D5CB}" type="slidenum">
              <a:rPr lang="en-US" smtClean="0"/>
              <a:t>10</a:t>
            </a:fld>
            <a:endParaRPr lang="en-US"/>
          </a:p>
        </p:txBody>
      </p:sp>
    </p:spTree>
    <p:extLst>
      <p:ext uri="{BB962C8B-B14F-4D97-AF65-F5344CB8AC3E}">
        <p14:creationId xmlns:p14="http://schemas.microsoft.com/office/powerpoint/2010/main" val="192242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4279D-ECC5-4DCB-8005-E3BBFFB5D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23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4279D-ECC5-4DCB-8005-E3BBFFB5D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7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4279D-ECC5-4DCB-8005-E3BBFFB5D5CB}" type="slidenum">
              <a:rPr lang="en-US" smtClean="0"/>
              <a:t>13</a:t>
            </a:fld>
            <a:endParaRPr lang="en-US"/>
          </a:p>
        </p:txBody>
      </p:sp>
    </p:spTree>
    <p:extLst>
      <p:ext uri="{BB962C8B-B14F-4D97-AF65-F5344CB8AC3E}">
        <p14:creationId xmlns:p14="http://schemas.microsoft.com/office/powerpoint/2010/main" val="14490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4279D-ECC5-4DCB-8005-E3BBFFB5D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68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592538-5D57-4F51-847F-B42615698161}" type="datetimeFigureOut">
              <a:rPr lang="en-GB" smtClean="0"/>
              <a:t>02/04/2026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DC3875-130A-4745-BF65-F5FE442D28BC}" type="slidenum">
              <a:rPr lang="en-GB" smtClean="0"/>
              <a:t>‹#›</a:t>
            </a:fld>
            <a:endParaRPr lang="en-GB"/>
          </a:p>
        </p:txBody>
      </p:sp>
    </p:spTree>
    <p:extLst>
      <p:ext uri="{BB962C8B-B14F-4D97-AF65-F5344CB8AC3E}">
        <p14:creationId xmlns:p14="http://schemas.microsoft.com/office/powerpoint/2010/main" val="46358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92538-5D57-4F51-847F-B42615698161}" type="datetimeFigureOut">
              <a:rPr lang="en-GB" smtClean="0"/>
              <a:t>02/04/2026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DC3875-130A-4745-BF65-F5FE442D28BC}" type="slidenum">
              <a:rPr lang="en-GB" smtClean="0"/>
              <a:t>‹#›</a:t>
            </a:fld>
            <a:endParaRPr lang="en-GB"/>
          </a:p>
        </p:txBody>
      </p:sp>
    </p:spTree>
    <p:extLst>
      <p:ext uri="{BB962C8B-B14F-4D97-AF65-F5344CB8AC3E}">
        <p14:creationId xmlns:p14="http://schemas.microsoft.com/office/powerpoint/2010/main" val="44307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92538-5D57-4F51-847F-B42615698161}" type="datetimeFigureOut">
              <a:rPr lang="en-GB" smtClean="0"/>
              <a:t>02/04/2026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DC3875-130A-4745-BF65-F5FE442D28BC}" type="slidenum">
              <a:rPr lang="en-GB" smtClean="0"/>
              <a:t>‹#›</a:t>
            </a:fld>
            <a:endParaRPr lang="en-GB"/>
          </a:p>
        </p:txBody>
      </p:sp>
    </p:spTree>
    <p:extLst>
      <p:ext uri="{BB962C8B-B14F-4D97-AF65-F5344CB8AC3E}">
        <p14:creationId xmlns:p14="http://schemas.microsoft.com/office/powerpoint/2010/main" val="3280592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450765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57473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4C24649-FB60-2477-AF89-A2FF4ACAD4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6" t="10077" r="1214" b="11938"/>
          <a:stretch/>
        </p:blipFill>
        <p:spPr>
          <a:xfrm flipH="1">
            <a:off x="-334925" y="-1846588"/>
            <a:ext cx="12099852" cy="9800683"/>
          </a:xfrm>
          <a:prstGeom prst="rect">
            <a:avLst/>
          </a:prstGeom>
        </p:spPr>
      </p:pic>
      <p:pic>
        <p:nvPicPr>
          <p:cNvPr id="8" name="图片 4">
            <a:extLst>
              <a:ext uri="{FF2B5EF4-FFF2-40B4-BE49-F238E27FC236}">
                <a16:creationId xmlns:a16="http://schemas.microsoft.com/office/drawing/2014/main" id="{411F3838-1A08-D686-1970-F64C2AD6EAB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418" t="2880" r="872" b="2717"/>
          <a:stretch/>
        </p:blipFill>
        <p:spPr>
          <a:xfrm flipH="1">
            <a:off x="7830881" y="2023234"/>
            <a:ext cx="4688958" cy="5043005"/>
          </a:xfrm>
          <a:prstGeom prst="rect">
            <a:avLst/>
          </a:prstGeom>
        </p:spPr>
      </p:pic>
    </p:spTree>
    <p:extLst>
      <p:ext uri="{BB962C8B-B14F-4D97-AF65-F5344CB8AC3E}">
        <p14:creationId xmlns:p14="http://schemas.microsoft.com/office/powerpoint/2010/main" val="247041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lide 2">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4C24649-FB60-2477-AF89-A2FF4ACAD4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6" t="10077" r="1214" b="11938"/>
          <a:stretch/>
        </p:blipFill>
        <p:spPr>
          <a:xfrm flipH="1">
            <a:off x="-334925" y="13716000"/>
            <a:ext cx="12099852" cy="9800683"/>
          </a:xfrm>
          <a:prstGeom prst="rect">
            <a:avLst/>
          </a:prstGeom>
        </p:spPr>
      </p:pic>
      <p:pic>
        <p:nvPicPr>
          <p:cNvPr id="8" name="图片 4">
            <a:extLst>
              <a:ext uri="{FF2B5EF4-FFF2-40B4-BE49-F238E27FC236}">
                <a16:creationId xmlns:a16="http://schemas.microsoft.com/office/drawing/2014/main" id="{411F3838-1A08-D686-1970-F64C2AD6EAB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418" t="2880" r="872" b="2717"/>
          <a:stretch/>
        </p:blipFill>
        <p:spPr>
          <a:xfrm flipH="1">
            <a:off x="7830881" y="13716000"/>
            <a:ext cx="4688958" cy="5043005"/>
          </a:xfrm>
          <a:prstGeom prst="rect">
            <a:avLst/>
          </a:prstGeom>
        </p:spPr>
      </p:pic>
    </p:spTree>
    <p:extLst>
      <p:ext uri="{BB962C8B-B14F-4D97-AF65-F5344CB8AC3E}">
        <p14:creationId xmlns:p14="http://schemas.microsoft.com/office/powerpoint/2010/main" val="53410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lide 2">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4C24649-FB60-2477-AF89-A2FF4ACAD4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6" t="10077" r="1214" b="11938"/>
          <a:stretch/>
        </p:blipFill>
        <p:spPr>
          <a:xfrm flipH="1">
            <a:off x="-334925" y="13716000"/>
            <a:ext cx="12099852" cy="9800683"/>
          </a:xfrm>
          <a:prstGeom prst="rect">
            <a:avLst/>
          </a:prstGeom>
        </p:spPr>
      </p:pic>
      <p:pic>
        <p:nvPicPr>
          <p:cNvPr id="8" name="图片 4">
            <a:extLst>
              <a:ext uri="{FF2B5EF4-FFF2-40B4-BE49-F238E27FC236}">
                <a16:creationId xmlns:a16="http://schemas.microsoft.com/office/drawing/2014/main" id="{411F3838-1A08-D686-1970-F64C2AD6EAB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418" t="2880" r="872" b="2717"/>
          <a:stretch/>
        </p:blipFill>
        <p:spPr>
          <a:xfrm flipH="1">
            <a:off x="7830881" y="13716000"/>
            <a:ext cx="4688958" cy="5043005"/>
          </a:xfrm>
          <a:prstGeom prst="rect">
            <a:avLst/>
          </a:prstGeom>
        </p:spPr>
      </p:pic>
    </p:spTree>
    <p:extLst>
      <p:ext uri="{BB962C8B-B14F-4D97-AF65-F5344CB8AC3E}">
        <p14:creationId xmlns:p14="http://schemas.microsoft.com/office/powerpoint/2010/main" val="18004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2">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4C24649-FB60-2477-AF89-A2FF4ACAD4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6" t="10077" r="1214" b="11938"/>
          <a:stretch/>
        </p:blipFill>
        <p:spPr>
          <a:xfrm flipH="1">
            <a:off x="-334925" y="13716000"/>
            <a:ext cx="12099852" cy="9800683"/>
          </a:xfrm>
          <a:prstGeom prst="rect">
            <a:avLst/>
          </a:prstGeom>
        </p:spPr>
      </p:pic>
      <p:pic>
        <p:nvPicPr>
          <p:cNvPr id="8" name="图片 4">
            <a:extLst>
              <a:ext uri="{FF2B5EF4-FFF2-40B4-BE49-F238E27FC236}">
                <a16:creationId xmlns:a16="http://schemas.microsoft.com/office/drawing/2014/main" id="{411F3838-1A08-D686-1970-F64C2AD6EAB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418" t="2880" r="872" b="2717"/>
          <a:stretch/>
        </p:blipFill>
        <p:spPr>
          <a:xfrm flipH="1">
            <a:off x="7830881" y="13716000"/>
            <a:ext cx="4688958" cy="5043005"/>
          </a:xfrm>
          <a:prstGeom prst="rect">
            <a:avLst/>
          </a:prstGeom>
        </p:spPr>
      </p:pic>
    </p:spTree>
    <p:extLst>
      <p:ext uri="{BB962C8B-B14F-4D97-AF65-F5344CB8AC3E}">
        <p14:creationId xmlns:p14="http://schemas.microsoft.com/office/powerpoint/2010/main" val="1363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47529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8091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92538-5D57-4F51-847F-B42615698161}" type="datetimeFigureOut">
              <a:rPr lang="en-GB" smtClean="0"/>
              <a:t>02/04/2026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DC3875-130A-4745-BF65-F5FE442D28BC}" type="slidenum">
              <a:rPr lang="en-GB" smtClean="0"/>
              <a:t>‹#›</a:t>
            </a:fld>
            <a:endParaRPr lang="en-GB"/>
          </a:p>
        </p:txBody>
      </p:sp>
    </p:spTree>
    <p:extLst>
      <p:ext uri="{BB962C8B-B14F-4D97-AF65-F5344CB8AC3E}">
        <p14:creationId xmlns:p14="http://schemas.microsoft.com/office/powerpoint/2010/main" val="3524379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44107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52120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7590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52503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11319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3579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1353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5181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19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592538-5D57-4F51-847F-B42615698161}" type="datetimeFigureOut">
              <a:rPr lang="en-GB" smtClean="0"/>
              <a:t>02/04/2026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DC3875-130A-4745-BF65-F5FE442D28BC}" type="slidenum">
              <a:rPr lang="en-GB" smtClean="0"/>
              <a:t>‹#›</a:t>
            </a:fld>
            <a:endParaRPr lang="en-GB"/>
          </a:p>
        </p:txBody>
      </p:sp>
    </p:spTree>
    <p:extLst>
      <p:ext uri="{BB962C8B-B14F-4D97-AF65-F5344CB8AC3E}">
        <p14:creationId xmlns:p14="http://schemas.microsoft.com/office/powerpoint/2010/main" val="29329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592538-5D57-4F51-847F-B42615698161}" type="datetimeFigureOut">
              <a:rPr lang="en-GB" smtClean="0"/>
              <a:t>02/04/2026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DC3875-130A-4745-BF65-F5FE442D28BC}" type="slidenum">
              <a:rPr lang="en-GB" smtClean="0"/>
              <a:t>‹#›</a:t>
            </a:fld>
            <a:endParaRPr lang="en-GB"/>
          </a:p>
        </p:txBody>
      </p:sp>
    </p:spTree>
    <p:extLst>
      <p:ext uri="{BB962C8B-B14F-4D97-AF65-F5344CB8AC3E}">
        <p14:creationId xmlns:p14="http://schemas.microsoft.com/office/powerpoint/2010/main" val="177501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592538-5D57-4F51-847F-B42615698161}" type="datetimeFigureOut">
              <a:rPr lang="en-GB" smtClean="0"/>
              <a:t>02/04/2026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DC3875-130A-4745-BF65-F5FE442D28BC}" type="slidenum">
              <a:rPr lang="en-GB" smtClean="0"/>
              <a:t>‹#›</a:t>
            </a:fld>
            <a:endParaRPr lang="en-GB"/>
          </a:p>
        </p:txBody>
      </p:sp>
    </p:spTree>
    <p:extLst>
      <p:ext uri="{BB962C8B-B14F-4D97-AF65-F5344CB8AC3E}">
        <p14:creationId xmlns:p14="http://schemas.microsoft.com/office/powerpoint/2010/main" val="404433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592538-5D57-4F51-847F-B42615698161}" type="datetimeFigureOut">
              <a:rPr lang="en-GB" smtClean="0"/>
              <a:t>02/04/2026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DC3875-130A-4745-BF65-F5FE442D28BC}" type="slidenum">
              <a:rPr lang="en-GB" smtClean="0"/>
              <a:t>‹#›</a:t>
            </a:fld>
            <a:endParaRPr lang="en-GB"/>
          </a:p>
        </p:txBody>
      </p:sp>
    </p:spTree>
    <p:extLst>
      <p:ext uri="{BB962C8B-B14F-4D97-AF65-F5344CB8AC3E}">
        <p14:creationId xmlns:p14="http://schemas.microsoft.com/office/powerpoint/2010/main" val="3899484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92538-5D57-4F51-847F-B42615698161}" type="datetimeFigureOut">
              <a:rPr lang="en-GB" smtClean="0"/>
              <a:t>02/04/2026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DC3875-130A-4745-BF65-F5FE442D28BC}" type="slidenum">
              <a:rPr lang="en-GB" smtClean="0"/>
              <a:t>‹#›</a:t>
            </a:fld>
            <a:endParaRPr lang="en-GB"/>
          </a:p>
        </p:txBody>
      </p:sp>
    </p:spTree>
    <p:extLst>
      <p:ext uri="{BB962C8B-B14F-4D97-AF65-F5344CB8AC3E}">
        <p14:creationId xmlns:p14="http://schemas.microsoft.com/office/powerpoint/2010/main" val="315582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592538-5D57-4F51-847F-B42615698161}" type="datetimeFigureOut">
              <a:rPr lang="en-GB" smtClean="0"/>
              <a:t>02/04/2026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DC3875-130A-4745-BF65-F5FE442D28BC}" type="slidenum">
              <a:rPr lang="en-GB" smtClean="0"/>
              <a:t>‹#›</a:t>
            </a:fld>
            <a:endParaRPr lang="en-GB"/>
          </a:p>
        </p:txBody>
      </p:sp>
    </p:spTree>
    <p:extLst>
      <p:ext uri="{BB962C8B-B14F-4D97-AF65-F5344CB8AC3E}">
        <p14:creationId xmlns:p14="http://schemas.microsoft.com/office/powerpoint/2010/main" val="348096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592538-5D57-4F51-847F-B42615698161}" type="datetimeFigureOut">
              <a:rPr lang="en-GB" smtClean="0"/>
              <a:t>02/04/2026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DC3875-130A-4745-BF65-F5FE442D28BC}" type="slidenum">
              <a:rPr lang="en-GB" smtClean="0"/>
              <a:t>‹#›</a:t>
            </a:fld>
            <a:endParaRPr lang="en-GB"/>
          </a:p>
        </p:txBody>
      </p:sp>
    </p:spTree>
    <p:extLst>
      <p:ext uri="{BB962C8B-B14F-4D97-AF65-F5344CB8AC3E}">
        <p14:creationId xmlns:p14="http://schemas.microsoft.com/office/powerpoint/2010/main" val="23392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92538-5D57-4F51-847F-B42615698161}" type="datetimeFigureOut">
              <a:rPr lang="en-GB" smtClean="0"/>
              <a:t>02/04/2026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C3875-130A-4745-BF65-F5FE442D28BC}" type="slidenum">
              <a:rPr lang="en-GB" smtClean="0"/>
              <a:t>‹#›</a:t>
            </a:fld>
            <a:endParaRPr lang="en-GB"/>
          </a:p>
        </p:txBody>
      </p:sp>
      <p:pic>
        <p:nvPicPr>
          <p:cNvPr id="7" name="Picture 6" descr="A round pink label with white text and a black background&#10;&#10;Description automatically generated">
            <a:extLst>
              <a:ext uri="{FF2B5EF4-FFF2-40B4-BE49-F238E27FC236}">
                <a16:creationId xmlns:a16="http://schemas.microsoft.com/office/drawing/2014/main" id="{7E8D85D7-7E9A-988A-9949-D53928DEBC98}"/>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752600" y="228600"/>
            <a:ext cx="1542752" cy="1542752"/>
          </a:xfrm>
          <a:prstGeom prst="rect">
            <a:avLst/>
          </a:prstGeom>
        </p:spPr>
      </p:pic>
    </p:spTree>
    <p:extLst>
      <p:ext uri="{BB962C8B-B14F-4D97-AF65-F5344CB8AC3E}">
        <p14:creationId xmlns:p14="http://schemas.microsoft.com/office/powerpoint/2010/main" val="19791502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62" r:id="rId14"/>
    <p:sldLayoutId id="2147483663" r:id="rId15"/>
    <p:sldLayoutId id="2147483664" r:id="rId16"/>
    <p:sldLayoutId id="2147483665"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758B5D-2439-D610-0103-C016E809C831}"/>
              </a:ext>
            </a:extLst>
          </p:cNvPr>
          <p:cNvSpPr txBox="1"/>
          <p:nvPr/>
        </p:nvSpPr>
        <p:spPr>
          <a:xfrm>
            <a:off x="897988" y="717453"/>
            <a:ext cx="10170941" cy="5082160"/>
          </a:xfrm>
          <a:prstGeom prst="rect">
            <a:avLst/>
          </a:prstGeom>
          <a:noFill/>
        </p:spPr>
        <p:txBody>
          <a:bodyPr wrap="square" rtlCol="0">
            <a:spAutoFit/>
          </a:bodyPr>
          <a:lstStyle/>
          <a:p>
            <a:pPr algn="ctr">
              <a:lnSpc>
                <a:spcPct val="150000"/>
              </a:lnSpc>
            </a:pPr>
            <a:r>
              <a:rPr lang="en-US" sz="3200" b="1" dirty="0">
                <a:solidFill>
                  <a:schemeClr val="accent6"/>
                </a:solidFill>
                <a:latin typeface="Times New Roman" panose="02020603050405020304" pitchFamily="18" charset="0"/>
                <a:cs typeface="Times New Roman" panose="02020603050405020304" pitchFamily="18" charset="0"/>
              </a:rPr>
              <a:t>TRƯỜNG TIỂU HỌC HOÀ NGHĨA</a:t>
            </a:r>
          </a:p>
          <a:p>
            <a:pPr algn="ctr">
              <a:lnSpc>
                <a:spcPct val="150000"/>
              </a:lnSpc>
            </a:pPr>
            <a:r>
              <a:rPr lang="en-US" sz="4000" b="1" dirty="0" err="1">
                <a:solidFill>
                  <a:srgbClr val="0070C0"/>
                </a:solidFill>
                <a:latin typeface="Times New Roman" panose="02020603050405020304" pitchFamily="18" charset="0"/>
                <a:cs typeface="Times New Roman" panose="02020603050405020304" pitchFamily="18" charset="0"/>
              </a:rPr>
              <a:t>Tiếng</a:t>
            </a:r>
            <a:r>
              <a:rPr lang="en-US" sz="4000" b="1" dirty="0">
                <a:solidFill>
                  <a:srgbClr val="0070C0"/>
                </a:solidFill>
                <a:latin typeface="Times New Roman" panose="02020603050405020304" pitchFamily="18" charset="0"/>
                <a:cs typeface="Times New Roman" panose="02020603050405020304" pitchFamily="18" charset="0"/>
              </a:rPr>
              <a:t> Việt  5</a:t>
            </a:r>
          </a:p>
          <a:p>
            <a:pPr algn="ctr">
              <a:lnSpc>
                <a:spcPct val="150000"/>
              </a:lnSpc>
            </a:pPr>
            <a:r>
              <a:rPr lang="en-US" sz="4800" b="1" dirty="0" err="1">
                <a:solidFill>
                  <a:srgbClr val="FF0000"/>
                </a:solidFill>
                <a:latin typeface="MS PGothic" panose="020B0600070205080204" pitchFamily="34" charset="-128"/>
                <a:ea typeface="MS PGothic" panose="020B0600070205080204" pitchFamily="34" charset="-128"/>
                <a:cs typeface="MV Boli" panose="02000500030200090000" pitchFamily="2" charset="0"/>
              </a:rPr>
              <a:t>Luyện</a:t>
            </a:r>
            <a:r>
              <a:rPr lang="en-US" sz="4800" b="1" dirty="0">
                <a:solidFill>
                  <a:srgbClr val="FF0000"/>
                </a:solidFill>
                <a:latin typeface="MS PGothic" panose="020B0600070205080204" pitchFamily="34" charset="-128"/>
                <a:ea typeface="MS PGothic" panose="020B0600070205080204" pitchFamily="34" charset="-128"/>
                <a:cs typeface="MV Boli" panose="02000500030200090000" pitchFamily="2" charset="0"/>
              </a:rPr>
              <a:t> </a:t>
            </a:r>
            <a:r>
              <a:rPr lang="en-US" sz="4800" b="1" dirty="0" err="1">
                <a:solidFill>
                  <a:srgbClr val="FF0000"/>
                </a:solidFill>
                <a:latin typeface="MS PGothic" panose="020B0600070205080204" pitchFamily="34" charset="-128"/>
                <a:ea typeface="MS PGothic" panose="020B0600070205080204" pitchFamily="34" charset="-128"/>
                <a:cs typeface="MV Boli" panose="02000500030200090000" pitchFamily="2" charset="0"/>
              </a:rPr>
              <a:t>từ</a:t>
            </a:r>
            <a:r>
              <a:rPr lang="en-US" sz="4800" b="1" dirty="0">
                <a:solidFill>
                  <a:srgbClr val="FF0000"/>
                </a:solidFill>
                <a:latin typeface="MS PGothic" panose="020B0600070205080204" pitchFamily="34" charset="-128"/>
                <a:ea typeface="MS PGothic" panose="020B0600070205080204" pitchFamily="34" charset="-128"/>
                <a:cs typeface="MV Boli" panose="02000500030200090000" pitchFamily="2" charset="0"/>
              </a:rPr>
              <a:t> </a:t>
            </a:r>
            <a:r>
              <a:rPr lang="en-US" sz="4800" b="1" dirty="0" err="1">
                <a:solidFill>
                  <a:srgbClr val="FF0000"/>
                </a:solidFill>
                <a:latin typeface="MS PGothic" panose="020B0600070205080204" pitchFamily="34" charset="-128"/>
                <a:ea typeface="MS PGothic" panose="020B0600070205080204" pitchFamily="34" charset="-128"/>
                <a:cs typeface="MV Boli" panose="02000500030200090000" pitchFamily="2" charset="0"/>
              </a:rPr>
              <a:t>và</a:t>
            </a:r>
            <a:r>
              <a:rPr lang="en-US" sz="4800" b="1" dirty="0">
                <a:solidFill>
                  <a:srgbClr val="FF0000"/>
                </a:solidFill>
                <a:latin typeface="MS PGothic" panose="020B0600070205080204" pitchFamily="34" charset="-128"/>
                <a:ea typeface="MS PGothic" panose="020B0600070205080204" pitchFamily="34" charset="-128"/>
                <a:cs typeface="MV Boli" panose="02000500030200090000" pitchFamily="2" charset="0"/>
              </a:rPr>
              <a:t> </a:t>
            </a:r>
            <a:r>
              <a:rPr lang="en-US" sz="4800" b="1" dirty="0" err="1">
                <a:solidFill>
                  <a:srgbClr val="FF0000"/>
                </a:solidFill>
                <a:latin typeface="MS PGothic" panose="020B0600070205080204" pitchFamily="34" charset="-128"/>
                <a:ea typeface="MS PGothic" panose="020B0600070205080204" pitchFamily="34" charset="-128"/>
                <a:cs typeface="MV Boli" panose="02000500030200090000" pitchFamily="2" charset="0"/>
              </a:rPr>
              <a:t>câu</a:t>
            </a:r>
            <a:endParaRPr lang="en-US" sz="4800" b="1" dirty="0">
              <a:solidFill>
                <a:srgbClr val="FF0000"/>
              </a:solidFill>
              <a:latin typeface="MS PGothic" panose="020B0600070205080204" pitchFamily="34" charset="-128"/>
              <a:ea typeface="MS PGothic" panose="020B0600070205080204" pitchFamily="34" charset="-128"/>
              <a:cs typeface="MV Boli" panose="02000500030200090000" pitchFamily="2" charset="0"/>
            </a:endParaRPr>
          </a:p>
          <a:p>
            <a:pPr algn="ctr">
              <a:lnSpc>
                <a:spcPct val="150000"/>
              </a:lnSpc>
            </a:pPr>
            <a:r>
              <a:rPr lang="en-US" sz="4800" b="1" dirty="0">
                <a:solidFill>
                  <a:srgbClr val="FF0000"/>
                </a:solidFill>
                <a:latin typeface="Bahnschrift Light SemiCondensed" panose="020B0502040204020203" pitchFamily="34" charset="0"/>
                <a:ea typeface="MingLiU_HKSCS-ExtB" panose="02020500000000000000" pitchFamily="18" charset="-120"/>
                <a:cs typeface="MV Boli" panose="02000500030200090000" pitchFamily="2" charset="0"/>
              </a:rPr>
              <a:t>LIÊN KẾT CÂU BẰNG TỪ NGỮ THAY THẾ</a:t>
            </a:r>
          </a:p>
          <a:p>
            <a:pPr algn="ctr">
              <a:lnSpc>
                <a:spcPct val="150000"/>
              </a:lnSpc>
            </a:pPr>
            <a:r>
              <a:rPr lang="en-US" sz="2000" b="1" dirty="0">
                <a:solidFill>
                  <a:srgbClr val="FF0000"/>
                </a:solidFill>
                <a:latin typeface="MS PGothic" panose="020B0600070205080204" pitchFamily="34" charset="-128"/>
                <a:ea typeface="MS PGothic" panose="020B0600070205080204" pitchFamily="34" charset="-128"/>
                <a:cs typeface="MV Boli" panose="02000500030200090000" pitchFamily="2" charset="0"/>
              </a:rPr>
              <a:t> </a:t>
            </a:r>
          </a:p>
          <a:p>
            <a:pPr algn="ctr">
              <a:lnSpc>
                <a:spcPct val="150000"/>
              </a:lnSpc>
            </a:pPr>
            <a:r>
              <a:rPr lang="en-US" sz="3200" b="1" dirty="0">
                <a:solidFill>
                  <a:srgbClr val="00B0F0"/>
                </a:solidFill>
                <a:latin typeface="Times New Roman" panose="02020603050405020304" pitchFamily="18" charset="0"/>
                <a:cs typeface="Times New Roman" panose="02020603050405020304" pitchFamily="18" charset="0"/>
              </a:rPr>
              <a:t>GIÁO VIÊN: VŨ THỊ HOÀI – LỚP 5G</a:t>
            </a:r>
          </a:p>
        </p:txBody>
      </p:sp>
    </p:spTree>
    <p:extLst>
      <p:ext uri="{BB962C8B-B14F-4D97-AF65-F5344CB8AC3E}">
        <p14:creationId xmlns:p14="http://schemas.microsoft.com/office/powerpoint/2010/main" val="267627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83C278-9F12-86D8-62F0-33E6C6F96BDD}"/>
              </a:ext>
            </a:extLst>
          </p:cNvPr>
          <p:cNvGrpSpPr/>
          <p:nvPr/>
        </p:nvGrpSpPr>
        <p:grpSpPr>
          <a:xfrm>
            <a:off x="2971800" y="914400"/>
            <a:ext cx="8534400" cy="4115690"/>
            <a:chOff x="32670" y="4669933"/>
            <a:chExt cx="7391018" cy="3980495"/>
          </a:xfrm>
        </p:grpSpPr>
        <p:sp>
          <p:nvSpPr>
            <p:cNvPr id="3" name="TextBox 2">
              <a:extLst>
                <a:ext uri="{FF2B5EF4-FFF2-40B4-BE49-F238E27FC236}">
                  <a16:creationId xmlns:a16="http://schemas.microsoft.com/office/drawing/2014/main" id="{85B96FD6-4B12-541F-2A1A-46A4EF153765}"/>
                </a:ext>
              </a:extLst>
            </p:cNvPr>
            <p:cNvSpPr txBox="1"/>
            <p:nvPr/>
          </p:nvSpPr>
          <p:spPr>
            <a:xfrm>
              <a:off x="726877" y="4994830"/>
              <a:ext cx="6696811" cy="3655598"/>
            </a:xfrm>
            <a:prstGeom prst="roundRect">
              <a:avLst/>
            </a:prstGeom>
            <a:solidFill>
              <a:srgbClr val="FFEBFF"/>
            </a:solidFill>
            <a:ln w="38100">
              <a:solidFill>
                <a:srgbClr val="FF505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Những từ in đậm trong đoạn văn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(Bét-tô-ven, nhà soạn nhạc thiên tài) </a:t>
              </a:r>
              <a:r>
                <a:rPr kumimoji="0" lang="vi-VN" sz="360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là những từ cùng nói về Bét-tô-ven. Chúng được sử dụng để liên kết các câu trong đoạn văn và để tránh sự trùng lặp trong đoạn văn</a:t>
              </a:r>
              <a:r>
                <a:rPr kumimoji="0" lang="en-US" sz="360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a:t>
              </a:r>
              <a:endParaRPr kumimoji="0" lang="vi-VN" sz="360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7" name="Picture 6">
              <a:extLst>
                <a:ext uri="{FF2B5EF4-FFF2-40B4-BE49-F238E27FC236}">
                  <a16:creationId xmlns:a16="http://schemas.microsoft.com/office/drawing/2014/main" id="{32CD4D96-3364-6BE9-8E6C-3CB5F017921E}"/>
                </a:ext>
              </a:extLst>
            </p:cNvPr>
            <p:cNvPicPr>
              <a:picLocks noChangeAspect="1"/>
            </p:cNvPicPr>
            <p:nvPr/>
          </p:nvPicPr>
          <p:blipFill>
            <a:blip r:embed="rId4"/>
            <a:stretch>
              <a:fillRect/>
            </a:stretch>
          </p:blipFill>
          <p:spPr>
            <a:xfrm>
              <a:off x="32670" y="4669933"/>
              <a:ext cx="887562" cy="802640"/>
            </a:xfrm>
            <a:prstGeom prst="rect">
              <a:avLst/>
            </a:prstGeom>
          </p:spPr>
        </p:pic>
      </p:grpSp>
    </p:spTree>
    <p:extLst>
      <p:ext uri="{BB962C8B-B14F-4D97-AF65-F5344CB8AC3E}">
        <p14:creationId xmlns:p14="http://schemas.microsoft.com/office/powerpoint/2010/main" val="1181295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9317AD-0CA0-3687-D2B6-3EA9797411E6}"/>
              </a:ext>
            </a:extLst>
          </p:cNvPr>
          <p:cNvPicPr>
            <a:picLocks noChangeAspect="1"/>
          </p:cNvPicPr>
          <p:nvPr/>
        </p:nvPicPr>
        <p:blipFill rotWithShape="1">
          <a:blip r:embed="rId3">
            <a:extLst>
              <a:ext uri="{28A0092B-C50C-407E-A947-70E740481C1C}">
                <a14:useLocalDpi xmlns:a14="http://schemas.microsoft.com/office/drawing/2010/main" val="0"/>
              </a:ext>
            </a:extLst>
          </a:blip>
          <a:srcRect l="14100" r="12865"/>
          <a:stretch/>
        </p:blipFill>
        <p:spPr>
          <a:xfrm flipH="1">
            <a:off x="-27244" y="-173381"/>
            <a:ext cx="12127637" cy="7602881"/>
          </a:xfrm>
          <a:prstGeom prst="rect">
            <a:avLst/>
          </a:prstGeom>
        </p:spPr>
      </p:pic>
      <p:sp>
        <p:nvSpPr>
          <p:cNvPr id="4" name="TextBox 3">
            <a:extLst>
              <a:ext uri="{FF2B5EF4-FFF2-40B4-BE49-F238E27FC236}">
                <a16:creationId xmlns:a16="http://schemas.microsoft.com/office/drawing/2014/main" id="{5C7D18F2-D529-ECA9-622B-09FFFA7E2788}"/>
              </a:ext>
            </a:extLst>
          </p:cNvPr>
          <p:cNvSpPr txBox="1"/>
          <p:nvPr/>
        </p:nvSpPr>
        <p:spPr>
          <a:xfrm>
            <a:off x="2514600" y="2362200"/>
            <a:ext cx="7613968" cy="3416320"/>
          </a:xfrm>
          <a:prstGeom prst="rect">
            <a:avLst/>
          </a:prstGeom>
          <a:noFill/>
        </p:spPr>
        <p:txBody>
          <a:bodyPr wrap="square">
            <a:spAutoFit/>
          </a:bodyPr>
          <a:lstStyle/>
          <a:p>
            <a:pPr lvl="0" algn="just"/>
            <a:r>
              <a:rPr lang="vi-VN" sz="3600" dirty="0">
                <a:solidFill>
                  <a:prstClr val="black"/>
                </a:solidFill>
                <a:latin typeface="Calibri" panose="020F0502020204030204"/>
              </a:rPr>
              <a:t>Các câu trong đoạn văn có thể liên kết với nhau bằng cách dùng đại từ, danh từ,... ở câu sau thay thế cho từ ngữ đã dùng ở câu trước. Ngoài tác dụng liên kết, việc dùng từ ngữ còn tránh được sự trùng lặp từ ngữ trong đoạn.</a:t>
            </a:r>
          </a:p>
        </p:txBody>
      </p:sp>
      <p:pic>
        <p:nvPicPr>
          <p:cNvPr id="9" name="Picture 8" descr="A blue and orange text&#10;&#10;Description automatically generated">
            <a:extLst>
              <a:ext uri="{FF2B5EF4-FFF2-40B4-BE49-F238E27FC236}">
                <a16:creationId xmlns:a16="http://schemas.microsoft.com/office/drawing/2014/main" id="{7CF99AC2-9801-01A5-E371-C0D6E8E99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066800"/>
            <a:ext cx="4109060" cy="1414395"/>
          </a:xfrm>
          <a:prstGeom prst="rect">
            <a:avLst/>
          </a:prstGeom>
        </p:spPr>
      </p:pic>
    </p:spTree>
    <p:extLst>
      <p:ext uri="{BB962C8B-B14F-4D97-AF65-F5344CB8AC3E}">
        <p14:creationId xmlns:p14="http://schemas.microsoft.com/office/powerpoint/2010/main" val="65645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23">
            <a:extLst>
              <a:ext uri="{FF2B5EF4-FFF2-40B4-BE49-F238E27FC236}">
                <a16:creationId xmlns:a16="http://schemas.microsoft.com/office/drawing/2014/main" id="{46FB8304-F63D-7ED1-42B3-19A024889D49}"/>
              </a:ext>
            </a:extLst>
          </p:cNvPr>
          <p:cNvSpPr/>
          <p:nvPr/>
        </p:nvSpPr>
        <p:spPr>
          <a:xfrm>
            <a:off x="838200" y="228600"/>
            <a:ext cx="10515600" cy="1096093"/>
          </a:xfrm>
          <a:prstGeom prst="roundRect">
            <a:avLst>
              <a:gd name="adj" fmla="val 50000"/>
            </a:avLst>
          </a:prstGeom>
          <a:solidFill>
            <a:srgbClr val="FFCDB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black"/>
                </a:solidFill>
                <a:latin typeface="Calibri" panose="020F0502020204030204"/>
              </a:rPr>
              <a:t>3. </a:t>
            </a:r>
            <a:r>
              <a:rPr lang="vi-VN" sz="2800" b="1" dirty="0">
                <a:solidFill>
                  <a:prstClr val="black"/>
                </a:solidFill>
                <a:latin typeface="Calibri" panose="020F0502020204030204"/>
              </a:rPr>
              <a:t>Các từ ngữ in đậm trong mỗi đoạn văn dưới đây thay thế cho những từ ngữ nào?</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pic>
        <p:nvPicPr>
          <p:cNvPr id="4" name="Picture 3">
            <a:extLst>
              <a:ext uri="{FF2B5EF4-FFF2-40B4-BE49-F238E27FC236}">
                <a16:creationId xmlns:a16="http://schemas.microsoft.com/office/drawing/2014/main" id="{A0D20DB0-26B8-A711-43D9-12E187F0BA86}"/>
              </a:ext>
            </a:extLst>
          </p:cNvPr>
          <p:cNvPicPr>
            <a:picLocks noChangeAspect="1"/>
          </p:cNvPicPr>
          <p:nvPr/>
        </p:nvPicPr>
        <p:blipFill>
          <a:blip r:embed="rId3"/>
          <a:stretch>
            <a:fillRect/>
          </a:stretch>
        </p:blipFill>
        <p:spPr>
          <a:xfrm>
            <a:off x="2438400" y="1370528"/>
            <a:ext cx="7448550" cy="4954071"/>
          </a:xfrm>
          <a:prstGeom prst="rect">
            <a:avLst/>
          </a:prstGeom>
        </p:spPr>
      </p:pic>
    </p:spTree>
    <p:extLst>
      <p:ext uri="{BB962C8B-B14F-4D97-AF65-F5344CB8AC3E}">
        <p14:creationId xmlns:p14="http://schemas.microsoft.com/office/powerpoint/2010/main" val="3854183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F62BDF-33C1-2B75-23AA-7EA636B14296}"/>
              </a:ext>
            </a:extLst>
          </p:cNvPr>
          <p:cNvGraphicFramePr>
            <a:graphicFrameLocks noGrp="1"/>
          </p:cNvGraphicFramePr>
          <p:nvPr>
            <p:extLst>
              <p:ext uri="{D42A27DB-BD31-4B8C-83A1-F6EECF244321}">
                <p14:modId xmlns:p14="http://schemas.microsoft.com/office/powerpoint/2010/main" val="4209855340"/>
              </p:ext>
            </p:extLst>
          </p:nvPr>
        </p:nvGraphicFramePr>
        <p:xfrm>
          <a:off x="1143000" y="914400"/>
          <a:ext cx="10363200" cy="426720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558308959"/>
                    </a:ext>
                  </a:extLst>
                </a:gridCol>
                <a:gridCol w="3306965">
                  <a:extLst>
                    <a:ext uri="{9D8B030D-6E8A-4147-A177-3AD203B41FA5}">
                      <a16:colId xmlns:a16="http://schemas.microsoft.com/office/drawing/2014/main" val="142765680"/>
                    </a:ext>
                  </a:extLst>
                </a:gridCol>
                <a:gridCol w="5532235">
                  <a:extLst>
                    <a:ext uri="{9D8B030D-6E8A-4147-A177-3AD203B41FA5}">
                      <a16:colId xmlns:a16="http://schemas.microsoft.com/office/drawing/2014/main" val="1783100598"/>
                    </a:ext>
                  </a:extLst>
                </a:gridCol>
              </a:tblGrid>
              <a:tr h="1066800">
                <a:tc>
                  <a:txBody>
                    <a:bodyPr/>
                    <a:lstStyle/>
                    <a:p>
                      <a:pPr algn="ctr"/>
                      <a:r>
                        <a:rPr lang="en-US" sz="3600" b="1" dirty="0" err="1">
                          <a:latin typeface="+mj-lt"/>
                        </a:rPr>
                        <a:t>Đoạn</a:t>
                      </a:r>
                      <a:endParaRPr lang="en-US" sz="3600" b="1" dirty="0">
                        <a:latin typeface="+mj-lt"/>
                      </a:endParaRPr>
                    </a:p>
                  </a:txBody>
                  <a:tcPr/>
                </a:tc>
                <a:tc>
                  <a:txBody>
                    <a:bodyPr/>
                    <a:lstStyle/>
                    <a:p>
                      <a:pPr algn="ctr"/>
                      <a:r>
                        <a:rPr lang="en-US" sz="3600" b="1" dirty="0" err="1">
                          <a:latin typeface="+mj-lt"/>
                        </a:rPr>
                        <a:t>Từ</a:t>
                      </a:r>
                      <a:r>
                        <a:rPr lang="en-US" sz="3600" b="1" dirty="0">
                          <a:latin typeface="+mj-lt"/>
                        </a:rPr>
                        <a:t> in </a:t>
                      </a:r>
                      <a:r>
                        <a:rPr lang="en-US" sz="3600" b="1" dirty="0" err="1">
                          <a:latin typeface="+mj-lt"/>
                        </a:rPr>
                        <a:t>đậm</a:t>
                      </a:r>
                      <a:endParaRPr lang="en-US" sz="3600" b="1" dirty="0">
                        <a:latin typeface="+mj-lt"/>
                      </a:endParaRPr>
                    </a:p>
                  </a:txBody>
                  <a:tcPr/>
                </a:tc>
                <a:tc>
                  <a:txBody>
                    <a:bodyPr/>
                    <a:lstStyle/>
                    <a:p>
                      <a:pPr algn="ctr"/>
                      <a:r>
                        <a:rPr lang="en-US" sz="3600" b="1" dirty="0" err="1">
                          <a:latin typeface="+mj-lt"/>
                        </a:rPr>
                        <a:t>Thay</a:t>
                      </a:r>
                      <a:r>
                        <a:rPr lang="en-US" sz="3600" b="1" dirty="0">
                          <a:latin typeface="+mj-lt"/>
                        </a:rPr>
                        <a:t> </a:t>
                      </a:r>
                      <a:r>
                        <a:rPr lang="en-US" sz="3600" b="1" dirty="0" err="1">
                          <a:latin typeface="+mj-lt"/>
                        </a:rPr>
                        <a:t>thế</a:t>
                      </a:r>
                      <a:r>
                        <a:rPr lang="en-US" sz="3600" b="1" dirty="0">
                          <a:latin typeface="+mj-lt"/>
                        </a:rPr>
                        <a:t> </a:t>
                      </a:r>
                      <a:r>
                        <a:rPr lang="en-US" sz="3600" b="1" dirty="0" err="1">
                          <a:latin typeface="+mj-lt"/>
                        </a:rPr>
                        <a:t>cho</a:t>
                      </a:r>
                      <a:r>
                        <a:rPr lang="en-US" sz="3600" b="1" dirty="0">
                          <a:latin typeface="+mj-lt"/>
                        </a:rPr>
                        <a:t> </a:t>
                      </a:r>
                      <a:r>
                        <a:rPr lang="en-US" sz="3600" b="1" dirty="0" err="1">
                          <a:latin typeface="+mj-lt"/>
                        </a:rPr>
                        <a:t>từ</a:t>
                      </a:r>
                      <a:endParaRPr lang="en-US" sz="3600" b="1" dirty="0">
                        <a:latin typeface="+mj-lt"/>
                      </a:endParaRPr>
                    </a:p>
                  </a:txBody>
                  <a:tcPr/>
                </a:tc>
                <a:extLst>
                  <a:ext uri="{0D108BD9-81ED-4DB2-BD59-A6C34878D82A}">
                    <a16:rowId xmlns:a16="http://schemas.microsoft.com/office/drawing/2014/main" val="3144611614"/>
                  </a:ext>
                </a:extLst>
              </a:tr>
              <a:tr h="1066800">
                <a:tc>
                  <a:txBody>
                    <a:bodyPr/>
                    <a:lstStyle/>
                    <a:p>
                      <a:pPr algn="ctr"/>
                      <a:r>
                        <a:rPr lang="en-US" sz="4400" b="1" dirty="0"/>
                        <a:t>a</a:t>
                      </a:r>
                    </a:p>
                  </a:txBody>
                  <a:tcPr/>
                </a:tc>
                <a:tc>
                  <a:txBody>
                    <a:bodyPr/>
                    <a:lstStyle/>
                    <a:p>
                      <a:pPr algn="ctr"/>
                      <a:r>
                        <a:rPr lang="en-US" sz="3600" b="1" dirty="0" err="1">
                          <a:solidFill>
                            <a:srgbClr val="002060"/>
                          </a:solidFill>
                        </a:rPr>
                        <a:t>họ</a:t>
                      </a:r>
                      <a:endParaRPr lang="en-US" sz="3600" b="1" dirty="0">
                        <a:solidFill>
                          <a:srgbClr val="002060"/>
                        </a:solidFill>
                      </a:endParaRPr>
                    </a:p>
                  </a:txBody>
                  <a:tcPr/>
                </a:tc>
                <a:tc>
                  <a:txBody>
                    <a:bodyPr/>
                    <a:lstStyle/>
                    <a:p>
                      <a:endParaRPr lang="en-US"/>
                    </a:p>
                  </a:txBody>
                  <a:tcPr/>
                </a:tc>
                <a:extLst>
                  <a:ext uri="{0D108BD9-81ED-4DB2-BD59-A6C34878D82A}">
                    <a16:rowId xmlns:a16="http://schemas.microsoft.com/office/drawing/2014/main" val="1356744585"/>
                  </a:ext>
                </a:extLst>
              </a:tr>
              <a:tr h="1066800">
                <a:tc>
                  <a:txBody>
                    <a:bodyPr/>
                    <a:lstStyle/>
                    <a:p>
                      <a:pPr algn="ctr"/>
                      <a:r>
                        <a:rPr lang="en-US" sz="4400" b="1" dirty="0"/>
                        <a:t>b</a:t>
                      </a:r>
                    </a:p>
                  </a:txBody>
                  <a:tcPr/>
                </a:tc>
                <a:tc>
                  <a:txBody>
                    <a:bodyPr/>
                    <a:lstStyle/>
                    <a:p>
                      <a:pPr algn="ctr"/>
                      <a:r>
                        <a:rPr lang="en-US" sz="3600" b="1" dirty="0" err="1">
                          <a:solidFill>
                            <a:srgbClr val="002060"/>
                          </a:solidFill>
                        </a:rPr>
                        <a:t>nhà</a:t>
                      </a:r>
                      <a:r>
                        <a:rPr lang="en-US" sz="3600" b="1" dirty="0">
                          <a:solidFill>
                            <a:srgbClr val="002060"/>
                          </a:solidFill>
                        </a:rPr>
                        <a:t> du </a:t>
                      </a:r>
                      <a:r>
                        <a:rPr lang="en-US" sz="3600" b="1" dirty="0" err="1">
                          <a:solidFill>
                            <a:srgbClr val="002060"/>
                          </a:solidFill>
                        </a:rPr>
                        <a:t>hành</a:t>
                      </a:r>
                      <a:endParaRPr lang="en-US" sz="3600" b="1" dirty="0">
                        <a:solidFill>
                          <a:srgbClr val="002060"/>
                        </a:solidFill>
                      </a:endParaRPr>
                    </a:p>
                  </a:txBody>
                  <a:tcPr/>
                </a:tc>
                <a:tc>
                  <a:txBody>
                    <a:bodyPr/>
                    <a:lstStyle/>
                    <a:p>
                      <a:endParaRPr lang="en-US"/>
                    </a:p>
                  </a:txBody>
                  <a:tcPr/>
                </a:tc>
                <a:extLst>
                  <a:ext uri="{0D108BD9-81ED-4DB2-BD59-A6C34878D82A}">
                    <a16:rowId xmlns:a16="http://schemas.microsoft.com/office/drawing/2014/main" val="1643045929"/>
                  </a:ext>
                </a:extLst>
              </a:tr>
              <a:tr h="1066800">
                <a:tc>
                  <a:txBody>
                    <a:bodyPr/>
                    <a:lstStyle/>
                    <a:p>
                      <a:pPr algn="ctr"/>
                      <a:r>
                        <a:rPr lang="en-US" sz="4400" b="1" dirty="0"/>
                        <a:t>c</a:t>
                      </a:r>
                    </a:p>
                  </a:txBody>
                  <a:tcPr/>
                </a:tc>
                <a:tc>
                  <a:txBody>
                    <a:bodyPr/>
                    <a:lstStyle/>
                    <a:p>
                      <a:pPr algn="ctr"/>
                      <a:r>
                        <a:rPr lang="en-US" sz="3600" b="1" dirty="0" err="1">
                          <a:solidFill>
                            <a:srgbClr val="002060"/>
                          </a:solidFill>
                        </a:rPr>
                        <a:t>nhạc</a:t>
                      </a:r>
                      <a:r>
                        <a:rPr lang="en-US" sz="3600" b="1" dirty="0">
                          <a:solidFill>
                            <a:srgbClr val="002060"/>
                          </a:solidFill>
                        </a:rPr>
                        <a:t> </a:t>
                      </a:r>
                      <a:r>
                        <a:rPr lang="en-US" sz="3600" b="1" dirty="0" err="1">
                          <a:solidFill>
                            <a:srgbClr val="002060"/>
                          </a:solidFill>
                        </a:rPr>
                        <a:t>sĩ</a:t>
                      </a:r>
                      <a:r>
                        <a:rPr lang="en-US" sz="3600" b="1" dirty="0">
                          <a:solidFill>
                            <a:srgbClr val="002060"/>
                          </a:solidFill>
                        </a:rPr>
                        <a:t> </a:t>
                      </a:r>
                      <a:r>
                        <a:rPr lang="en-US" sz="3600" b="1" dirty="0" err="1">
                          <a:solidFill>
                            <a:srgbClr val="002060"/>
                          </a:solidFill>
                        </a:rPr>
                        <a:t>giang</a:t>
                      </a:r>
                      <a:r>
                        <a:rPr lang="en-US" sz="3600" b="1" dirty="0">
                          <a:solidFill>
                            <a:srgbClr val="002060"/>
                          </a:solidFill>
                        </a:rPr>
                        <a:t> </a:t>
                      </a:r>
                      <a:r>
                        <a:rPr lang="en-US" sz="3600" b="1" dirty="0" err="1">
                          <a:solidFill>
                            <a:srgbClr val="002060"/>
                          </a:solidFill>
                        </a:rPr>
                        <a:t>hồ</a:t>
                      </a:r>
                      <a:endParaRPr lang="en-US" sz="3600" b="1" dirty="0">
                        <a:solidFill>
                          <a:srgbClr val="002060"/>
                        </a:solidFill>
                      </a:endParaRPr>
                    </a:p>
                  </a:txBody>
                  <a:tcPr/>
                </a:tc>
                <a:tc>
                  <a:txBody>
                    <a:bodyPr/>
                    <a:lstStyle/>
                    <a:p>
                      <a:endParaRPr lang="en-US" dirty="0"/>
                    </a:p>
                  </a:txBody>
                  <a:tcPr/>
                </a:tc>
                <a:extLst>
                  <a:ext uri="{0D108BD9-81ED-4DB2-BD59-A6C34878D82A}">
                    <a16:rowId xmlns:a16="http://schemas.microsoft.com/office/drawing/2014/main" val="3854000873"/>
                  </a:ext>
                </a:extLst>
              </a:tr>
            </a:tbl>
          </a:graphicData>
        </a:graphic>
      </p:graphicFrame>
      <p:sp>
        <p:nvSpPr>
          <p:cNvPr id="4" name="TextBox 3">
            <a:extLst>
              <a:ext uri="{FF2B5EF4-FFF2-40B4-BE49-F238E27FC236}">
                <a16:creationId xmlns:a16="http://schemas.microsoft.com/office/drawing/2014/main" id="{549C08AD-9A63-6CF6-FBE8-6152D7A578EE}"/>
              </a:ext>
            </a:extLst>
          </p:cNvPr>
          <p:cNvSpPr txBox="1"/>
          <p:nvPr/>
        </p:nvSpPr>
        <p:spPr>
          <a:xfrm>
            <a:off x="6096000" y="2133600"/>
            <a:ext cx="5334000" cy="830997"/>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những nghệ nhân người Mông thổi khèn nơi đỉnh núi mênh mang lộng gió</a:t>
            </a:r>
            <a:endParaRPr lang="en-US" sz="24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78A73D5-D57C-28D1-EDB4-CC59874BA988}"/>
              </a:ext>
            </a:extLst>
          </p:cNvPr>
          <p:cNvSpPr txBox="1"/>
          <p:nvPr/>
        </p:nvSpPr>
        <p:spPr>
          <a:xfrm>
            <a:off x="6096000" y="3124200"/>
            <a:ext cx="5334000" cy="584775"/>
          </a:xfrm>
          <a:prstGeom prst="rect">
            <a:avLst/>
          </a:prstGeom>
          <a:noFill/>
        </p:spPr>
        <p:txBody>
          <a:bodyPr wrap="square" rtlCol="0">
            <a:spAutoFit/>
          </a:bodyPr>
          <a:lstStyle/>
          <a:p>
            <a:pPr algn="ctr"/>
            <a:r>
              <a:rPr lang="en-US" sz="3200" dirty="0">
                <a:solidFill>
                  <a:srgbClr val="FF0000"/>
                </a:solidFill>
                <a:latin typeface="Cambria" panose="02040503050406030204" pitchFamily="18" charset="0"/>
                <a:ea typeface="Cambria" panose="02040503050406030204" pitchFamily="18" charset="0"/>
              </a:rPr>
              <a:t>con </a:t>
            </a:r>
            <a:r>
              <a:rPr lang="en-US" sz="3200" dirty="0" err="1">
                <a:solidFill>
                  <a:srgbClr val="FF0000"/>
                </a:solidFill>
                <a:latin typeface="Cambria" panose="02040503050406030204" pitchFamily="18" charset="0"/>
                <a:ea typeface="Cambria" panose="02040503050406030204" pitchFamily="18" charset="0"/>
              </a:rPr>
              <a:t>dơi</a:t>
            </a:r>
            <a:endParaRPr lang="en-US" sz="32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5AFFC98F-6C1F-B00E-278B-5D2A7249EDC6}"/>
              </a:ext>
            </a:extLst>
          </p:cNvPr>
          <p:cNvSpPr txBox="1"/>
          <p:nvPr/>
        </p:nvSpPr>
        <p:spPr>
          <a:xfrm>
            <a:off x="6096000" y="4191000"/>
            <a:ext cx="5334000" cy="584775"/>
          </a:xfrm>
          <a:prstGeom prst="rect">
            <a:avLst/>
          </a:prstGeom>
          <a:noFill/>
        </p:spPr>
        <p:txBody>
          <a:bodyPr wrap="square" rtlCol="0">
            <a:spAutoFit/>
          </a:bodyPr>
          <a:lstStyle/>
          <a:p>
            <a:pPr algn="ctr"/>
            <a:r>
              <a:rPr lang="en-US" sz="3200" dirty="0">
                <a:solidFill>
                  <a:srgbClr val="FF0000"/>
                </a:solidFill>
                <a:latin typeface="Cambria" panose="02040503050406030204" pitchFamily="18" charset="0"/>
                <a:ea typeface="Cambria" panose="02040503050406030204" pitchFamily="18" charset="0"/>
              </a:rPr>
              <a:t>con </a:t>
            </a:r>
            <a:r>
              <a:rPr lang="en-US" sz="3200" dirty="0" err="1">
                <a:solidFill>
                  <a:srgbClr val="FF0000"/>
                </a:solidFill>
                <a:latin typeface="Cambria" panose="02040503050406030204" pitchFamily="18" charset="0"/>
                <a:ea typeface="Cambria" panose="02040503050406030204" pitchFamily="18" charset="0"/>
              </a:rPr>
              <a:t>chim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hoạ</a:t>
            </a:r>
            <a:r>
              <a:rPr lang="en-US" sz="3200" dirty="0">
                <a:solidFill>
                  <a:srgbClr val="FF0000"/>
                </a:solidFill>
                <a:latin typeface="Cambria" panose="02040503050406030204" pitchFamily="18" charset="0"/>
                <a:ea typeface="Cambria" panose="02040503050406030204" pitchFamily="18" charset="0"/>
              </a:rPr>
              <a:t> mi</a:t>
            </a:r>
          </a:p>
        </p:txBody>
      </p:sp>
    </p:spTree>
    <p:extLst>
      <p:ext uri="{BB962C8B-B14F-4D97-AF65-F5344CB8AC3E}">
        <p14:creationId xmlns:p14="http://schemas.microsoft.com/office/powerpoint/2010/main" val="116100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23">
            <a:extLst>
              <a:ext uri="{FF2B5EF4-FFF2-40B4-BE49-F238E27FC236}">
                <a16:creationId xmlns:a16="http://schemas.microsoft.com/office/drawing/2014/main" id="{46FB8304-F63D-7ED1-42B3-19A024889D49}"/>
              </a:ext>
            </a:extLst>
          </p:cNvPr>
          <p:cNvSpPr/>
          <p:nvPr/>
        </p:nvSpPr>
        <p:spPr>
          <a:xfrm>
            <a:off x="838200" y="228600"/>
            <a:ext cx="10515600" cy="1096093"/>
          </a:xfrm>
          <a:prstGeom prst="roundRect">
            <a:avLst>
              <a:gd name="adj" fmla="val 50000"/>
            </a:avLst>
          </a:prstGeom>
          <a:solidFill>
            <a:srgbClr val="FFCDB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black"/>
                </a:solidFill>
                <a:latin typeface="Calibri" panose="020F0502020204030204"/>
              </a:rPr>
              <a:t>4. </a:t>
            </a:r>
            <a:r>
              <a:rPr lang="vi-VN" sz="2800" b="1" dirty="0">
                <a:solidFill>
                  <a:prstClr val="black"/>
                </a:solidFill>
                <a:latin typeface="Calibri" panose="020F0502020204030204"/>
              </a:rPr>
              <a:t>Chọn từ ngữ thay thế cho từ in đậm để liên kết các câu trong đoạn văn dưới đây:</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85AC6A3-E7CB-851C-3810-2A793A574A07}"/>
              </a:ext>
            </a:extLst>
          </p:cNvPr>
          <p:cNvSpPr/>
          <p:nvPr/>
        </p:nvSpPr>
        <p:spPr>
          <a:xfrm>
            <a:off x="990600" y="1676400"/>
            <a:ext cx="2819400" cy="609600"/>
          </a:xfrm>
          <a:prstGeom prst="rect">
            <a:avLst/>
          </a:prstGeom>
          <a:solidFill>
            <a:srgbClr val="6EE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Thành </a:t>
            </a:r>
            <a:r>
              <a:rPr lang="en-US" sz="2400" b="1" dirty="0" err="1">
                <a:solidFill>
                  <a:srgbClr val="002060"/>
                </a:solidFill>
              </a:rPr>
              <a:t>phố</a:t>
            </a:r>
            <a:r>
              <a:rPr lang="en-US" sz="2400" b="1" dirty="0">
                <a:solidFill>
                  <a:srgbClr val="002060"/>
                </a:solidFill>
              </a:rPr>
              <a:t> </a:t>
            </a:r>
            <a:r>
              <a:rPr lang="en-US" sz="2400" b="1" dirty="0" err="1">
                <a:solidFill>
                  <a:srgbClr val="002060"/>
                </a:solidFill>
              </a:rPr>
              <a:t>ngàn</a:t>
            </a:r>
            <a:r>
              <a:rPr lang="en-US" sz="2400" b="1" dirty="0">
                <a:solidFill>
                  <a:srgbClr val="002060"/>
                </a:solidFill>
              </a:rPr>
              <a:t> </a:t>
            </a:r>
            <a:r>
              <a:rPr lang="en-US" sz="2400" b="1" dirty="0" err="1">
                <a:solidFill>
                  <a:srgbClr val="002060"/>
                </a:solidFill>
              </a:rPr>
              <a:t>hoa</a:t>
            </a:r>
            <a:endParaRPr lang="en-US" sz="2400" b="1" dirty="0">
              <a:solidFill>
                <a:srgbClr val="002060"/>
              </a:solidFill>
            </a:endParaRPr>
          </a:p>
        </p:txBody>
      </p:sp>
      <p:sp>
        <p:nvSpPr>
          <p:cNvPr id="5" name="Rectangle 4">
            <a:extLst>
              <a:ext uri="{FF2B5EF4-FFF2-40B4-BE49-F238E27FC236}">
                <a16:creationId xmlns:a16="http://schemas.microsoft.com/office/drawing/2014/main" id="{97D5BC1A-841A-8AC4-FF5C-6CCB9A256BBD}"/>
              </a:ext>
            </a:extLst>
          </p:cNvPr>
          <p:cNvSpPr/>
          <p:nvPr/>
        </p:nvSpPr>
        <p:spPr>
          <a:xfrm>
            <a:off x="4648200" y="1676400"/>
            <a:ext cx="2438400" cy="609600"/>
          </a:xfrm>
          <a:prstGeom prst="rect">
            <a:avLst/>
          </a:prstGeom>
          <a:solidFill>
            <a:srgbClr val="6EE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Thành </a:t>
            </a:r>
            <a:r>
              <a:rPr lang="en-US" sz="2400" b="1" dirty="0" err="1">
                <a:solidFill>
                  <a:srgbClr val="002060"/>
                </a:solidFill>
              </a:rPr>
              <a:t>phố</a:t>
            </a:r>
            <a:r>
              <a:rPr lang="en-US" sz="2400" b="1" dirty="0">
                <a:solidFill>
                  <a:srgbClr val="002060"/>
                </a:solidFill>
              </a:rPr>
              <a:t> du </a:t>
            </a:r>
            <a:r>
              <a:rPr lang="en-US" sz="2400" b="1" dirty="0" err="1">
                <a:solidFill>
                  <a:srgbClr val="002060"/>
                </a:solidFill>
              </a:rPr>
              <a:t>lịch</a:t>
            </a:r>
            <a:endParaRPr lang="en-US" sz="2400" b="1" dirty="0">
              <a:solidFill>
                <a:srgbClr val="002060"/>
              </a:solidFill>
            </a:endParaRPr>
          </a:p>
        </p:txBody>
      </p:sp>
      <p:sp>
        <p:nvSpPr>
          <p:cNvPr id="6" name="Rectangle 5">
            <a:extLst>
              <a:ext uri="{FF2B5EF4-FFF2-40B4-BE49-F238E27FC236}">
                <a16:creationId xmlns:a16="http://schemas.microsoft.com/office/drawing/2014/main" id="{1D73D110-8955-547D-3CA5-5D133C5EB6F3}"/>
              </a:ext>
            </a:extLst>
          </p:cNvPr>
          <p:cNvSpPr/>
          <p:nvPr/>
        </p:nvSpPr>
        <p:spPr>
          <a:xfrm>
            <a:off x="8077200" y="1676400"/>
            <a:ext cx="2819400" cy="609600"/>
          </a:xfrm>
          <a:prstGeom prst="rect">
            <a:avLst/>
          </a:prstGeom>
          <a:solidFill>
            <a:srgbClr val="6EE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Thiên</a:t>
            </a:r>
            <a:r>
              <a:rPr lang="en-US" sz="2400" b="1" dirty="0">
                <a:solidFill>
                  <a:srgbClr val="002060"/>
                </a:solidFill>
              </a:rPr>
              <a:t> </a:t>
            </a:r>
            <a:r>
              <a:rPr lang="en-US" sz="2400" b="1" dirty="0" err="1">
                <a:solidFill>
                  <a:srgbClr val="002060"/>
                </a:solidFill>
              </a:rPr>
              <a:t>đường</a:t>
            </a:r>
            <a:r>
              <a:rPr lang="en-US" sz="2400" b="1" dirty="0">
                <a:solidFill>
                  <a:srgbClr val="002060"/>
                </a:solidFill>
              </a:rPr>
              <a:t> du </a:t>
            </a:r>
            <a:r>
              <a:rPr lang="en-US" sz="2400" b="1" dirty="0" err="1">
                <a:solidFill>
                  <a:srgbClr val="002060"/>
                </a:solidFill>
              </a:rPr>
              <a:t>lịch</a:t>
            </a:r>
            <a:endParaRPr lang="en-US" sz="2400" b="1" dirty="0">
              <a:solidFill>
                <a:srgbClr val="002060"/>
              </a:solidFill>
            </a:endParaRPr>
          </a:p>
        </p:txBody>
      </p:sp>
      <p:sp>
        <p:nvSpPr>
          <p:cNvPr id="7" name="TextBox 6">
            <a:extLst>
              <a:ext uri="{FF2B5EF4-FFF2-40B4-BE49-F238E27FC236}">
                <a16:creationId xmlns:a16="http://schemas.microsoft.com/office/drawing/2014/main" id="{99D938AB-8DD6-4714-43BF-DAD7BD81DD74}"/>
              </a:ext>
            </a:extLst>
          </p:cNvPr>
          <p:cNvSpPr txBox="1"/>
          <p:nvPr/>
        </p:nvSpPr>
        <p:spPr>
          <a:xfrm>
            <a:off x="990600" y="2514600"/>
            <a:ext cx="10058400" cy="4154984"/>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Đà Lạt là địa danh du lịch nổi tiếng của nước ta. </a:t>
            </a:r>
            <a:r>
              <a:rPr lang="vi-VN" sz="2400" b="1" i="0" dirty="0">
                <a:solidFill>
                  <a:srgbClr val="000000"/>
                </a:solidFill>
                <a:effectLst/>
                <a:latin typeface="Cambria" panose="02040503050406030204" pitchFamily="18" charset="0"/>
                <a:ea typeface="Cambria" panose="02040503050406030204" pitchFamily="18" charset="0"/>
              </a:rPr>
              <a:t>Đà Lạt</a:t>
            </a:r>
            <a:r>
              <a:rPr lang="vi-VN" sz="2400" b="0" i="0" dirty="0">
                <a:solidFill>
                  <a:srgbClr val="000000"/>
                </a:solidFill>
                <a:effectLst/>
                <a:latin typeface="Cambria" panose="02040503050406030204" pitchFamily="18" charset="0"/>
                <a:ea typeface="Cambria" panose="02040503050406030204" pitchFamily="18" charset="0"/>
              </a:rPr>
              <a:t> níu chân du khách không chỉ vì khí hậu nơi đây quanh năm mát mẻ mà còn bởi nhiều điểm du lịch hấp dẫn. Trong những ngày lưu lại ở </a:t>
            </a:r>
            <a:r>
              <a:rPr lang="vi-VN" sz="2400" b="1" i="0" dirty="0">
                <a:solidFill>
                  <a:srgbClr val="000000"/>
                </a:solidFill>
                <a:effectLst/>
                <a:latin typeface="Cambria" panose="02040503050406030204" pitchFamily="18" charset="0"/>
                <a:ea typeface="Cambria" panose="02040503050406030204" pitchFamily="18" charset="0"/>
              </a:rPr>
              <a:t>Đà Lạt</a:t>
            </a:r>
            <a:r>
              <a:rPr lang="vi-VN" sz="2400" b="0" i="0" dirty="0">
                <a:solidFill>
                  <a:srgbClr val="000000"/>
                </a:solidFill>
                <a:effectLst/>
                <a:latin typeface="Cambria" panose="02040503050406030204" pitchFamily="18" charset="0"/>
                <a:ea typeface="Cambria" panose="02040503050406030204" pitchFamily="18" charset="0"/>
              </a:rPr>
              <a:t>, du khách không thể không ghé thăm thung lũng Tình yêu, núi Lang Bi-ang, hồ Xuân Hương,... Đó là những địa danh huyền thoại đã làm nên một Đà Lạt mộng mơ. Để làm mới mình trong mắt du khách, gần đây, Đà Lạt xây dựng thêm một số điểm du lịch mới như làng Cù Lần, đồi chè Cầu Đất, vườn dâu tây Đà Lạt,.. Những điểm du lịch này sẽ góp phần làm nên một </a:t>
            </a:r>
            <a:r>
              <a:rPr lang="vi-VN" sz="2400" b="1" i="0" dirty="0">
                <a:solidFill>
                  <a:srgbClr val="000000"/>
                </a:solidFill>
                <a:effectLst/>
                <a:latin typeface="Cambria" panose="02040503050406030204" pitchFamily="18" charset="0"/>
                <a:ea typeface="Cambria" panose="02040503050406030204" pitchFamily="18" charset="0"/>
              </a:rPr>
              <a:t>Đà Lạt</a:t>
            </a:r>
            <a:r>
              <a:rPr lang="vi-VN" sz="2400" b="0" i="0" dirty="0">
                <a:solidFill>
                  <a:srgbClr val="000000"/>
                </a:solidFill>
                <a:effectLst/>
                <a:latin typeface="Cambria" panose="02040503050406030204" pitchFamily="18" charset="0"/>
                <a:ea typeface="Cambria" panose="02040503050406030204" pitchFamily="18" charset="0"/>
              </a:rPr>
              <a:t> vừa truyền thống vừa hiện đại, giàu sức hút đối với du khách trong nước và thế giới.</a:t>
            </a:r>
          </a:p>
          <a:p>
            <a:pPr algn="r"/>
            <a:r>
              <a:rPr lang="vi-VN" sz="2400" b="0" i="0" dirty="0">
                <a:solidFill>
                  <a:srgbClr val="000000"/>
                </a:solidFill>
                <a:effectLst/>
                <a:latin typeface="Cambria" panose="02040503050406030204" pitchFamily="18" charset="0"/>
                <a:ea typeface="Cambria" panose="02040503050406030204" pitchFamily="18" charset="0"/>
              </a:rPr>
              <a:t>(Lâm Anh)</a:t>
            </a:r>
          </a:p>
          <a:p>
            <a:endParaRPr lang="en-US" sz="2400" dirty="0">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90F091B-5DA0-60DA-D18B-3B4C86016398}"/>
              </a:ext>
            </a:extLst>
          </p:cNvPr>
          <p:cNvSpPr/>
          <p:nvPr/>
        </p:nvSpPr>
        <p:spPr>
          <a:xfrm>
            <a:off x="609600" y="2438400"/>
            <a:ext cx="10896600" cy="3810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Đà Lạt là địa danh du lịch nổi tiếng của nước ta. </a:t>
            </a:r>
            <a:r>
              <a:rPr lang="vi-VN" sz="2400" b="1" i="0" dirty="0">
                <a:solidFill>
                  <a:srgbClr val="000000"/>
                </a:solidFill>
                <a:effectLst/>
                <a:latin typeface="Cambria" panose="02040503050406030204" pitchFamily="18" charset="0"/>
                <a:ea typeface="Cambria" panose="02040503050406030204" pitchFamily="18" charset="0"/>
              </a:rPr>
              <a:t>Thành phố du lịch</a:t>
            </a:r>
            <a:r>
              <a:rPr lang="vi-VN" sz="2400" b="0" i="0" dirty="0">
                <a:solidFill>
                  <a:srgbClr val="000000"/>
                </a:solidFill>
                <a:effectLst/>
                <a:latin typeface="Cambria" panose="02040503050406030204" pitchFamily="18" charset="0"/>
                <a:ea typeface="Cambria" panose="02040503050406030204" pitchFamily="18" charset="0"/>
              </a:rPr>
              <a:t> níu chân du khách không chỉ vì khí hậu nơi đây quanh năm mát mẻ mà còn bởi nhiều điểm du lịch hấp dẫn. Trong những ngày lưu lại ở </a:t>
            </a:r>
            <a:r>
              <a:rPr lang="vi-VN" sz="2400" b="1" i="0" dirty="0">
                <a:solidFill>
                  <a:srgbClr val="000000"/>
                </a:solidFill>
                <a:effectLst/>
                <a:latin typeface="Cambria" panose="02040503050406030204" pitchFamily="18" charset="0"/>
                <a:ea typeface="Cambria" panose="02040503050406030204" pitchFamily="18" charset="0"/>
              </a:rPr>
              <a:t>thiên đường du lịch</a:t>
            </a:r>
            <a:r>
              <a:rPr lang="vi-VN" sz="2400" b="0" i="0" dirty="0">
                <a:solidFill>
                  <a:srgbClr val="000000"/>
                </a:solidFill>
                <a:effectLst/>
                <a:latin typeface="Cambria" panose="02040503050406030204" pitchFamily="18" charset="0"/>
                <a:ea typeface="Cambria" panose="02040503050406030204" pitchFamily="18" charset="0"/>
              </a:rPr>
              <a:t>, du khách không thể không ghé thăm thung lũng Tình yêu, núi Lang Bi-ang, hồ Xuân Hương,... Đó là những địa danh huyền thoại đã làm nên một Đà Lạt mộng mơ. Để làm mới mình trong mắt du khách, gần đây, Đà Lạt xây dựng thêm một số điểm du lịch mới như làng Cù Lần, đồi chè Cầu Đất, vườn dâu tây Đà Lạt,.. Những điểm du lịch này sẽ góp phần làm nên một </a:t>
            </a:r>
            <a:r>
              <a:rPr lang="vi-VN" sz="2400" b="1" i="0" dirty="0">
                <a:solidFill>
                  <a:srgbClr val="000000"/>
                </a:solidFill>
                <a:effectLst/>
                <a:latin typeface="Cambria" panose="02040503050406030204" pitchFamily="18" charset="0"/>
                <a:ea typeface="Cambria" panose="02040503050406030204" pitchFamily="18" charset="0"/>
              </a:rPr>
              <a:t>thành phố ngàn hoa</a:t>
            </a:r>
            <a:r>
              <a:rPr lang="vi-VN" sz="2400" b="0" i="0" dirty="0">
                <a:solidFill>
                  <a:srgbClr val="000000"/>
                </a:solidFill>
                <a:effectLst/>
                <a:latin typeface="Cambria" panose="02040503050406030204" pitchFamily="18" charset="0"/>
                <a:ea typeface="Cambria" panose="02040503050406030204" pitchFamily="18" charset="0"/>
              </a:rPr>
              <a:t> vừa truyền thống vừa hiện đại, giàu sức hút đối với du khách trong nước và thế giới.</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5596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6247794-99C5-7DCB-F7B5-426DEA0566BC}"/>
              </a:ext>
            </a:extLst>
          </p:cNvPr>
          <p:cNvSpPr txBox="1"/>
          <p:nvPr/>
        </p:nvSpPr>
        <p:spPr>
          <a:xfrm>
            <a:off x="988200" y="1199304"/>
            <a:ext cx="10276002" cy="1264741"/>
          </a:xfrm>
          <a:prstGeom prst="roundRect">
            <a:avLst>
              <a:gd name="adj" fmla="val 26613"/>
            </a:avLst>
          </a:prstGeom>
          <a:noFill/>
          <a:ln w="19050">
            <a:solidFill>
              <a:srgbClr val="5C9742"/>
            </a:solidFill>
            <a:prstDash val="lgDash"/>
          </a:ln>
        </p:spPr>
        <p:txBody>
          <a:bodyPr wrap="square" anchor="ctr">
            <a:spAutoFit/>
          </a:bodyPr>
          <a:lstStyle/>
          <a:p>
            <a:pPr lvl="0" algn="ctr"/>
            <a:r>
              <a:rPr lang="vi-VN" sz="3200" b="1" dirty="0">
                <a:solidFill>
                  <a:srgbClr val="000000"/>
                </a:solidFill>
                <a:latin typeface="Cambria (Đầu đề)"/>
                <a:ea typeface="#9Slide03 IcielSamsung Sharp Bo" pitchFamily="2" charset="-93"/>
                <a:cs typeface="#9Slide03 IcielSamsung Sharp Bo" pitchFamily="2" charset="-93"/>
              </a:rPr>
              <a:t>Về nhà viết một đoạn văn, trong đó các câu được </a:t>
            </a:r>
          </a:p>
          <a:p>
            <a:pPr lvl="0" algn="ctr"/>
            <a:r>
              <a:rPr lang="vi-VN" sz="3200" b="1" dirty="0">
                <a:solidFill>
                  <a:srgbClr val="000000"/>
                </a:solidFill>
                <a:latin typeface="Cambria (Đầu đề)"/>
                <a:ea typeface="#9Slide03 IcielSamsung Sharp Bo" pitchFamily="2" charset="-93"/>
                <a:cs typeface="#9Slide03 IcielSamsung Sharp Bo" pitchFamily="2" charset="-93"/>
              </a:rPr>
              <a:t>liên kết bằng từ ngữ nối.</a:t>
            </a:r>
            <a:endParaRPr kumimoji="0" lang="en-US" sz="3200" b="0" i="0" u="none" strike="noStrike" kern="1200" cap="none" spc="0" normalizeH="0" baseline="0" noProof="0" dirty="0">
              <a:ln>
                <a:noFill/>
              </a:ln>
              <a:solidFill>
                <a:prstClr val="black"/>
              </a:solidFill>
              <a:effectLst/>
              <a:uLnTx/>
              <a:uFillTx/>
              <a:latin typeface="Cambria (Đầu đề)"/>
              <a:ea typeface="#9Slide03 IcielSamsung Sharp Bo" pitchFamily="2" charset="-93"/>
              <a:cs typeface="#9Slide03 IcielSamsung Sharp Bo" pitchFamily="2" charset="-93"/>
            </a:endParaRPr>
          </a:p>
        </p:txBody>
      </p:sp>
    </p:spTree>
    <p:extLst>
      <p:ext uri="{BB962C8B-B14F-4D97-AF65-F5344CB8AC3E}">
        <p14:creationId xmlns:p14="http://schemas.microsoft.com/office/powerpoint/2010/main" val="387552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313300" y="2967335"/>
            <a:ext cx="3565400" cy="923330"/>
          </a:xfrm>
          <a:prstGeom prst="rect">
            <a:avLst/>
          </a:prstGeom>
          <a:noFill/>
        </p:spPr>
        <p:txBody>
          <a:bodyPr wrap="none" lIns="91440" tIns="45720" rIns="91440" bIns="45720">
            <a:spAutoFit/>
          </a:bodyPr>
          <a:lstStyle/>
          <a:p>
            <a:pPr algn="ctr"/>
            <a:r>
              <a:rPr lang="en-US" sz="5400" b="0" cap="none" spc="0" smtClean="0">
                <a:ln w="0"/>
                <a:solidFill>
                  <a:schemeClr val="accent1"/>
                </a:solidFill>
                <a:effectLst>
                  <a:outerShdw blurRad="38100" dist="25400" dir="5400000" algn="ctr" rotWithShape="0">
                    <a:srgbClr val="6E747A">
                      <a:alpha val="43000"/>
                    </a:srgbClr>
                  </a:outerShdw>
                </a:effectLst>
              </a:rPr>
              <a:t>KHỞI ĐỘNG</a:t>
            </a:r>
            <a:endParaRPr lang="en-US" sz="5400" b="0"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468224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7787111-78DA-E68C-E4EF-728FC399FC2E}"/>
              </a:ext>
            </a:extLst>
          </p:cNvPr>
          <p:cNvGrpSpPr/>
          <p:nvPr/>
        </p:nvGrpSpPr>
        <p:grpSpPr>
          <a:xfrm>
            <a:off x="847003" y="837181"/>
            <a:ext cx="3642219" cy="3240000"/>
            <a:chOff x="1189829" y="291094"/>
            <a:chExt cx="3642219" cy="3240000"/>
          </a:xfrm>
        </p:grpSpPr>
        <p:pic>
          <p:nvPicPr>
            <p:cNvPr id="6" name="Picture 5" descr="A picture containing text&#10;&#10;Description automatically generated">
              <a:extLst>
                <a:ext uri="{FF2B5EF4-FFF2-40B4-BE49-F238E27FC236}">
                  <a16:creationId xmlns:a16="http://schemas.microsoft.com/office/drawing/2014/main" id="{38EFDB3D-765F-80FE-9BF9-17D1961DD5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7" name="TextBox 6">
              <a:extLst>
                <a:ext uri="{FF2B5EF4-FFF2-40B4-BE49-F238E27FC236}">
                  <a16:creationId xmlns:a16="http://schemas.microsoft.com/office/drawing/2014/main" id="{8BF20CA8-2F81-3E09-E7CF-AC02ADC984A0}"/>
                </a:ext>
              </a:extLst>
            </p:cNvPr>
            <p:cNvSpPr txBox="1"/>
            <p:nvPr/>
          </p:nvSpPr>
          <p:spPr>
            <a:xfrm rot="20088135" flipH="1">
              <a:off x="1896516" y="1091579"/>
              <a:ext cx="225975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1" dirty="0" err="1">
                  <a:solidFill>
                    <a:srgbClr val="000000"/>
                  </a:solidFill>
                  <a:effectLst/>
                  <a:latin typeface="Open Sans" panose="020B0606030504020204" pitchFamily="34" charset="0"/>
                </a:rPr>
                <a:t>Có</a:t>
              </a:r>
              <a:r>
                <a:rPr lang="en-US" sz="2800" b="0" i="1" dirty="0">
                  <a:solidFill>
                    <a:srgbClr val="000000"/>
                  </a:solidFill>
                  <a:effectLst/>
                  <a:latin typeface="Open Sans" panose="020B0606030504020204" pitchFamily="34" charset="0"/>
                </a:rPr>
                <a:t> </a:t>
              </a:r>
              <a:r>
                <a:rPr lang="en-US" sz="2800" b="0" i="1" dirty="0" err="1">
                  <a:solidFill>
                    <a:srgbClr val="000000"/>
                  </a:solidFill>
                  <a:effectLst/>
                  <a:latin typeface="Open Sans" panose="020B0606030504020204" pitchFamily="34" charset="0"/>
                </a:rPr>
                <a:t>những</a:t>
              </a:r>
              <a:r>
                <a:rPr lang="en-US" sz="2800" b="0" i="1" dirty="0">
                  <a:solidFill>
                    <a:srgbClr val="000000"/>
                  </a:solidFill>
                  <a:effectLst/>
                  <a:latin typeface="Open Sans" panose="020B0606030504020204" pitchFamily="34" charset="0"/>
                </a:rPr>
                <a:t> </a:t>
              </a:r>
              <a:r>
                <a:rPr lang="en-US" sz="2800" b="0" i="1" dirty="0" err="1">
                  <a:solidFill>
                    <a:srgbClr val="000000"/>
                  </a:solidFill>
                  <a:effectLst/>
                  <a:latin typeface="Open Sans" panose="020B0606030504020204" pitchFamily="34" charset="0"/>
                </a:rPr>
                <a:t>cách</a:t>
              </a:r>
              <a:r>
                <a:rPr lang="en-US" sz="2800" b="0" i="1" dirty="0">
                  <a:solidFill>
                    <a:srgbClr val="000000"/>
                  </a:solidFill>
                  <a:effectLst/>
                  <a:latin typeface="Open Sans" panose="020B0606030504020204" pitchFamily="34" charset="0"/>
                </a:rPr>
                <a:t> </a:t>
              </a:r>
              <a:r>
                <a:rPr lang="en-US" sz="2800" b="0" i="1" dirty="0" err="1">
                  <a:solidFill>
                    <a:srgbClr val="000000"/>
                  </a:solidFill>
                  <a:effectLst/>
                  <a:latin typeface="Open Sans" panose="020B0606030504020204" pitchFamily="34" charset="0"/>
                </a:rPr>
                <a:t>liên</a:t>
              </a:r>
              <a:r>
                <a:rPr lang="en-US" sz="2800" b="0" i="1" dirty="0">
                  <a:solidFill>
                    <a:srgbClr val="000000"/>
                  </a:solidFill>
                  <a:effectLst/>
                  <a:latin typeface="Open Sans" panose="020B0606030504020204" pitchFamily="34" charset="0"/>
                </a:rPr>
                <a:t> </a:t>
              </a:r>
              <a:r>
                <a:rPr lang="en-US" sz="2800" b="0" i="1" dirty="0" err="1">
                  <a:solidFill>
                    <a:srgbClr val="000000"/>
                  </a:solidFill>
                  <a:effectLst/>
                  <a:latin typeface="Open Sans" panose="020B0606030504020204" pitchFamily="34" charset="0"/>
                </a:rPr>
                <a:t>kết</a:t>
              </a:r>
              <a:r>
                <a:rPr lang="en-US" sz="2800" b="0" i="1" dirty="0">
                  <a:solidFill>
                    <a:srgbClr val="000000"/>
                  </a:solidFill>
                  <a:effectLst/>
                  <a:latin typeface="Open Sans" panose="020B0606030504020204" pitchFamily="34" charset="0"/>
                </a:rPr>
                <a:t> </a:t>
              </a:r>
              <a:r>
                <a:rPr lang="en-US" sz="2800" b="0" i="1" dirty="0" err="1">
                  <a:solidFill>
                    <a:srgbClr val="000000"/>
                  </a:solidFill>
                  <a:effectLst/>
                  <a:latin typeface="Open Sans" panose="020B0606030504020204" pitchFamily="34" charset="0"/>
                </a:rPr>
                <a:t>câu</a:t>
              </a:r>
              <a:r>
                <a:rPr lang="en-US" sz="2800" b="0" i="1" dirty="0">
                  <a:solidFill>
                    <a:srgbClr val="000000"/>
                  </a:solidFill>
                  <a:effectLst/>
                  <a:latin typeface="Open Sans" panose="020B0606030504020204" pitchFamily="34" charset="0"/>
                </a:rPr>
                <a:t> </a:t>
              </a:r>
              <a:r>
                <a:rPr lang="en-US" sz="2800" b="0" i="1" dirty="0" err="1">
                  <a:solidFill>
                    <a:srgbClr val="000000"/>
                  </a:solidFill>
                  <a:effectLst/>
                  <a:latin typeface="Open Sans" panose="020B0606030504020204" pitchFamily="34" charset="0"/>
                </a:rPr>
                <a:t>nào</a:t>
              </a:r>
              <a:r>
                <a:rPr lang="en-US" sz="2800" b="0" i="1" dirty="0">
                  <a:solidFill>
                    <a:srgbClr val="000000"/>
                  </a:solidFill>
                  <a:effectLst/>
                  <a:latin typeface="Open Sans" panose="020B0606030504020204" pitchFamily="34" charset="0"/>
                </a:rPr>
                <a:t>? </a:t>
              </a:r>
              <a:endParaRPr kumimoji="0" lang="en-US" sz="28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grpSp>
      <p:grpSp>
        <p:nvGrpSpPr>
          <p:cNvPr id="8" name="Group 7">
            <a:extLst>
              <a:ext uri="{FF2B5EF4-FFF2-40B4-BE49-F238E27FC236}">
                <a16:creationId xmlns:a16="http://schemas.microsoft.com/office/drawing/2014/main" id="{922E45AC-8EF9-ADB7-DB9F-7D3256370E50}"/>
              </a:ext>
            </a:extLst>
          </p:cNvPr>
          <p:cNvGrpSpPr/>
          <p:nvPr/>
        </p:nvGrpSpPr>
        <p:grpSpPr>
          <a:xfrm>
            <a:off x="5867401" y="-76200"/>
            <a:ext cx="6235966" cy="4510844"/>
            <a:chOff x="6830256" y="127"/>
            <a:chExt cx="4509759" cy="3687691"/>
          </a:xfrm>
        </p:grpSpPr>
        <p:pic>
          <p:nvPicPr>
            <p:cNvPr id="9" name="Picture 8" descr="A picture containing text&#10;&#10;Description automatically generated">
              <a:extLst>
                <a:ext uri="{FF2B5EF4-FFF2-40B4-BE49-F238E27FC236}">
                  <a16:creationId xmlns:a16="http://schemas.microsoft.com/office/drawing/2014/main" id="{5C73742A-7448-5221-39CE-A57965B6B0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22" t="15237" r="10922" b="15237"/>
            <a:stretch/>
          </p:blipFill>
          <p:spPr>
            <a:xfrm rot="153240" flipH="1">
              <a:off x="6830256" y="127"/>
              <a:ext cx="4509759" cy="3687691"/>
            </a:xfrm>
            <a:prstGeom prst="rect">
              <a:avLst/>
            </a:prstGeom>
          </p:spPr>
        </p:pic>
        <p:sp>
          <p:nvSpPr>
            <p:cNvPr id="10" name="TextBox 9">
              <a:extLst>
                <a:ext uri="{FF2B5EF4-FFF2-40B4-BE49-F238E27FC236}">
                  <a16:creationId xmlns:a16="http://schemas.microsoft.com/office/drawing/2014/main" id="{2D2313B0-EC70-AF93-45FD-81507E7E3A63}"/>
                </a:ext>
              </a:extLst>
            </p:cNvPr>
            <p:cNvSpPr txBox="1"/>
            <p:nvPr/>
          </p:nvSpPr>
          <p:spPr>
            <a:xfrm rot="573183">
              <a:off x="7738512" y="835374"/>
              <a:ext cx="3209895" cy="18870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1" dirty="0" err="1">
                  <a:solidFill>
                    <a:srgbClr val="FF0000"/>
                  </a:solidFill>
                  <a:effectLst/>
                  <a:latin typeface="Open Sans" panose="020B0606030504020204" pitchFamily="34" charset="0"/>
                </a:rPr>
                <a:t>Những</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cách</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liên</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kết</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câu</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lặp</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từ</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ngữ</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sử</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dụng</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từ</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ngữ</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nối</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sử</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dụng</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dấu</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câu</a:t>
              </a:r>
              <a:r>
                <a:rPr lang="en-US" sz="3600" b="0" i="1" dirty="0">
                  <a:solidFill>
                    <a:srgbClr val="FF0000"/>
                  </a:solidFill>
                  <a:effectLst/>
                  <a:latin typeface="Open Sans" panose="020B0606030504020204" pitchFamily="34" charset="0"/>
                </a:rPr>
                <a:t>,… </a:t>
              </a:r>
              <a:endParaRPr kumimoji="0" lang="en-US" sz="36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382140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Tiếng ting 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8275C-931B-F0F7-2B89-21EC13EA60A9}"/>
              </a:ext>
            </a:extLst>
          </p:cNvPr>
          <p:cNvPicPr>
            <a:picLocks noChangeAspect="1"/>
          </p:cNvPicPr>
          <p:nvPr/>
        </p:nvPicPr>
        <p:blipFill>
          <a:blip r:embed="rId2"/>
          <a:stretch>
            <a:fillRect/>
          </a:stretch>
        </p:blipFill>
        <p:spPr>
          <a:xfrm>
            <a:off x="3505200" y="838200"/>
            <a:ext cx="4237087" cy="1176630"/>
          </a:xfrm>
          <a:prstGeom prst="rect">
            <a:avLst/>
          </a:prstGeom>
        </p:spPr>
      </p:pic>
      <p:pic>
        <p:nvPicPr>
          <p:cNvPr id="3" name="Picture 2">
            <a:extLst>
              <a:ext uri="{FF2B5EF4-FFF2-40B4-BE49-F238E27FC236}">
                <a16:creationId xmlns:a16="http://schemas.microsoft.com/office/drawing/2014/main" id="{384711F2-50CA-D7E7-15C4-2A78D976B64F}"/>
              </a:ext>
            </a:extLst>
          </p:cNvPr>
          <p:cNvPicPr>
            <a:picLocks noChangeAspect="1"/>
          </p:cNvPicPr>
          <p:nvPr/>
        </p:nvPicPr>
        <p:blipFill>
          <a:blip r:embed="rId3"/>
          <a:stretch>
            <a:fillRect/>
          </a:stretch>
        </p:blipFill>
        <p:spPr>
          <a:xfrm>
            <a:off x="2895600" y="1905000"/>
            <a:ext cx="6626926" cy="3346994"/>
          </a:xfrm>
          <a:prstGeom prst="rect">
            <a:avLst/>
          </a:prstGeom>
        </p:spPr>
      </p:pic>
    </p:spTree>
    <p:extLst>
      <p:ext uri="{BB962C8B-B14F-4D97-AF65-F5344CB8AC3E}">
        <p14:creationId xmlns:p14="http://schemas.microsoft.com/office/powerpoint/2010/main" val="416007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481650" y="2967335"/>
            <a:ext cx="3228704" cy="923330"/>
          </a:xfrm>
          <a:prstGeom prst="rect">
            <a:avLst/>
          </a:prstGeom>
          <a:noFill/>
        </p:spPr>
        <p:txBody>
          <a:bodyPr wrap="none" lIns="91440" tIns="45720" rIns="91440" bIns="45720">
            <a:spAutoFit/>
          </a:bodyPr>
          <a:lstStyle/>
          <a:p>
            <a:pPr algn="ctr"/>
            <a:r>
              <a:rPr lang="en-US" sz="5400" b="0" cap="none" spc="0" smtClean="0">
                <a:ln w="0"/>
                <a:solidFill>
                  <a:schemeClr val="accent1"/>
                </a:solidFill>
                <a:effectLst>
                  <a:outerShdw blurRad="38100" dist="25400" dir="5400000" algn="ctr" rotWithShape="0">
                    <a:srgbClr val="6E747A">
                      <a:alpha val="43000"/>
                    </a:srgbClr>
                  </a:outerShdw>
                </a:effectLst>
              </a:rPr>
              <a:t>LUYỆN TẬP</a:t>
            </a:r>
            <a:endParaRPr lang="en-US" sz="5400" b="0"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952562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23">
            <a:extLst>
              <a:ext uri="{FF2B5EF4-FFF2-40B4-BE49-F238E27FC236}">
                <a16:creationId xmlns:a16="http://schemas.microsoft.com/office/drawing/2014/main" id="{9A3D954A-607B-4172-BF0C-9B05F2FDB1CC}"/>
              </a:ext>
            </a:extLst>
          </p:cNvPr>
          <p:cNvSpPr/>
          <p:nvPr/>
        </p:nvSpPr>
        <p:spPr>
          <a:xfrm>
            <a:off x="838200" y="228600"/>
            <a:ext cx="10515600" cy="1096093"/>
          </a:xfrm>
          <a:prstGeom prst="roundRect">
            <a:avLst>
              <a:gd name="adj" fmla="val 50000"/>
            </a:avLst>
          </a:prstGeom>
          <a:solidFill>
            <a:srgbClr val="FFCDB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prstClr val="black"/>
                </a:solidFill>
              </a:rPr>
              <a:t>1. </a:t>
            </a:r>
            <a:r>
              <a:rPr lang="vi-VN" sz="2400" b="1" dirty="0">
                <a:solidFill>
                  <a:prstClr val="black"/>
                </a:solidFill>
              </a:rPr>
              <a:t>Mỗi từ in đậm trong đoạn văn dưới đây thay thế cho từ ngữ nào? Nêu tác dụng của việc thay thế từ ngữ trong đoạn văn.</a:t>
            </a:r>
            <a:endParaRPr kumimoji="0" lang="en-US" sz="2400" b="1" i="0" u="none" strike="noStrike" kern="1200" cap="none" spc="0" normalizeH="0" baseline="0" noProof="0" dirty="0">
              <a:ln>
                <a:noFill/>
              </a:ln>
              <a:solidFill>
                <a:prstClr val="black"/>
              </a:solidFill>
              <a:effectLst/>
              <a:uLnTx/>
              <a:uFillTx/>
            </a:endParaRPr>
          </a:p>
        </p:txBody>
      </p:sp>
      <p:pic>
        <p:nvPicPr>
          <p:cNvPr id="4" name="Picture 3">
            <a:extLst>
              <a:ext uri="{FF2B5EF4-FFF2-40B4-BE49-F238E27FC236}">
                <a16:creationId xmlns:a16="http://schemas.microsoft.com/office/drawing/2014/main" id="{1755B0FF-B59D-AA81-3547-24B46B2FC223}"/>
              </a:ext>
            </a:extLst>
          </p:cNvPr>
          <p:cNvPicPr>
            <a:picLocks noChangeAspect="1"/>
          </p:cNvPicPr>
          <p:nvPr/>
        </p:nvPicPr>
        <p:blipFill>
          <a:blip r:embed="rId3"/>
          <a:stretch>
            <a:fillRect/>
          </a:stretch>
        </p:blipFill>
        <p:spPr>
          <a:xfrm>
            <a:off x="914400" y="1981200"/>
            <a:ext cx="10503021" cy="2521686"/>
          </a:xfrm>
          <a:prstGeom prst="rect">
            <a:avLst/>
          </a:prstGeom>
        </p:spPr>
      </p:pic>
    </p:spTree>
    <p:extLst>
      <p:ext uri="{BB962C8B-B14F-4D97-AF65-F5344CB8AC3E}">
        <p14:creationId xmlns:p14="http://schemas.microsoft.com/office/powerpoint/2010/main" val="4213804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0A6FFB-CF8B-7B32-48CE-72E588B52C64}"/>
              </a:ext>
            </a:extLst>
          </p:cNvPr>
          <p:cNvGraphicFramePr>
            <a:graphicFrameLocks noGrp="1"/>
          </p:cNvGraphicFramePr>
          <p:nvPr>
            <p:extLst>
              <p:ext uri="{D42A27DB-BD31-4B8C-83A1-F6EECF244321}">
                <p14:modId xmlns:p14="http://schemas.microsoft.com/office/powerpoint/2010/main" val="2986243040"/>
              </p:ext>
            </p:extLst>
          </p:nvPr>
        </p:nvGraphicFramePr>
        <p:xfrm>
          <a:off x="1371600" y="990600"/>
          <a:ext cx="9448800" cy="3855720"/>
        </p:xfrm>
        <a:graphic>
          <a:graphicData uri="http://schemas.openxmlformats.org/drawingml/2006/table">
            <a:tbl>
              <a:tblPr firstRow="1" bandRow="1">
                <a:tableStyleId>{5940675A-B579-460E-94D1-54222C63F5DA}</a:tableStyleId>
              </a:tblPr>
              <a:tblGrid>
                <a:gridCol w="5334000">
                  <a:extLst>
                    <a:ext uri="{9D8B030D-6E8A-4147-A177-3AD203B41FA5}">
                      <a16:colId xmlns:a16="http://schemas.microsoft.com/office/drawing/2014/main" val="2294191520"/>
                    </a:ext>
                  </a:extLst>
                </a:gridCol>
                <a:gridCol w="2057400">
                  <a:extLst>
                    <a:ext uri="{9D8B030D-6E8A-4147-A177-3AD203B41FA5}">
                      <a16:colId xmlns:a16="http://schemas.microsoft.com/office/drawing/2014/main" val="4200561772"/>
                    </a:ext>
                  </a:extLst>
                </a:gridCol>
                <a:gridCol w="2057400">
                  <a:extLst>
                    <a:ext uri="{9D8B030D-6E8A-4147-A177-3AD203B41FA5}">
                      <a16:colId xmlns:a16="http://schemas.microsoft.com/office/drawing/2014/main" val="463259290"/>
                    </a:ext>
                  </a:extLst>
                </a:gridCol>
              </a:tblGrid>
              <a:tr h="838200">
                <a:tc>
                  <a:txBody>
                    <a:bodyPr/>
                    <a:lstStyle/>
                    <a:p>
                      <a:pPr algn="ctr"/>
                      <a:r>
                        <a:rPr lang="en-US" sz="2400" b="1" dirty="0" err="1">
                          <a:latin typeface="+mj-lt"/>
                        </a:rPr>
                        <a:t>Đoạn</a:t>
                      </a:r>
                      <a:r>
                        <a:rPr lang="en-US" sz="2400" b="1" dirty="0">
                          <a:latin typeface="+mj-lt"/>
                        </a:rPr>
                        <a:t> </a:t>
                      </a:r>
                      <a:r>
                        <a:rPr lang="en-US" sz="2400" b="1" dirty="0" err="1">
                          <a:latin typeface="+mj-lt"/>
                        </a:rPr>
                        <a:t>văn</a:t>
                      </a:r>
                      <a:endParaRPr lang="en-US" sz="2400" b="1" dirty="0">
                        <a:latin typeface="+mj-lt"/>
                      </a:endParaRPr>
                    </a:p>
                  </a:txBody>
                  <a:tcPr/>
                </a:tc>
                <a:tc>
                  <a:txBody>
                    <a:bodyPr/>
                    <a:lstStyle/>
                    <a:p>
                      <a:pPr algn="ctr"/>
                      <a:r>
                        <a:rPr lang="en-US" sz="2400" b="1" dirty="0" err="1">
                          <a:latin typeface="+mj-lt"/>
                        </a:rPr>
                        <a:t>Từ</a:t>
                      </a:r>
                      <a:r>
                        <a:rPr lang="en-US" sz="2400" b="1" dirty="0">
                          <a:latin typeface="+mj-lt"/>
                        </a:rPr>
                        <a:t> </a:t>
                      </a:r>
                      <a:r>
                        <a:rPr lang="en-US" sz="2400" b="1" dirty="0" err="1">
                          <a:latin typeface="+mj-lt"/>
                        </a:rPr>
                        <a:t>ngữ</a:t>
                      </a:r>
                      <a:r>
                        <a:rPr lang="en-US" sz="2400" b="1" dirty="0">
                          <a:latin typeface="+mj-lt"/>
                        </a:rPr>
                        <a:t> in </a:t>
                      </a:r>
                      <a:r>
                        <a:rPr lang="en-US" sz="2400" b="1" dirty="0" err="1">
                          <a:latin typeface="+mj-lt"/>
                        </a:rPr>
                        <a:t>đậm</a:t>
                      </a:r>
                      <a:endParaRPr lang="en-US" sz="2400" b="1" dirty="0">
                        <a:latin typeface="+mj-lt"/>
                      </a:endParaRPr>
                    </a:p>
                  </a:txBody>
                  <a:tcPr/>
                </a:tc>
                <a:tc>
                  <a:txBody>
                    <a:bodyPr/>
                    <a:lstStyle/>
                    <a:p>
                      <a:pPr algn="ctr"/>
                      <a:r>
                        <a:rPr lang="en-US" sz="2400" b="1" dirty="0" err="1">
                          <a:latin typeface="+mj-lt"/>
                        </a:rPr>
                        <a:t>Từ</a:t>
                      </a:r>
                      <a:r>
                        <a:rPr lang="en-US" sz="2400" b="1" dirty="0">
                          <a:latin typeface="+mj-lt"/>
                        </a:rPr>
                        <a:t> </a:t>
                      </a:r>
                      <a:r>
                        <a:rPr lang="en-US" sz="2400" b="1" dirty="0" err="1">
                          <a:latin typeface="+mj-lt"/>
                        </a:rPr>
                        <a:t>ngữ</a:t>
                      </a:r>
                      <a:r>
                        <a:rPr lang="en-US" sz="2400" b="1" dirty="0">
                          <a:latin typeface="+mj-lt"/>
                        </a:rPr>
                        <a:t> </a:t>
                      </a:r>
                      <a:r>
                        <a:rPr lang="en-US" sz="2400" b="1" dirty="0" err="1">
                          <a:latin typeface="+mj-lt"/>
                        </a:rPr>
                        <a:t>được</a:t>
                      </a:r>
                      <a:r>
                        <a:rPr lang="en-US" sz="2400" b="1" dirty="0">
                          <a:latin typeface="+mj-lt"/>
                        </a:rPr>
                        <a:t> </a:t>
                      </a:r>
                      <a:r>
                        <a:rPr lang="en-US" sz="2400" b="1" dirty="0" err="1">
                          <a:latin typeface="+mj-lt"/>
                        </a:rPr>
                        <a:t>thay</a:t>
                      </a:r>
                      <a:r>
                        <a:rPr lang="en-US" sz="2400" b="1" dirty="0">
                          <a:latin typeface="+mj-lt"/>
                        </a:rPr>
                        <a:t> </a:t>
                      </a:r>
                      <a:r>
                        <a:rPr lang="en-US" sz="2400" b="1" dirty="0" err="1">
                          <a:latin typeface="+mj-lt"/>
                        </a:rPr>
                        <a:t>thế</a:t>
                      </a:r>
                      <a:endParaRPr lang="en-US" sz="2400" b="1" dirty="0">
                        <a:latin typeface="+mj-lt"/>
                      </a:endParaRPr>
                    </a:p>
                  </a:txBody>
                  <a:tcPr/>
                </a:tc>
                <a:extLst>
                  <a:ext uri="{0D108BD9-81ED-4DB2-BD59-A6C34878D82A}">
                    <a16:rowId xmlns:a16="http://schemas.microsoft.com/office/drawing/2014/main" val="115027364"/>
                  </a:ext>
                </a:extLst>
              </a:tr>
              <a:tr h="1487311">
                <a:tc rowSpan="2">
                  <a:txBody>
                    <a:bodyPr/>
                    <a:lstStyle/>
                    <a:p>
                      <a:pPr algn="just"/>
                      <a:r>
                        <a:rPr lang="vi-VN" sz="2400" b="0" i="0" kern="1200" dirty="0">
                          <a:solidFill>
                            <a:schemeClr val="tx1"/>
                          </a:solidFill>
                          <a:effectLst/>
                          <a:latin typeface="+mj-lt"/>
                          <a:ea typeface="+mn-ea"/>
                          <a:cs typeface="+mn-cs"/>
                        </a:rPr>
                        <a:t>Cánh đồng cỏ của cao nguyên Gia Lai, Đắk Lắk vào mùa mưa có rất nhiều hồ nước. </a:t>
                      </a:r>
                      <a:r>
                        <a:rPr lang="vi-VN" sz="2400" b="1" i="0" kern="1200" dirty="0">
                          <a:solidFill>
                            <a:schemeClr val="tx1"/>
                          </a:solidFill>
                          <a:effectLst/>
                          <a:latin typeface="+mj-lt"/>
                          <a:ea typeface="+mn-ea"/>
                          <a:cs typeface="+mn-cs"/>
                        </a:rPr>
                        <a:t>Đó</a:t>
                      </a:r>
                      <a:r>
                        <a:rPr lang="vi-VN" sz="2400" b="0" i="0" kern="1200" dirty="0">
                          <a:solidFill>
                            <a:schemeClr val="tx1"/>
                          </a:solidFill>
                          <a:effectLst/>
                          <a:latin typeface="+mj-lt"/>
                          <a:ea typeface="+mn-ea"/>
                          <a:cs typeface="+mn-cs"/>
                        </a:rPr>
                        <a:t> là những vạt đất trũng, phơi nắng suốt mấy tháng mùa khô. Bước vào mùa mưa, </a:t>
                      </a:r>
                      <a:r>
                        <a:rPr lang="vi-VN" sz="2400" b="1" i="0" kern="1200" dirty="0">
                          <a:solidFill>
                            <a:schemeClr val="tx1"/>
                          </a:solidFill>
                          <a:effectLst/>
                          <a:latin typeface="+mj-lt"/>
                          <a:ea typeface="+mn-ea"/>
                          <a:cs typeface="+mn-cs"/>
                        </a:rPr>
                        <a:t>chúng</a:t>
                      </a:r>
                      <a:r>
                        <a:rPr lang="vi-VN" sz="2400" b="0" i="0" kern="1200" dirty="0">
                          <a:solidFill>
                            <a:schemeClr val="tx1"/>
                          </a:solidFill>
                          <a:effectLst/>
                          <a:latin typeface="+mj-lt"/>
                          <a:ea typeface="+mn-ea"/>
                          <a:cs typeface="+mn-cs"/>
                        </a:rPr>
                        <a:t> trở thành những hồ nước đầy ăm ắp như những chiếc gương lớn.</a:t>
                      </a:r>
                    </a:p>
                    <a:p>
                      <a:pPr algn="r"/>
                      <a:r>
                        <a:rPr lang="vi-VN" sz="2400" b="0" i="0" kern="1200" dirty="0">
                          <a:solidFill>
                            <a:schemeClr val="tx1"/>
                          </a:solidFill>
                          <a:effectLst/>
                          <a:latin typeface="+mj-lt"/>
                          <a:ea typeface="+mn-ea"/>
                          <a:cs typeface="+mn-cs"/>
                        </a:rPr>
                        <a:t>(</a:t>
                      </a:r>
                      <a:r>
                        <a:rPr lang="vi-VN" sz="2400" b="0" i="1" kern="1200" dirty="0">
                          <a:solidFill>
                            <a:schemeClr val="tx1"/>
                          </a:solidFill>
                          <a:effectLst/>
                          <a:latin typeface="+mj-lt"/>
                          <a:ea typeface="+mn-ea"/>
                          <a:cs typeface="+mn-cs"/>
                        </a:rPr>
                        <a:t>Theo</a:t>
                      </a:r>
                      <a:r>
                        <a:rPr lang="vi-VN" sz="2400" b="0" i="0" kern="1200" dirty="0">
                          <a:solidFill>
                            <a:schemeClr val="tx1"/>
                          </a:solidFill>
                          <a:effectLst/>
                          <a:latin typeface="+mj-lt"/>
                          <a:ea typeface="+mn-ea"/>
                          <a:cs typeface="+mn-cs"/>
                        </a:rPr>
                        <a:t> Thiên Lương</a:t>
                      </a:r>
                      <a:r>
                        <a:rPr lang="vi-VN" sz="2000" b="0" i="0" kern="1200" dirty="0">
                          <a:solidFill>
                            <a:schemeClr val="tx1"/>
                          </a:solidFill>
                          <a:effectLst/>
                          <a:latin typeface="+mj-lt"/>
                          <a:ea typeface="+mn-ea"/>
                          <a:cs typeface="+mn-cs"/>
                        </a:rPr>
                        <a:t>)</a:t>
                      </a:r>
                    </a:p>
                  </a:txBody>
                  <a:tcPr/>
                </a:tc>
                <a:tc>
                  <a:txBody>
                    <a:bodyPr/>
                    <a:lstStyle/>
                    <a:p>
                      <a:endParaRPr lang="en-US" dirty="0">
                        <a:latin typeface="+mj-lt"/>
                      </a:endParaRPr>
                    </a:p>
                  </a:txBody>
                  <a:tcPr/>
                </a:tc>
                <a:tc>
                  <a:txBody>
                    <a:bodyPr/>
                    <a:lstStyle/>
                    <a:p>
                      <a:endParaRPr lang="en-US">
                        <a:latin typeface="+mj-lt"/>
                      </a:endParaRPr>
                    </a:p>
                  </a:txBody>
                  <a:tcPr/>
                </a:tc>
                <a:extLst>
                  <a:ext uri="{0D108BD9-81ED-4DB2-BD59-A6C34878D82A}">
                    <a16:rowId xmlns:a16="http://schemas.microsoft.com/office/drawing/2014/main" val="3926576808"/>
                  </a:ext>
                </a:extLst>
              </a:tr>
              <a:tr h="1487311">
                <a:tc vMerge="1">
                  <a:txBody>
                    <a:bodyPr/>
                    <a:lstStyle/>
                    <a:p>
                      <a:endParaRPr lang="en-US" dirty="0"/>
                    </a:p>
                  </a:txBody>
                  <a:tcPr/>
                </a:tc>
                <a:tc>
                  <a:txBody>
                    <a:bodyPr/>
                    <a:lstStyle/>
                    <a:p>
                      <a:endParaRPr lang="en-US">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428317421"/>
                  </a:ext>
                </a:extLst>
              </a:tr>
            </a:tbl>
          </a:graphicData>
        </a:graphic>
      </p:graphicFrame>
      <p:sp>
        <p:nvSpPr>
          <p:cNvPr id="8" name="TextBox 7">
            <a:extLst>
              <a:ext uri="{FF2B5EF4-FFF2-40B4-BE49-F238E27FC236}">
                <a16:creationId xmlns:a16="http://schemas.microsoft.com/office/drawing/2014/main" id="{5AFC4BC4-CC63-F1A0-41A5-6D605998E148}"/>
              </a:ext>
            </a:extLst>
          </p:cNvPr>
          <p:cNvSpPr txBox="1"/>
          <p:nvPr/>
        </p:nvSpPr>
        <p:spPr>
          <a:xfrm>
            <a:off x="7010400" y="2133600"/>
            <a:ext cx="1600200" cy="646331"/>
          </a:xfrm>
          <a:prstGeom prst="rect">
            <a:avLst/>
          </a:prstGeom>
          <a:noFill/>
        </p:spPr>
        <p:txBody>
          <a:bodyPr wrap="square" rtlCol="0">
            <a:spAutoFit/>
          </a:bodyPr>
          <a:lstStyle/>
          <a:p>
            <a:pPr algn="ctr"/>
            <a:r>
              <a:rPr lang="en-US" sz="3600" dirty="0" err="1">
                <a:solidFill>
                  <a:srgbClr val="FF0000"/>
                </a:solidFill>
                <a:latin typeface="+mj-lt"/>
              </a:rPr>
              <a:t>đó</a:t>
            </a:r>
            <a:endParaRPr lang="en-US" sz="3600" dirty="0">
              <a:solidFill>
                <a:srgbClr val="FF0000"/>
              </a:solidFill>
              <a:latin typeface="+mj-lt"/>
            </a:endParaRPr>
          </a:p>
        </p:txBody>
      </p:sp>
      <p:sp>
        <p:nvSpPr>
          <p:cNvPr id="9" name="TextBox 8">
            <a:extLst>
              <a:ext uri="{FF2B5EF4-FFF2-40B4-BE49-F238E27FC236}">
                <a16:creationId xmlns:a16="http://schemas.microsoft.com/office/drawing/2014/main" id="{64C5C0E6-318D-F835-DC14-FE160D7E042A}"/>
              </a:ext>
            </a:extLst>
          </p:cNvPr>
          <p:cNvSpPr txBox="1"/>
          <p:nvPr/>
        </p:nvSpPr>
        <p:spPr>
          <a:xfrm>
            <a:off x="8686800" y="2057400"/>
            <a:ext cx="2133600" cy="1200329"/>
          </a:xfrm>
          <a:prstGeom prst="rect">
            <a:avLst/>
          </a:prstGeom>
          <a:noFill/>
        </p:spPr>
        <p:txBody>
          <a:bodyPr wrap="square" rtlCol="0">
            <a:spAutoFit/>
          </a:bodyPr>
          <a:lstStyle/>
          <a:p>
            <a:pPr algn="ctr"/>
            <a:r>
              <a:rPr lang="en-US" sz="3600" dirty="0" err="1">
                <a:solidFill>
                  <a:srgbClr val="FF0000"/>
                </a:solidFill>
                <a:latin typeface="+mj-lt"/>
              </a:rPr>
              <a:t>nhiều</a:t>
            </a:r>
            <a:r>
              <a:rPr lang="en-US" sz="3600" dirty="0">
                <a:solidFill>
                  <a:srgbClr val="FF0000"/>
                </a:solidFill>
                <a:latin typeface="+mj-lt"/>
              </a:rPr>
              <a:t> </a:t>
            </a:r>
            <a:r>
              <a:rPr lang="en-US" sz="3600" dirty="0" err="1">
                <a:solidFill>
                  <a:srgbClr val="FF0000"/>
                </a:solidFill>
                <a:latin typeface="+mj-lt"/>
              </a:rPr>
              <a:t>hồ</a:t>
            </a:r>
            <a:r>
              <a:rPr lang="en-US" sz="3600" dirty="0">
                <a:solidFill>
                  <a:srgbClr val="FF0000"/>
                </a:solidFill>
                <a:latin typeface="+mj-lt"/>
              </a:rPr>
              <a:t> </a:t>
            </a:r>
            <a:r>
              <a:rPr lang="en-US" sz="3600" dirty="0" err="1">
                <a:solidFill>
                  <a:srgbClr val="FF0000"/>
                </a:solidFill>
                <a:latin typeface="+mj-lt"/>
              </a:rPr>
              <a:t>nước</a:t>
            </a:r>
            <a:endParaRPr lang="en-US" sz="3600" dirty="0">
              <a:solidFill>
                <a:srgbClr val="FF0000"/>
              </a:solidFill>
              <a:latin typeface="+mj-lt"/>
            </a:endParaRPr>
          </a:p>
        </p:txBody>
      </p:sp>
      <p:sp>
        <p:nvSpPr>
          <p:cNvPr id="10" name="TextBox 9">
            <a:extLst>
              <a:ext uri="{FF2B5EF4-FFF2-40B4-BE49-F238E27FC236}">
                <a16:creationId xmlns:a16="http://schemas.microsoft.com/office/drawing/2014/main" id="{D55BD08B-2620-0B37-CB2F-BED59EC13D08}"/>
              </a:ext>
            </a:extLst>
          </p:cNvPr>
          <p:cNvSpPr txBox="1"/>
          <p:nvPr/>
        </p:nvSpPr>
        <p:spPr>
          <a:xfrm>
            <a:off x="7086600" y="3657600"/>
            <a:ext cx="1600200" cy="646331"/>
          </a:xfrm>
          <a:prstGeom prst="rect">
            <a:avLst/>
          </a:prstGeom>
          <a:noFill/>
        </p:spPr>
        <p:txBody>
          <a:bodyPr wrap="square" rtlCol="0">
            <a:spAutoFit/>
          </a:bodyPr>
          <a:lstStyle/>
          <a:p>
            <a:pPr algn="ctr"/>
            <a:r>
              <a:rPr lang="en-US" sz="3600" dirty="0" err="1">
                <a:solidFill>
                  <a:srgbClr val="FF0000"/>
                </a:solidFill>
                <a:latin typeface="+mj-lt"/>
              </a:rPr>
              <a:t>chúng</a:t>
            </a:r>
            <a:endParaRPr lang="en-US" sz="3600" dirty="0">
              <a:solidFill>
                <a:srgbClr val="FF0000"/>
              </a:solidFill>
              <a:latin typeface="+mj-lt"/>
            </a:endParaRPr>
          </a:p>
        </p:txBody>
      </p:sp>
      <p:sp>
        <p:nvSpPr>
          <p:cNvPr id="11" name="TextBox 10">
            <a:extLst>
              <a:ext uri="{FF2B5EF4-FFF2-40B4-BE49-F238E27FC236}">
                <a16:creationId xmlns:a16="http://schemas.microsoft.com/office/drawing/2014/main" id="{CA3E6426-656C-A007-DD36-ADB4BD598750}"/>
              </a:ext>
            </a:extLst>
          </p:cNvPr>
          <p:cNvSpPr txBox="1"/>
          <p:nvPr/>
        </p:nvSpPr>
        <p:spPr>
          <a:xfrm>
            <a:off x="8763000" y="3581400"/>
            <a:ext cx="2133600" cy="1077218"/>
          </a:xfrm>
          <a:prstGeom prst="rect">
            <a:avLst/>
          </a:prstGeom>
          <a:noFill/>
        </p:spPr>
        <p:txBody>
          <a:bodyPr wrap="square" rtlCol="0">
            <a:spAutoFit/>
          </a:bodyPr>
          <a:lstStyle/>
          <a:p>
            <a:pPr algn="ctr"/>
            <a:r>
              <a:rPr lang="en-US" sz="3200" dirty="0" err="1">
                <a:solidFill>
                  <a:srgbClr val="FF0000"/>
                </a:solidFill>
                <a:latin typeface="+mj-lt"/>
              </a:rPr>
              <a:t>những</a:t>
            </a:r>
            <a:r>
              <a:rPr lang="en-US" sz="3200" dirty="0">
                <a:solidFill>
                  <a:srgbClr val="FF0000"/>
                </a:solidFill>
                <a:latin typeface="+mj-lt"/>
              </a:rPr>
              <a:t> </a:t>
            </a:r>
            <a:r>
              <a:rPr lang="en-US" sz="3200" dirty="0" err="1">
                <a:solidFill>
                  <a:srgbClr val="FF0000"/>
                </a:solidFill>
                <a:latin typeface="+mj-lt"/>
              </a:rPr>
              <a:t>vạt</a:t>
            </a:r>
            <a:r>
              <a:rPr lang="en-US" sz="3200" dirty="0">
                <a:solidFill>
                  <a:srgbClr val="FF0000"/>
                </a:solidFill>
                <a:latin typeface="+mj-lt"/>
              </a:rPr>
              <a:t> </a:t>
            </a:r>
            <a:r>
              <a:rPr lang="en-US" sz="3200" dirty="0" err="1">
                <a:solidFill>
                  <a:srgbClr val="FF0000"/>
                </a:solidFill>
                <a:latin typeface="+mj-lt"/>
              </a:rPr>
              <a:t>đất</a:t>
            </a:r>
            <a:r>
              <a:rPr lang="en-US" sz="3200" dirty="0">
                <a:solidFill>
                  <a:srgbClr val="FF0000"/>
                </a:solidFill>
                <a:latin typeface="+mj-lt"/>
              </a:rPr>
              <a:t> </a:t>
            </a:r>
            <a:r>
              <a:rPr lang="en-US" sz="3200" dirty="0" err="1">
                <a:solidFill>
                  <a:srgbClr val="FF0000"/>
                </a:solidFill>
                <a:latin typeface="+mj-lt"/>
              </a:rPr>
              <a:t>trũng</a:t>
            </a:r>
            <a:endParaRPr lang="en-US" sz="3200" dirty="0">
              <a:solidFill>
                <a:srgbClr val="FF0000"/>
              </a:solidFill>
              <a:latin typeface="+mj-lt"/>
            </a:endParaRPr>
          </a:p>
        </p:txBody>
      </p:sp>
    </p:spTree>
    <p:extLst>
      <p:ext uri="{BB962C8B-B14F-4D97-AF65-F5344CB8AC3E}">
        <p14:creationId xmlns:p14="http://schemas.microsoft.com/office/powerpoint/2010/main" val="1525677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0485900-F34B-2737-BE04-69499F961682}"/>
              </a:ext>
            </a:extLst>
          </p:cNvPr>
          <p:cNvSpPr/>
          <p:nvPr/>
        </p:nvSpPr>
        <p:spPr>
          <a:xfrm>
            <a:off x="1600200" y="914400"/>
            <a:ext cx="6705600" cy="1600200"/>
          </a:xfrm>
          <a:prstGeom prst="roundRect">
            <a:avLst>
              <a:gd name="adj" fmla="val 9993"/>
            </a:avLst>
          </a:prstGeom>
          <a:solidFill>
            <a:schemeClr val="bg1">
              <a:alpha val="86000"/>
            </a:schemeClr>
          </a:solidFill>
          <a:ln w="571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mj-lt"/>
              </a:rPr>
              <a:t>Nêu</a:t>
            </a:r>
            <a:r>
              <a:rPr lang="en-US" sz="3600" b="1" dirty="0">
                <a:solidFill>
                  <a:srgbClr val="002060"/>
                </a:solidFill>
                <a:latin typeface="+mj-lt"/>
              </a:rPr>
              <a:t> </a:t>
            </a:r>
            <a:r>
              <a:rPr lang="en-US" sz="3600" b="1" dirty="0" err="1">
                <a:solidFill>
                  <a:srgbClr val="002060"/>
                </a:solidFill>
                <a:latin typeface="+mj-lt"/>
              </a:rPr>
              <a:t>tác</a:t>
            </a:r>
            <a:r>
              <a:rPr lang="en-US" sz="3600" b="1" dirty="0">
                <a:solidFill>
                  <a:srgbClr val="002060"/>
                </a:solidFill>
                <a:latin typeface="+mj-lt"/>
              </a:rPr>
              <a:t> </a:t>
            </a:r>
            <a:r>
              <a:rPr lang="en-US" sz="3600" b="1" dirty="0" err="1">
                <a:solidFill>
                  <a:srgbClr val="002060"/>
                </a:solidFill>
                <a:latin typeface="+mj-lt"/>
              </a:rPr>
              <a:t>dụng</a:t>
            </a:r>
            <a:r>
              <a:rPr lang="en-US" sz="3600" b="1" dirty="0">
                <a:solidFill>
                  <a:srgbClr val="002060"/>
                </a:solidFill>
                <a:latin typeface="+mj-lt"/>
              </a:rPr>
              <a:t> </a:t>
            </a:r>
            <a:r>
              <a:rPr lang="en-US" sz="3600" b="1" dirty="0" err="1">
                <a:solidFill>
                  <a:srgbClr val="002060"/>
                </a:solidFill>
                <a:latin typeface="+mj-lt"/>
              </a:rPr>
              <a:t>của</a:t>
            </a:r>
            <a:r>
              <a:rPr lang="en-US" sz="3600" b="1" dirty="0">
                <a:solidFill>
                  <a:srgbClr val="002060"/>
                </a:solidFill>
                <a:latin typeface="+mj-lt"/>
              </a:rPr>
              <a:t> </a:t>
            </a:r>
            <a:r>
              <a:rPr lang="en-US" sz="3600" b="1" dirty="0" err="1">
                <a:solidFill>
                  <a:srgbClr val="002060"/>
                </a:solidFill>
                <a:latin typeface="+mj-lt"/>
              </a:rPr>
              <a:t>việc</a:t>
            </a:r>
            <a:r>
              <a:rPr lang="en-US" sz="3600" b="1" dirty="0">
                <a:solidFill>
                  <a:srgbClr val="002060"/>
                </a:solidFill>
                <a:latin typeface="+mj-lt"/>
              </a:rPr>
              <a:t> </a:t>
            </a:r>
            <a:r>
              <a:rPr lang="en-US" sz="3600" b="1" dirty="0" err="1">
                <a:solidFill>
                  <a:srgbClr val="002060"/>
                </a:solidFill>
                <a:latin typeface="+mj-lt"/>
              </a:rPr>
              <a:t>thay</a:t>
            </a:r>
            <a:r>
              <a:rPr lang="en-US" sz="3600" b="1" dirty="0">
                <a:solidFill>
                  <a:srgbClr val="002060"/>
                </a:solidFill>
                <a:latin typeface="+mj-lt"/>
              </a:rPr>
              <a:t> </a:t>
            </a:r>
            <a:r>
              <a:rPr lang="en-US" sz="3600" b="1" dirty="0" err="1">
                <a:solidFill>
                  <a:srgbClr val="002060"/>
                </a:solidFill>
                <a:latin typeface="+mj-lt"/>
              </a:rPr>
              <a:t>thế</a:t>
            </a:r>
            <a:r>
              <a:rPr lang="en-US" sz="3600" b="1" dirty="0">
                <a:solidFill>
                  <a:srgbClr val="002060"/>
                </a:solidFill>
                <a:latin typeface="+mj-lt"/>
              </a:rPr>
              <a:t> </a:t>
            </a:r>
            <a:r>
              <a:rPr lang="en-US" sz="3600" b="1" dirty="0" err="1">
                <a:solidFill>
                  <a:srgbClr val="002060"/>
                </a:solidFill>
                <a:latin typeface="+mj-lt"/>
              </a:rPr>
              <a:t>từ</a:t>
            </a:r>
            <a:r>
              <a:rPr lang="en-US" sz="3600" b="1" dirty="0">
                <a:solidFill>
                  <a:srgbClr val="002060"/>
                </a:solidFill>
                <a:latin typeface="+mj-lt"/>
              </a:rPr>
              <a:t> </a:t>
            </a:r>
            <a:r>
              <a:rPr lang="en-US" sz="3600" b="1" dirty="0" err="1">
                <a:solidFill>
                  <a:srgbClr val="002060"/>
                </a:solidFill>
                <a:latin typeface="+mj-lt"/>
              </a:rPr>
              <a:t>ngữ</a:t>
            </a:r>
            <a:r>
              <a:rPr lang="en-US" sz="3600" b="1" dirty="0">
                <a:solidFill>
                  <a:srgbClr val="002060"/>
                </a:solidFill>
                <a:latin typeface="+mj-lt"/>
              </a:rPr>
              <a:t> </a:t>
            </a:r>
            <a:r>
              <a:rPr lang="en-US" sz="3600" b="1" dirty="0" err="1">
                <a:solidFill>
                  <a:srgbClr val="002060"/>
                </a:solidFill>
                <a:latin typeface="+mj-lt"/>
              </a:rPr>
              <a:t>trong</a:t>
            </a:r>
            <a:r>
              <a:rPr lang="en-US" sz="3600" b="1" dirty="0">
                <a:solidFill>
                  <a:srgbClr val="002060"/>
                </a:solidFill>
                <a:latin typeface="+mj-lt"/>
              </a:rPr>
              <a:t> </a:t>
            </a:r>
            <a:r>
              <a:rPr lang="en-US" sz="3600" b="1" dirty="0" err="1">
                <a:solidFill>
                  <a:srgbClr val="002060"/>
                </a:solidFill>
                <a:latin typeface="+mj-lt"/>
              </a:rPr>
              <a:t>đoạn</a:t>
            </a:r>
            <a:r>
              <a:rPr lang="en-US" sz="3600" b="1" dirty="0">
                <a:solidFill>
                  <a:srgbClr val="002060"/>
                </a:solidFill>
                <a:latin typeface="+mj-lt"/>
              </a:rPr>
              <a:t> </a:t>
            </a:r>
            <a:r>
              <a:rPr lang="en-US" sz="3600" b="1" dirty="0" err="1">
                <a:solidFill>
                  <a:srgbClr val="002060"/>
                </a:solidFill>
                <a:latin typeface="+mj-lt"/>
              </a:rPr>
              <a:t>văn</a:t>
            </a:r>
            <a:r>
              <a:rPr lang="en-US" sz="3600" b="1" dirty="0">
                <a:solidFill>
                  <a:srgbClr val="002060"/>
                </a:solidFill>
                <a:latin typeface="+mj-lt"/>
              </a:rPr>
              <a:t>. </a:t>
            </a:r>
          </a:p>
        </p:txBody>
      </p:sp>
      <p:sp>
        <p:nvSpPr>
          <p:cNvPr id="4" name="TextBox 3">
            <a:extLst>
              <a:ext uri="{FF2B5EF4-FFF2-40B4-BE49-F238E27FC236}">
                <a16:creationId xmlns:a16="http://schemas.microsoft.com/office/drawing/2014/main" id="{2EA1647F-9E4A-4AB9-BCBC-45842244B866}"/>
              </a:ext>
            </a:extLst>
          </p:cNvPr>
          <p:cNvSpPr txBox="1"/>
          <p:nvPr/>
        </p:nvSpPr>
        <p:spPr>
          <a:xfrm>
            <a:off x="2819400" y="3044470"/>
            <a:ext cx="7924800" cy="3785652"/>
          </a:xfrm>
          <a:prstGeom prst="rect">
            <a:avLst/>
          </a:prstGeom>
          <a:solidFill>
            <a:schemeClr val="bg1"/>
          </a:solidFill>
          <a:ln w="57150">
            <a:solidFill>
              <a:srgbClr val="FF00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r>
              <a:rPr lang="en-US" sz="4000" b="1" dirty="0">
                <a:solidFill>
                  <a:srgbClr val="FF0066"/>
                </a:solidFill>
                <a:latin typeface="Calibri" panose="020F0502020204030204"/>
              </a:rPr>
              <a:t>   </a:t>
            </a:r>
            <a:r>
              <a:rPr lang="vi-VN" sz="4000" b="1" dirty="0">
                <a:solidFill>
                  <a:srgbClr val="FF0066"/>
                </a:solidFill>
                <a:latin typeface="Calibri" panose="020F0502020204030204"/>
              </a:rPr>
              <a:t>Việc dùng đại từ thay thế giúp các câu trong đoạn văn có sự biểu đạt phong phú khi cùng nói về một sự vật, tránh hiện tượng trùng lặp từ ngữ đồng thời giúp liên kết các câu trong đoạn văn</a:t>
            </a:r>
          </a:p>
        </p:txBody>
      </p:sp>
    </p:spTree>
    <p:extLst>
      <p:ext uri="{BB962C8B-B14F-4D97-AF65-F5344CB8AC3E}">
        <p14:creationId xmlns:p14="http://schemas.microsoft.com/office/powerpoint/2010/main" val="29908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23">
            <a:extLst>
              <a:ext uri="{FF2B5EF4-FFF2-40B4-BE49-F238E27FC236}">
                <a16:creationId xmlns:a16="http://schemas.microsoft.com/office/drawing/2014/main" id="{46FB8304-F63D-7ED1-42B3-19A024889D49}"/>
              </a:ext>
            </a:extLst>
          </p:cNvPr>
          <p:cNvSpPr/>
          <p:nvPr/>
        </p:nvSpPr>
        <p:spPr>
          <a:xfrm>
            <a:off x="838200" y="228600"/>
            <a:ext cx="10515600" cy="1096093"/>
          </a:xfrm>
          <a:prstGeom prst="roundRect">
            <a:avLst>
              <a:gd name="adj" fmla="val 50000"/>
            </a:avLst>
          </a:prstGeom>
          <a:solidFill>
            <a:srgbClr val="FFCDB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prstClr val="black"/>
                </a:solidFill>
              </a:rPr>
              <a:t>2. </a:t>
            </a:r>
            <a:r>
              <a:rPr lang="vi-VN" sz="2400" b="1" dirty="0">
                <a:solidFill>
                  <a:prstClr val="black"/>
                </a:solidFill>
              </a:rPr>
              <a:t>Các từ ngữ in đậm trong đoạn văn dưới đây nói về ai? Việc dùng những từ ngữ đó có tác dụng gì?</a:t>
            </a:r>
            <a:endParaRPr kumimoji="0" lang="en-US" sz="2400" b="1" i="0" u="none" strike="noStrike" kern="1200" cap="none" spc="0" normalizeH="0" baseline="0" noProof="0" dirty="0">
              <a:ln>
                <a:noFill/>
              </a:ln>
              <a:solidFill>
                <a:prstClr val="black"/>
              </a:solidFill>
              <a:effectLst/>
              <a:uLnTx/>
              <a:uFillTx/>
            </a:endParaRPr>
          </a:p>
        </p:txBody>
      </p:sp>
      <p:pic>
        <p:nvPicPr>
          <p:cNvPr id="11" name="Picture 10">
            <a:extLst>
              <a:ext uri="{FF2B5EF4-FFF2-40B4-BE49-F238E27FC236}">
                <a16:creationId xmlns:a16="http://schemas.microsoft.com/office/drawing/2014/main" id="{9740811A-BC99-83AC-6659-514FF536BDFD}"/>
              </a:ext>
            </a:extLst>
          </p:cNvPr>
          <p:cNvPicPr>
            <a:picLocks noChangeAspect="1"/>
          </p:cNvPicPr>
          <p:nvPr/>
        </p:nvPicPr>
        <p:blipFill>
          <a:blip r:embed="rId3"/>
          <a:stretch>
            <a:fillRect/>
          </a:stretch>
        </p:blipFill>
        <p:spPr>
          <a:xfrm>
            <a:off x="1199905" y="1524000"/>
            <a:ext cx="9792190" cy="4343400"/>
          </a:xfrm>
          <a:prstGeom prst="rect">
            <a:avLst/>
          </a:prstGeom>
        </p:spPr>
      </p:pic>
    </p:spTree>
    <p:extLst>
      <p:ext uri="{BB962C8B-B14F-4D97-AF65-F5344CB8AC3E}">
        <p14:creationId xmlns:p14="http://schemas.microsoft.com/office/powerpoint/2010/main" val="3726889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TotalTime>
  <Words>480</Words>
  <Application>Microsoft Office PowerPoint</Application>
  <PresentationFormat>Widescreen</PresentationFormat>
  <Paragraphs>56</Paragraphs>
  <Slides>15</Slides>
  <Notes>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MingLiU_HKSCS-ExtB</vt:lpstr>
      <vt:lpstr>MS PGothic</vt:lpstr>
      <vt:lpstr>#9Slide03 IcielSamsung Sharp Bo</vt:lpstr>
      <vt:lpstr>Aptos</vt:lpstr>
      <vt:lpstr>Arial</vt:lpstr>
      <vt:lpstr>Bahnschrift Light SemiCondensed</vt:lpstr>
      <vt:lpstr>Calibri</vt:lpstr>
      <vt:lpstr>Calibri Light</vt:lpstr>
      <vt:lpstr>Cambria</vt:lpstr>
      <vt:lpstr>Cambria (Đầu đề)</vt:lpstr>
      <vt:lpstr>等线</vt:lpstr>
      <vt:lpstr>MV Boli</vt:lpstr>
      <vt:lpstr>Open Sans</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MAIHUNG</cp:lastModifiedBy>
  <cp:revision>27</cp:revision>
  <dcterms:created xsi:type="dcterms:W3CDTF">2022-11-10T14:07:48Z</dcterms:created>
  <dcterms:modified xsi:type="dcterms:W3CDTF">2026-04-02T03:19:14Z</dcterms:modified>
</cp:coreProperties>
</file>