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3" r:id="rId3"/>
    <p:sldMasterId id="2147483707" r:id="rId4"/>
  </p:sldMasterIdLst>
  <p:notesMasterIdLst>
    <p:notesMasterId r:id="rId37"/>
  </p:notesMasterIdLst>
  <p:sldIdLst>
    <p:sldId id="256" r:id="rId5"/>
    <p:sldId id="272" r:id="rId6"/>
    <p:sldId id="2664" r:id="rId7"/>
    <p:sldId id="372" r:id="rId8"/>
    <p:sldId id="373" r:id="rId9"/>
    <p:sldId id="374" r:id="rId10"/>
    <p:sldId id="375" r:id="rId11"/>
    <p:sldId id="271" r:id="rId12"/>
    <p:sldId id="295" r:id="rId13"/>
    <p:sldId id="2661" r:id="rId14"/>
    <p:sldId id="285" r:id="rId15"/>
    <p:sldId id="2658" r:id="rId16"/>
    <p:sldId id="2652" r:id="rId17"/>
    <p:sldId id="2654" r:id="rId18"/>
    <p:sldId id="2659" r:id="rId19"/>
    <p:sldId id="2660" r:id="rId20"/>
    <p:sldId id="290" r:id="rId21"/>
    <p:sldId id="2647" r:id="rId22"/>
    <p:sldId id="2648" r:id="rId23"/>
    <p:sldId id="2649" r:id="rId24"/>
    <p:sldId id="2662" r:id="rId25"/>
    <p:sldId id="2641" r:id="rId26"/>
    <p:sldId id="2665" r:id="rId27"/>
    <p:sldId id="2645" r:id="rId28"/>
    <p:sldId id="2646" r:id="rId29"/>
    <p:sldId id="2663" r:id="rId30"/>
    <p:sldId id="291" r:id="rId31"/>
    <p:sldId id="292" r:id="rId32"/>
    <p:sldId id="2656" r:id="rId33"/>
    <p:sldId id="2657" r:id="rId34"/>
    <p:sldId id="293" r:id="rId35"/>
    <p:sldId id="2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69"/>
  </p:normalViewPr>
  <p:slideViewPr>
    <p:cSldViewPr snapToGrid="0">
      <p:cViewPr varScale="1">
        <p:scale>
          <a:sx n="114" d="100"/>
          <a:sy n="114" d="100"/>
        </p:scale>
        <p:origin x="5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8E5A8-536B-4DC1-8ECF-5CE9BFAB624E}" type="datetimeFigureOut">
              <a:rPr lang="en-US" smtClean="0"/>
              <a:t>3/26/26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09009-68B9-4546-8336-F1B9F0BD1E30}" type="slidenum">
              <a:rPr lang="en-US" smtClean="0"/>
              <a:t>‹#›</a:t>
            </a:fld>
            <a:endParaRPr lang="en-US"/>
          </a:p>
        </p:txBody>
      </p:sp>
    </p:spTree>
    <p:extLst>
      <p:ext uri="{BB962C8B-B14F-4D97-AF65-F5344CB8AC3E}">
        <p14:creationId xmlns:p14="http://schemas.microsoft.com/office/powerpoint/2010/main" val="76675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1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0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85927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1773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72045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143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105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5643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139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74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28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12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37824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2973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330872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53199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41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045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2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2839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23692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80360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734648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362004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290612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3251663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562700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426344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262527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63435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61410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3238379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190204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682867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923870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7">
                <a:solidFill>
                  <a:schemeClr val="dk2"/>
                </a:solidFill>
              </a:defRPr>
            </a:lvl1pPr>
            <a:lvl2pPr lvl="1" algn="r" rtl="0">
              <a:buNone/>
              <a:defRPr sz="1297">
                <a:solidFill>
                  <a:schemeClr val="dk2"/>
                </a:solidFill>
              </a:defRPr>
            </a:lvl2pPr>
            <a:lvl3pPr lvl="2" algn="r" rtl="0">
              <a:buNone/>
              <a:defRPr sz="1297">
                <a:solidFill>
                  <a:schemeClr val="dk2"/>
                </a:solidFill>
              </a:defRPr>
            </a:lvl3pPr>
            <a:lvl4pPr lvl="3" algn="r" rtl="0">
              <a:buNone/>
              <a:defRPr sz="1297">
                <a:solidFill>
                  <a:schemeClr val="dk2"/>
                </a:solidFill>
              </a:defRPr>
            </a:lvl4pPr>
            <a:lvl5pPr lvl="4" algn="r" rtl="0">
              <a:buNone/>
              <a:defRPr sz="1297">
                <a:solidFill>
                  <a:schemeClr val="dk2"/>
                </a:solidFill>
              </a:defRPr>
            </a:lvl5pPr>
            <a:lvl6pPr lvl="5" algn="r" rtl="0">
              <a:buNone/>
              <a:defRPr sz="1297">
                <a:solidFill>
                  <a:schemeClr val="dk2"/>
                </a:solidFill>
              </a:defRPr>
            </a:lvl6pPr>
            <a:lvl7pPr lvl="6" algn="r" rtl="0">
              <a:buNone/>
              <a:defRPr sz="1297">
                <a:solidFill>
                  <a:schemeClr val="dk2"/>
                </a:solidFill>
              </a:defRPr>
            </a:lvl7pPr>
            <a:lvl8pPr lvl="7" algn="r" rtl="0">
              <a:buNone/>
              <a:defRPr sz="1297">
                <a:solidFill>
                  <a:schemeClr val="dk2"/>
                </a:solidFill>
              </a:defRPr>
            </a:lvl8pPr>
            <a:lvl9pPr lvl="8" algn="r" rtl="0">
              <a:buNone/>
              <a:defRPr sz="1297">
                <a:solidFill>
                  <a:schemeClr val="dk2"/>
                </a:solidFill>
              </a:defRPr>
            </a:lvl9pPr>
          </a:lstStyle>
          <a:p>
            <a:pPr defTabSz="912114">
              <a:defRPr/>
            </a:pPr>
            <a:fld id="{00000000-1234-1234-1234-123412341234}" type="slidenum">
              <a:rPr lang="en" smtClean="0">
                <a:solidFill>
                  <a:srgbClr val="1E4E79"/>
                </a:solidFill>
              </a:rPr>
              <a:pPr defTabSz="912114">
                <a:defRPr/>
              </a:pPr>
              <a:t>‹#›</a:t>
            </a:fld>
            <a:endParaRPr lang="en">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6057" lvl="0"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2114" lvl="1"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171" lvl="2"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228" lvl="3"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342" lvl="5"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399" lvl="6"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456" lvl="7"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513" lvl="8"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 action="ppaction://noaction"/>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 typeface="Arial"/>
              <a:buNone/>
              <a:tabLst/>
              <a:defRPr/>
            </a:pPr>
            <a:r>
              <a:rPr kumimoji="0" lang="en"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08340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247825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7063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0408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5"/>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082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345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82288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70"/>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5"/>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101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9020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439168"/>
            <a:ext cx="5052218"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3" y="2038945"/>
            <a:ext cx="5052218"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764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289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559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3" y="255986"/>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552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219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724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4"/>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4"/>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8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3036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5091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92273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28998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96410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86962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8EAA3A4-2265-0A4D-2C60-06574A32790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3120" y="373678"/>
            <a:ext cx="1641812" cy="1641812"/>
          </a:xfrm>
          <a:prstGeom prst="rect">
            <a:avLst/>
          </a:prstGeom>
        </p:spPr>
      </p:pic>
    </p:spTree>
    <p:extLst>
      <p:ext uri="{BB962C8B-B14F-4D97-AF65-F5344CB8AC3E}">
        <p14:creationId xmlns:p14="http://schemas.microsoft.com/office/powerpoint/2010/main" val="2735744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97061914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387439403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9"/>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9"/>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3/26/26</a:t>
            </a:fld>
            <a:endParaRPr lang="en-US"/>
          </a:p>
        </p:txBody>
      </p:sp>
      <p:sp>
        <p:nvSpPr>
          <p:cNvPr id="5" name="Footer Placeholder 4"/>
          <p:cNvSpPr>
            <a:spLocks noGrp="1"/>
          </p:cNvSpPr>
          <p:nvPr>
            <p:ph type="ftr" sz="quarter" idx="3"/>
          </p:nvPr>
        </p:nvSpPr>
        <p:spPr>
          <a:xfrm>
            <a:off x="3905250" y="5959079"/>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9"/>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86163D21-569B-7D4D-6C2D-4406681D7D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3120" y="373678"/>
            <a:ext cx="1641812" cy="1641812"/>
          </a:xfrm>
          <a:prstGeom prst="rect">
            <a:avLst/>
          </a:prstGeom>
        </p:spPr>
      </p:pic>
    </p:spTree>
    <p:extLst>
      <p:ext uri="{BB962C8B-B14F-4D97-AF65-F5344CB8AC3E}">
        <p14:creationId xmlns:p14="http://schemas.microsoft.com/office/powerpoint/2010/main" val="33733294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28.xml"/><Relationship Id="rId6" Type="http://schemas.openxmlformats.org/officeDocument/2006/relationships/image" Target="../media/image6.wm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jpeg"/><Relationship Id="rId2" Type="http://schemas.openxmlformats.org/officeDocument/2006/relationships/image" Target="../media/image39.svg"/><Relationship Id="rId1" Type="http://schemas.openxmlformats.org/officeDocument/2006/relationships/slideLayout" Target="../slideLayouts/slideLayout3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7.svg"/><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1.svg"/><Relationship Id="rId4" Type="http://schemas.openxmlformats.org/officeDocument/2006/relationships/image" Target="../media/image8.sv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5.jpeg"/><Relationship Id="rId2" Type="http://schemas.openxmlformats.org/officeDocument/2006/relationships/image" Target="../media/image39.svg"/><Relationship Id="rId1" Type="http://schemas.openxmlformats.org/officeDocument/2006/relationships/slideLayout" Target="../slideLayouts/slideLayout3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8.jpeg"/><Relationship Id="rId2" Type="http://schemas.openxmlformats.org/officeDocument/2006/relationships/image" Target="../media/image39.svg"/><Relationship Id="rId1" Type="http://schemas.openxmlformats.org/officeDocument/2006/relationships/slideLayout" Target="../slideLayouts/slideLayout3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7.svg"/><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1.svg"/><Relationship Id="rId4" Type="http://schemas.openxmlformats.org/officeDocument/2006/relationships/image" Target="../media/image8.sv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3" Type="http://schemas.openxmlformats.org/officeDocument/2006/relationships/image" Target="../media/image45.emf"/><Relationship Id="rId7" Type="http://schemas.openxmlformats.org/officeDocument/2006/relationships/image" Target="../media/image62.jpeg"/><Relationship Id="rId12"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72.jpe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5.emf"/><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26.svg"/><Relationship Id="rId7" Type="http://schemas.openxmlformats.org/officeDocument/2006/relationships/image" Target="../media/image86.sv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85.svg"/><Relationship Id="rId5" Type="http://schemas.openxmlformats.org/officeDocument/2006/relationships/image" Target="../media/image9.svg"/><Relationship Id="rId4" Type="http://schemas.openxmlformats.org/officeDocument/2006/relationships/image" Target="../media/image27.sv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svg"/><Relationship Id="rId7" Type="http://schemas.openxmlformats.org/officeDocument/2006/relationships/image" Target="../media/image12.svg"/><Relationship Id="rId12" Type="http://schemas.openxmlformats.org/officeDocument/2006/relationships/image" Target="../media/image92.png"/><Relationship Id="rId2" Type="http://schemas.openxmlformats.org/officeDocument/2006/relationships/image" Target="../media/image7.svg"/><Relationship Id="rId1" Type="http://schemas.openxmlformats.org/officeDocument/2006/relationships/slideLayout" Target="../slideLayouts/slideLayout34.xml"/><Relationship Id="rId6" Type="http://schemas.openxmlformats.org/officeDocument/2006/relationships/image" Target="../media/image11.svg"/><Relationship Id="rId11" Type="http://schemas.openxmlformats.org/officeDocument/2006/relationships/image" Target="../media/image91.png"/><Relationship Id="rId5" Type="http://schemas.openxmlformats.org/officeDocument/2006/relationships/image" Target="../media/image8.svg"/><Relationship Id="rId10" Type="http://schemas.openxmlformats.org/officeDocument/2006/relationships/image" Target="../media/image90.png"/><Relationship Id="rId4" Type="http://schemas.openxmlformats.org/officeDocument/2006/relationships/image" Target="../media/image10.svg"/><Relationship Id="rId9" Type="http://schemas.openxmlformats.org/officeDocument/2006/relationships/image" Target="../media/image89.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6.svg"/><Relationship Id="rId3" Type="http://schemas.openxmlformats.org/officeDocument/2006/relationships/image" Target="../media/image9.svg"/><Relationship Id="rId7" Type="http://schemas.openxmlformats.org/officeDocument/2006/relationships/image" Target="../media/image88.png"/><Relationship Id="rId12" Type="http://schemas.openxmlformats.org/officeDocument/2006/relationships/image" Target="../media/image77.jpeg"/><Relationship Id="rId2" Type="http://schemas.openxmlformats.org/officeDocument/2006/relationships/image" Target="../media/image27.svg"/><Relationship Id="rId1" Type="http://schemas.openxmlformats.org/officeDocument/2006/relationships/slideLayout" Target="../slideLayouts/slideLayout34.xml"/><Relationship Id="rId6" Type="http://schemas.openxmlformats.org/officeDocument/2006/relationships/image" Target="../media/image11.svg"/><Relationship Id="rId11" Type="http://schemas.openxmlformats.org/officeDocument/2006/relationships/image" Target="../media/image95.jpeg"/><Relationship Id="rId5" Type="http://schemas.openxmlformats.org/officeDocument/2006/relationships/image" Target="../media/image87.svg"/><Relationship Id="rId10" Type="http://schemas.openxmlformats.org/officeDocument/2006/relationships/image" Target="../media/image90.png"/><Relationship Id="rId4" Type="http://schemas.openxmlformats.org/officeDocument/2006/relationships/image" Target="../media/image93.svg"/><Relationship Id="rId9" Type="http://schemas.openxmlformats.org/officeDocument/2006/relationships/image" Target="../media/image9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7.svg"/><Relationship Id="rId7" Type="http://schemas.openxmlformats.org/officeDocument/2006/relationships/image" Target="../media/image65.jpeg"/><Relationship Id="rId12" Type="http://schemas.openxmlformats.org/officeDocument/2006/relationships/image" Target="../media/image99.svg"/><Relationship Id="rId2" Type="http://schemas.openxmlformats.org/officeDocument/2006/relationships/image" Target="../media/image7.svg"/><Relationship Id="rId1" Type="http://schemas.openxmlformats.org/officeDocument/2006/relationships/slideLayout" Target="../slideLayouts/slideLayout34.xml"/><Relationship Id="rId6" Type="http://schemas.openxmlformats.org/officeDocument/2006/relationships/image" Target="../media/image98.svg"/><Relationship Id="rId11" Type="http://schemas.openxmlformats.org/officeDocument/2006/relationships/image" Target="../media/image90.png"/><Relationship Id="rId5" Type="http://schemas.openxmlformats.org/officeDocument/2006/relationships/image" Target="../media/image9.svg"/><Relationship Id="rId10" Type="http://schemas.openxmlformats.org/officeDocument/2006/relationships/image" Target="../media/image91.png"/><Relationship Id="rId4" Type="http://schemas.openxmlformats.org/officeDocument/2006/relationships/image" Target="../media/image41.sv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00.svg"/><Relationship Id="rId3" Type="http://schemas.openxmlformats.org/officeDocument/2006/relationships/image" Target="../media/image9.svg"/><Relationship Id="rId7" Type="http://schemas.openxmlformats.org/officeDocument/2006/relationships/image" Target="../media/image12.svg"/><Relationship Id="rId12" Type="http://schemas.openxmlformats.org/officeDocument/2006/relationships/image" Target="../media/image95.jpeg"/><Relationship Id="rId2" Type="http://schemas.openxmlformats.org/officeDocument/2006/relationships/image" Target="../media/image7.svg"/><Relationship Id="rId1" Type="http://schemas.openxmlformats.org/officeDocument/2006/relationships/slideLayout" Target="../slideLayouts/slideLayout34.xml"/><Relationship Id="rId6" Type="http://schemas.openxmlformats.org/officeDocument/2006/relationships/image" Target="../media/image11.svg"/><Relationship Id="rId11" Type="http://schemas.openxmlformats.org/officeDocument/2006/relationships/image" Target="../media/image94.jpeg"/><Relationship Id="rId5" Type="http://schemas.openxmlformats.org/officeDocument/2006/relationships/image" Target="../media/image8.svg"/><Relationship Id="rId10" Type="http://schemas.openxmlformats.org/officeDocument/2006/relationships/image" Target="../media/image90.png"/><Relationship Id="rId4" Type="http://schemas.openxmlformats.org/officeDocument/2006/relationships/image" Target="../media/image10.svg"/><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23.svg"/><Relationship Id="rId7" Type="http://schemas.openxmlformats.org/officeDocument/2006/relationships/image" Target="../media/image104.svg"/><Relationship Id="rId12" Type="http://schemas.openxmlformats.org/officeDocument/2006/relationships/image" Target="../media/image107.png"/><Relationship Id="rId2" Type="http://schemas.openxmlformats.org/officeDocument/2006/relationships/image" Target="../media/image101.svg"/><Relationship Id="rId1" Type="http://schemas.openxmlformats.org/officeDocument/2006/relationships/slideLayout" Target="../slideLayouts/slideLayout34.xml"/><Relationship Id="rId6" Type="http://schemas.openxmlformats.org/officeDocument/2006/relationships/image" Target="../media/image103.svg"/><Relationship Id="rId11" Type="http://schemas.openxmlformats.org/officeDocument/2006/relationships/image" Target="../media/image106.svg"/><Relationship Id="rId5" Type="http://schemas.openxmlformats.org/officeDocument/2006/relationships/image" Target="../media/image26.svg"/><Relationship Id="rId10" Type="http://schemas.openxmlformats.org/officeDocument/2006/relationships/image" Target="../media/image34.svg"/><Relationship Id="rId4" Type="http://schemas.openxmlformats.org/officeDocument/2006/relationships/image" Target="../media/image102.sv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2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3.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2.svg"/><Relationship Id="rId17" Type="http://schemas.openxmlformats.org/officeDocument/2006/relationships/image" Target="../media/image37.gif"/><Relationship Id="rId2" Type="http://schemas.openxmlformats.org/officeDocument/2006/relationships/image" Target="../media/image23.svg"/><Relationship Id="rId16" Type="http://schemas.openxmlformats.org/officeDocument/2006/relationships/image" Target="../media/image36.png"/><Relationship Id="rId1" Type="http://schemas.openxmlformats.org/officeDocument/2006/relationships/slideLayout" Target="../slideLayouts/slideLayout34.xml"/><Relationship Id="rId6" Type="http://schemas.openxmlformats.org/officeDocument/2006/relationships/image" Target="../media/image27.svg"/><Relationship Id="rId11" Type="http://schemas.openxmlformats.org/officeDocument/2006/relationships/image" Target="../media/image9.svg"/><Relationship Id="rId5" Type="http://schemas.openxmlformats.org/officeDocument/2006/relationships/image" Target="../media/image26.svg"/><Relationship Id="rId15" Type="http://schemas.openxmlformats.org/officeDocument/2006/relationships/image" Target="../media/image35.sv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svg"/><Relationship Id="rId1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a:solidFill>
                  <a:srgbClr val="FF0066"/>
                </a:solidFill>
                <a:latin typeface="Times New Roman" pitchFamily="18" charset="0"/>
              </a:rPr>
              <a:t>TRƯỜNG TIỂU HỌC ……</a:t>
            </a:r>
          </a:p>
        </p:txBody>
      </p:sp>
      <p:sp>
        <p:nvSpPr>
          <p:cNvPr id="10" name="Text Box 14"/>
          <p:cNvSpPr txBox="1">
            <a:spLocks noChangeArrowheads="1"/>
          </p:cNvSpPr>
          <p:nvPr/>
        </p:nvSpPr>
        <p:spPr bwMode="auto">
          <a:xfrm>
            <a:off x="559479" y="3257768"/>
            <a:ext cx="10787655" cy="12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348"/>
              </a:spcBef>
              <a:defRPr/>
            </a:pPr>
            <a:r>
              <a:rPr lang="en-US" sz="3296"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TIỀN VIỆT NAM </a:t>
            </a:r>
            <a:endParaRPr lang="en-US" sz="32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9228611" y="5063209"/>
            <a:ext cx="87540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427793" y="5291691"/>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A121D03-D8DF-97FF-591C-1D58AD895209}"/>
              </a:ext>
            </a:extLst>
          </p:cNvPr>
          <p:cNvSpPr txBox="1"/>
          <p:nvPr/>
        </p:nvSpPr>
        <p:spPr>
          <a:xfrm>
            <a:off x="3925334" y="5000972"/>
            <a:ext cx="4032579" cy="1037528"/>
          </a:xfrm>
          <a:prstGeom prst="rect">
            <a:avLst/>
          </a:prstGeom>
          <a:noFill/>
        </p:spPr>
        <p:txBody>
          <a:bodyPr wrap="none" rtlCol="0">
            <a:spAutoFit/>
          </a:bodyPr>
          <a:lstStyle/>
          <a:p>
            <a:pPr algn="ctr">
              <a:defRPr/>
            </a:pPr>
            <a:r>
              <a:rPr lang="en-US" sz="239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GV: Phạm Thị Vân –SN 1990</a:t>
            </a:r>
          </a:p>
          <a:p>
            <a:pPr algn="ctr">
              <a:defRPr/>
            </a:pPr>
            <a:r>
              <a:rPr lang="en-US" sz="239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39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3A1</a:t>
            </a:r>
          </a:p>
          <a:p>
            <a:r>
              <a:rPr lang="en-VN" sz="1348" dirty="0"/>
              <a:t>ß</a:t>
            </a:r>
          </a:p>
        </p:txBody>
      </p: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marL="0" marR="0" lvl="0" indent="0" algn="ctr" defTabSz="857250" rtl="0" eaLnBrk="1" fontAlgn="auto" latinLnBrk="0" hangingPunct="1">
                <a:lnSpc>
                  <a:spcPct val="150000"/>
                </a:lnSpc>
                <a:spcBef>
                  <a:spcPts val="0"/>
                </a:spcBef>
                <a:spcAft>
                  <a:spcPts val="938"/>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KHÁM PHÁ</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9"/>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36784907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8928">
            <a:off x="6528" y="3760190"/>
            <a:ext cx="1987872" cy="3150805"/>
          </a:xfrm>
          <a:prstGeom prst="rect">
            <a:avLst/>
          </a:prstGeom>
        </p:spPr>
      </p:pic>
      <p:grpSp>
        <p:nvGrpSpPr>
          <p:cNvPr id="4" name="Group 3">
            <a:extLst>
              <a:ext uri="{FF2B5EF4-FFF2-40B4-BE49-F238E27FC236}">
                <a16:creationId xmlns:a16="http://schemas.microsoft.com/office/drawing/2014/main" id="{6E6832B6-02FF-221E-71C3-E8CA46228B3F}"/>
              </a:ext>
            </a:extLst>
          </p:cNvPr>
          <p:cNvGrpSpPr/>
          <p:nvPr/>
        </p:nvGrpSpPr>
        <p:grpSpPr>
          <a:xfrm>
            <a:off x="3404431" y="938735"/>
            <a:ext cx="6878233" cy="1385037"/>
            <a:chOff x="5625979" y="3429000"/>
            <a:chExt cx="5736545" cy="2134052"/>
          </a:xfrm>
        </p:grpSpPr>
        <p:grpSp>
          <p:nvGrpSpPr>
            <p:cNvPr id="5" name="Graphic 3">
              <a:extLst>
                <a:ext uri="{FF2B5EF4-FFF2-40B4-BE49-F238E27FC236}">
                  <a16:creationId xmlns:a16="http://schemas.microsoft.com/office/drawing/2014/main" id="{60A506FE-7B43-86CA-E42F-87A0305AC544}"/>
                </a:ext>
              </a:extLst>
            </p:cNvPr>
            <p:cNvGrpSpPr/>
            <p:nvPr/>
          </p:nvGrpSpPr>
          <p:grpSpPr>
            <a:xfrm>
              <a:off x="5625979" y="3429000"/>
              <a:ext cx="5736545" cy="2134052"/>
              <a:chOff x="3649055" y="2289634"/>
              <a:chExt cx="7931467" cy="3259717"/>
            </a:xfrm>
          </p:grpSpPr>
          <p:sp>
            <p:nvSpPr>
              <p:cNvPr id="7" name="Freeform: Shape 6">
                <a:extLst>
                  <a:ext uri="{FF2B5EF4-FFF2-40B4-BE49-F238E27FC236}">
                    <a16:creationId xmlns:a16="http://schemas.microsoft.com/office/drawing/2014/main" id="{C0EEC354-B378-4A88-A6A4-08FC8F750453}"/>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25386DEC-5BC2-6D05-5F0D-B621B84BD779}"/>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id="{79880A65-6B56-B549-4177-0C0AA6DF6059}"/>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0" name="Graphic 3">
                <a:extLst>
                  <a:ext uri="{FF2B5EF4-FFF2-40B4-BE49-F238E27FC236}">
                    <a16:creationId xmlns:a16="http://schemas.microsoft.com/office/drawing/2014/main" id="{C8159258-524A-1E0B-EF74-8F52E521AE08}"/>
                  </a:ext>
                </a:extLst>
              </p:cNvPr>
              <p:cNvGrpSpPr/>
              <p:nvPr/>
            </p:nvGrpSpPr>
            <p:grpSpPr>
              <a:xfrm>
                <a:off x="6960830" y="2289634"/>
                <a:ext cx="1188634" cy="1023983"/>
                <a:chOff x="6960830" y="2289634"/>
                <a:chExt cx="1188634" cy="1023983"/>
              </a:xfrm>
            </p:grpSpPr>
            <p:sp>
              <p:nvSpPr>
                <p:cNvPr id="11" name="Freeform: Shape 10">
                  <a:extLst>
                    <a:ext uri="{FF2B5EF4-FFF2-40B4-BE49-F238E27FC236}">
                      <a16:creationId xmlns:a16="http://schemas.microsoft.com/office/drawing/2014/main" id="{4BD0BCEE-A1DD-C4AE-2770-7987B7A9E277}"/>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Shape 11">
                  <a:extLst>
                    <a:ext uri="{FF2B5EF4-FFF2-40B4-BE49-F238E27FC236}">
                      <a16:creationId xmlns:a16="http://schemas.microsoft.com/office/drawing/2014/main" id="{D9FCD768-D7A2-F3D0-FE13-72CEAB374CED}"/>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6" name="TextBox 5">
              <a:extLst>
                <a:ext uri="{FF2B5EF4-FFF2-40B4-BE49-F238E27FC236}">
                  <a16:creationId xmlns:a16="http://schemas.microsoft.com/office/drawing/2014/main" id="{7E22D5E9-C817-63C2-F392-E9B572A057E5}"/>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B94A20F0-4508-F025-BA4F-8338D53EC26B}"/>
              </a:ext>
            </a:extLst>
          </p:cNvPr>
          <p:cNvPicPr>
            <a:picLocks noChangeAspect="1"/>
          </p:cNvPicPr>
          <p:nvPr/>
        </p:nvPicPr>
        <p:blipFill>
          <a:blip r:embed="rId5"/>
          <a:stretch>
            <a:fillRect/>
          </a:stretch>
        </p:blipFill>
        <p:spPr>
          <a:xfrm>
            <a:off x="1229477" y="2711172"/>
            <a:ext cx="3554276" cy="3267739"/>
          </a:xfrm>
          <a:prstGeom prst="rect">
            <a:avLst/>
          </a:prstGeom>
        </p:spPr>
      </p:pic>
      <p:pic>
        <p:nvPicPr>
          <p:cNvPr id="14" name="Picture 2" descr="3 cô gái 'bí ẩn' trên tờ tiền 2.000 đồng">
            <a:extLst>
              <a:ext uri="{FF2B5EF4-FFF2-40B4-BE49-F238E27FC236}">
                <a16:creationId xmlns:a16="http://schemas.microsoft.com/office/drawing/2014/main" id="{592C3CDF-045F-5C2B-0518-64601F21A0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989" y="2648997"/>
            <a:ext cx="3381375" cy="33391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ờ 5.000 đồng mua được gì sau 10 năm?">
            <a:extLst>
              <a:ext uri="{FF2B5EF4-FFF2-40B4-BE49-F238E27FC236}">
                <a16:creationId xmlns:a16="http://schemas.microsoft.com/office/drawing/2014/main" id="{217CB8E0-98E0-DCEA-4DAC-4FAE2160A8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5953" y="2697217"/>
            <a:ext cx="3402712"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420129"/>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2068963">
            <a:off x="-1936307" y="5684990"/>
            <a:ext cx="7617881" cy="2932884"/>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7952604" y="-1164998"/>
            <a:ext cx="6723956" cy="2588723"/>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00651" y="-784723"/>
            <a:ext cx="3205682" cy="1830153"/>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1937" y="380201"/>
            <a:ext cx="715302" cy="715302"/>
          </a:xfrm>
          <a:prstGeom prst="rect">
            <a:avLst/>
          </a:prstGeom>
        </p:spPr>
      </p:pic>
      <p:pic>
        <p:nvPicPr>
          <p:cNvPr id="16" name="Picture 2">
            <a:extLst>
              <a:ext uri="{FF2B5EF4-FFF2-40B4-BE49-F238E27FC236}">
                <a16:creationId xmlns:a16="http://schemas.microsoft.com/office/drawing/2014/main" id="{5BDF0ABA-3702-49FF-91B3-0937DF6BDC9E}"/>
              </a:ext>
            </a:extLst>
          </p:cNvPr>
          <p:cNvPicPr>
            <a:picLocks noChangeAspect="1"/>
          </p:cNvPicPr>
          <p:nvPr/>
        </p:nvPicPr>
        <p:blipFill>
          <a:blip r:embed="rId6"/>
          <a:srcRect/>
          <a:stretch>
            <a:fillRect/>
          </a:stretch>
        </p:blipFill>
        <p:spPr>
          <a:xfrm>
            <a:off x="7678705" y="2351315"/>
            <a:ext cx="4392649" cy="4666825"/>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33105" y="1982154"/>
            <a:ext cx="766896" cy="766896"/>
          </a:xfrm>
          <a:prstGeom prst="rect">
            <a:avLst/>
          </a:prstGeom>
        </p:spPr>
      </p:pic>
      <p:grpSp>
        <p:nvGrpSpPr>
          <p:cNvPr id="41" name="Group 40">
            <a:extLst>
              <a:ext uri="{FF2B5EF4-FFF2-40B4-BE49-F238E27FC236}">
                <a16:creationId xmlns:a16="http://schemas.microsoft.com/office/drawing/2014/main" id="{9CDDCCD4-3D9C-4F27-9768-E1A63D01CED9}"/>
              </a:ext>
            </a:extLst>
          </p:cNvPr>
          <p:cNvGrpSpPr/>
          <p:nvPr/>
        </p:nvGrpSpPr>
        <p:grpSpPr>
          <a:xfrm>
            <a:off x="1043318" y="130447"/>
            <a:ext cx="6501434" cy="5918766"/>
            <a:chOff x="1112872" y="139144"/>
            <a:chExt cx="6934863" cy="6313350"/>
          </a:xfrm>
        </p:grpSpPr>
        <p:grpSp>
          <p:nvGrpSpPr>
            <p:cNvPr id="37" name="Group 36">
              <a:extLst>
                <a:ext uri="{FF2B5EF4-FFF2-40B4-BE49-F238E27FC236}">
                  <a16:creationId xmlns:a16="http://schemas.microsoft.com/office/drawing/2014/main" id="{5DA8B492-5650-443C-BDD5-45AA41F4C0B3}"/>
                </a:ext>
              </a:extLst>
            </p:cNvPr>
            <p:cNvGrpSpPr/>
            <p:nvPr/>
          </p:nvGrpSpPr>
          <p:grpSpPr>
            <a:xfrm>
              <a:off x="1112872" y="671949"/>
              <a:ext cx="6934863" cy="5780545"/>
              <a:chOff x="1405658" y="778345"/>
              <a:chExt cx="4313075" cy="2156065"/>
            </a:xfrm>
          </p:grpSpPr>
          <p:grpSp>
            <p:nvGrpSpPr>
              <p:cNvPr id="26" name="Group 4">
                <a:extLst>
                  <a:ext uri="{FF2B5EF4-FFF2-40B4-BE49-F238E27FC236}">
                    <a16:creationId xmlns:a16="http://schemas.microsoft.com/office/drawing/2014/main" id="{5D0F7F7E-E721-4BEE-ADA5-1C4ECBEEF508}"/>
                  </a:ext>
                </a:extLst>
              </p:cNvPr>
              <p:cNvGrpSpPr/>
              <p:nvPr/>
            </p:nvGrpSpPr>
            <p:grpSpPr>
              <a:xfrm rot="141507">
                <a:off x="1405658" y="1521013"/>
                <a:ext cx="4273623" cy="1413397"/>
                <a:chOff x="0" y="0"/>
                <a:chExt cx="7667800" cy="2535939"/>
              </a:xfrm>
            </p:grpSpPr>
            <p:sp>
              <p:nvSpPr>
                <p:cNvPr id="27" name="Freeform 5">
                  <a:extLst>
                    <a:ext uri="{FF2B5EF4-FFF2-40B4-BE49-F238E27FC236}">
                      <a16:creationId xmlns:a16="http://schemas.microsoft.com/office/drawing/2014/main" id="{96F8ED92-0C08-4C2D-9E46-E185048FC875}"/>
                    </a:ext>
                  </a:extLst>
                </p:cNvPr>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36" name="Group 35">
                <a:extLst>
                  <a:ext uri="{FF2B5EF4-FFF2-40B4-BE49-F238E27FC236}">
                    <a16:creationId xmlns:a16="http://schemas.microsoft.com/office/drawing/2014/main" id="{6029D8A1-D7BA-4FA5-8C8E-2D511297E049}"/>
                  </a:ext>
                </a:extLst>
              </p:cNvPr>
              <p:cNvGrpSpPr/>
              <p:nvPr/>
            </p:nvGrpSpPr>
            <p:grpSpPr>
              <a:xfrm>
                <a:off x="1421518" y="778345"/>
                <a:ext cx="4297215" cy="2040981"/>
                <a:chOff x="1421518" y="778345"/>
                <a:chExt cx="4297215" cy="2040981"/>
              </a:xfrm>
            </p:grpSpPr>
            <p:grpSp>
              <p:nvGrpSpPr>
                <p:cNvPr id="28" name="Group 6">
                  <a:extLst>
                    <a:ext uri="{FF2B5EF4-FFF2-40B4-BE49-F238E27FC236}">
                      <a16:creationId xmlns:a16="http://schemas.microsoft.com/office/drawing/2014/main" id="{F437C71F-230E-40F6-9D6D-5ED0E942CAAE}"/>
                    </a:ext>
                  </a:extLst>
                </p:cNvPr>
                <p:cNvGrpSpPr/>
                <p:nvPr/>
              </p:nvGrpSpPr>
              <p:grpSpPr>
                <a:xfrm rot="141507">
                  <a:off x="1421518" y="778345"/>
                  <a:ext cx="4297215" cy="2040981"/>
                  <a:chOff x="0" y="0"/>
                  <a:chExt cx="7710130" cy="3661959"/>
                </a:xfrm>
              </p:grpSpPr>
              <p:sp>
                <p:nvSpPr>
                  <p:cNvPr id="29" name="Freeform 7">
                    <a:extLst>
                      <a:ext uri="{FF2B5EF4-FFF2-40B4-BE49-F238E27FC236}">
                        <a16:creationId xmlns:a16="http://schemas.microsoft.com/office/drawing/2014/main" id="{D85CEB6D-38DA-46BC-BF8F-E44696E7DC10}"/>
                      </a:ext>
                    </a:extLst>
                  </p:cNvPr>
                  <p:cNvSpPr/>
                  <p:nvPr/>
                </p:nvSpPr>
                <p:spPr>
                  <a:xfrm>
                    <a:off x="0" y="0"/>
                    <a:ext cx="7710130"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grpSp>
              <p:nvGrpSpPr>
                <p:cNvPr id="30" name="Group 8">
                  <a:extLst>
                    <a:ext uri="{FF2B5EF4-FFF2-40B4-BE49-F238E27FC236}">
                      <a16:creationId xmlns:a16="http://schemas.microsoft.com/office/drawing/2014/main" id="{700C1E8B-6BDD-4D19-815F-554071144F91}"/>
                    </a:ext>
                  </a:extLst>
                </p:cNvPr>
                <p:cNvGrpSpPr/>
                <p:nvPr/>
              </p:nvGrpSpPr>
              <p:grpSpPr>
                <a:xfrm rot="170973">
                  <a:off x="1562631" y="1096004"/>
                  <a:ext cx="4065914" cy="1607556"/>
                  <a:chOff x="-1" y="-139136"/>
                  <a:chExt cx="7295126" cy="2884302"/>
                </a:xfrm>
              </p:grpSpPr>
              <p:sp>
                <p:nvSpPr>
                  <p:cNvPr id="31" name="Freeform 9">
                    <a:extLst>
                      <a:ext uri="{FF2B5EF4-FFF2-40B4-BE49-F238E27FC236}">
                        <a16:creationId xmlns:a16="http://schemas.microsoft.com/office/drawing/2014/main" id="{5BB2C712-7D96-47BB-876C-7AAF4E77F1F1}"/>
                      </a:ext>
                    </a:extLst>
                  </p:cNvPr>
                  <p:cNvSpPr/>
                  <p:nvPr/>
                </p:nvSpPr>
                <p:spPr>
                  <a:xfrm>
                    <a:off x="-1" y="-139136"/>
                    <a:ext cx="7295126" cy="2884302"/>
                  </a:xfrm>
                  <a:custGeom>
                    <a:avLst/>
                    <a:gdLst/>
                    <a:ahLst/>
                    <a:cxnLst/>
                    <a:rect l="l" t="t" r="r" b="b"/>
                    <a:pathLst>
                      <a:path w="7295126" h="2745165">
                        <a:moveTo>
                          <a:pt x="6788687" y="2728246"/>
                        </a:moveTo>
                        <a:cubicBezTo>
                          <a:pt x="6788687" y="2728246"/>
                          <a:pt x="6551690" y="2718277"/>
                          <a:pt x="6189551" y="2731721"/>
                        </a:cubicBezTo>
                        <a:cubicBezTo>
                          <a:pt x="5827413" y="2745165"/>
                          <a:pt x="490924" y="2745165"/>
                          <a:pt x="490924" y="2745165"/>
                        </a:cubicBezTo>
                        <a:cubicBezTo>
                          <a:pt x="245502" y="2745165"/>
                          <a:pt x="32509" y="2647897"/>
                          <a:pt x="31032" y="2487783"/>
                        </a:cubicBezTo>
                        <a:cubicBezTo>
                          <a:pt x="31032" y="2487783"/>
                          <a:pt x="0" y="135772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742138" y="0"/>
                          <a:pt x="6742138" y="0"/>
                        </a:cubicBezTo>
                        <a:cubicBezTo>
                          <a:pt x="7054039" y="0"/>
                          <a:pt x="7287467" y="101069"/>
                          <a:pt x="7279609" y="303616"/>
                        </a:cubicBezTo>
                        <a:cubicBezTo>
                          <a:pt x="7279609" y="303616"/>
                          <a:pt x="7277614" y="1290997"/>
                          <a:pt x="7286370" y="1788196"/>
                        </a:cubicBezTo>
                        <a:cubicBezTo>
                          <a:pt x="7295125" y="2081497"/>
                          <a:pt x="7248577" y="2414569"/>
                          <a:pt x="7248577" y="2414569"/>
                        </a:cubicBezTo>
                        <a:cubicBezTo>
                          <a:pt x="7245612" y="2594594"/>
                          <a:pt x="7034109" y="2728246"/>
                          <a:pt x="6788687" y="2728246"/>
                        </a:cubicBezTo>
                        <a:close/>
                      </a:path>
                    </a:pathLst>
                  </a:custGeom>
                  <a:solidFill>
                    <a:srgbClr val="FFF6EA"/>
                  </a:solidFill>
                </p:spPr>
                <p:txBody>
                  <a:bodyPr/>
                  <a:lstStyle/>
                  <a:p>
                    <a:endParaRPr lang="en-US"/>
                  </a:p>
                </p:txBody>
              </p:sp>
            </p:grpSp>
          </p:grpSp>
        </p:grpSp>
        <p:pic>
          <p:nvPicPr>
            <p:cNvPr id="38" name="Picture 22">
              <a:extLst>
                <a:ext uri="{FF2B5EF4-FFF2-40B4-BE49-F238E27FC236}">
                  <a16:creationId xmlns:a16="http://schemas.microsoft.com/office/drawing/2014/main" id="{0BB72272-8633-40EB-8091-3C12FDFC00E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62780">
              <a:off x="4400762" y="810347"/>
              <a:ext cx="431051" cy="483503"/>
            </a:xfrm>
            <a:prstGeom prst="rect">
              <a:avLst/>
            </a:prstGeom>
          </p:spPr>
        </p:pic>
        <p:pic>
          <p:nvPicPr>
            <p:cNvPr id="34" name="Picture 23">
              <a:extLst>
                <a:ext uri="{FF2B5EF4-FFF2-40B4-BE49-F238E27FC236}">
                  <a16:creationId xmlns:a16="http://schemas.microsoft.com/office/drawing/2014/main" id="{00027712-43F8-45F6-B84A-5D4DA601E07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14179"/>
            <a:stretch>
              <a:fillRect/>
            </a:stretch>
          </p:blipFill>
          <p:spPr>
            <a:xfrm rot="-737220">
              <a:off x="4110994" y="139144"/>
              <a:ext cx="555848" cy="1068747"/>
            </a:xfrm>
            <a:prstGeom prst="rect">
              <a:avLst/>
            </a:prstGeom>
          </p:spPr>
        </p:pic>
      </p:grpSp>
      <p:sp>
        <p:nvSpPr>
          <p:cNvPr id="40" name="TextBox 39">
            <a:extLst>
              <a:ext uri="{FF2B5EF4-FFF2-40B4-BE49-F238E27FC236}">
                <a16:creationId xmlns:a16="http://schemas.microsoft.com/office/drawing/2014/main" id="{07B82BC9-B8AD-4D68-8983-655C29709DE6}"/>
              </a:ext>
            </a:extLst>
          </p:cNvPr>
          <p:cNvSpPr txBox="1"/>
          <p:nvPr/>
        </p:nvSpPr>
        <p:spPr>
          <a:xfrm rot="181471">
            <a:off x="1247169" y="1679349"/>
            <a:ext cx="6154418" cy="3313664"/>
          </a:xfrm>
          <a:prstGeom prst="rect">
            <a:avLst/>
          </a:prstGeom>
          <a:noFill/>
        </p:spPr>
        <p:txBody>
          <a:bodyPr wrap="square">
            <a:spAutoFit/>
          </a:bodyPr>
          <a:lstStyle/>
          <a:p>
            <a:pPr lvl="0" algn="ctr" defTabSz="857250">
              <a:lnSpc>
                <a:spcPct val="150000"/>
              </a:lnSpc>
            </a:pPr>
            <a:r>
              <a:rPr lang="nl-NL" sz="3600" b="1" dirty="0">
                <a:solidFill>
                  <a:srgbClr val="FF0000"/>
                </a:solidFill>
                <a:latin typeface="Arial" panose="020B0604020202020204" pitchFamily="34" charset="0"/>
                <a:ea typeface="Calibri" panose="020F0502020204030204" pitchFamily="34" charset="0"/>
                <a:cs typeface="Arial" panose="020B0604020202020204" pitchFamily="34" charset="0"/>
              </a:rPr>
              <a:t>Em hãy so sánh sự giống và khác nhau giữa các tờ tiền có mệnh giá từ 1 000 đồng đến 5 000 đồng</a:t>
            </a:r>
          </a:p>
        </p:txBody>
      </p:sp>
    </p:spTree>
    <p:extLst>
      <p:ext uri="{BB962C8B-B14F-4D97-AF65-F5344CB8AC3E}">
        <p14:creationId xmlns:p14="http://schemas.microsoft.com/office/powerpoint/2010/main" val="13313990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tờ</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tiền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Giống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438150" y="3081334"/>
            <a:ext cx="1163002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Mặt </a:t>
            </a:r>
            <a:r>
              <a:rPr lang="en-US" sz="2800" b="1" dirty="0" err="1">
                <a:solidFill>
                  <a:prstClr val="black"/>
                </a:solidFill>
                <a:latin typeface="Calibri" panose="020F0502020204030204" pitchFamily="34" charset="0"/>
                <a:cs typeface="Calibri" panose="020F0502020204030204" pitchFamily="34" charset="0"/>
              </a:rPr>
              <a:t>phải</a:t>
            </a:r>
            <a:r>
              <a:rPr lang="vi-VN" sz="2800" b="1" dirty="0">
                <a:solidFill>
                  <a:prstClr val="black"/>
                </a:solidFill>
                <a:latin typeface="Calibri" panose="020F0502020204030204" pitchFamily="34" charset="0"/>
                <a:cs typeface="Calibri" panose="020F0502020204030204" pitchFamily="34" charset="0"/>
              </a:rPr>
              <a:t> đều có ảnh Bác Hồ, có dòng chữ Cộng hòa xã hội chủ nghĩa Việt Nam, có hình quốc huy nước Việt Nam, có số mệnh giá của tờ bạc, có số sêri.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3C487CF0-6903-7746-55D6-C04903A0F068}"/>
              </a:ext>
            </a:extLst>
          </p:cNvPr>
          <p:cNvSpPr txBox="1"/>
          <p:nvPr/>
        </p:nvSpPr>
        <p:spPr>
          <a:xfrm>
            <a:off x="2281206" y="5810268"/>
            <a:ext cx="8458790" cy="523220"/>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Mặt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dòng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Ngân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4" name="Group 13">
            <a:extLst>
              <a:ext uri="{FF2B5EF4-FFF2-40B4-BE49-F238E27FC236}">
                <a16:creationId xmlns:a16="http://schemas.microsoft.com/office/drawing/2014/main" id="{3DCA4BBB-8A77-9DA4-795A-A13BBB8489AC}"/>
              </a:ext>
            </a:extLst>
          </p:cNvPr>
          <p:cNvGrpSpPr/>
          <p:nvPr/>
        </p:nvGrpSpPr>
        <p:grpSpPr>
          <a:xfrm>
            <a:off x="857250" y="1409700"/>
            <a:ext cx="10615612" cy="1676400"/>
            <a:chOff x="857250" y="1409700"/>
            <a:chExt cx="10615612" cy="1676400"/>
          </a:xfrm>
        </p:grpSpPr>
        <p:pic>
          <p:nvPicPr>
            <p:cNvPr id="5" name="Picture 4">
              <a:extLst>
                <a:ext uri="{FF2B5EF4-FFF2-40B4-BE49-F238E27FC236}">
                  <a16:creationId xmlns:a16="http://schemas.microsoft.com/office/drawing/2014/main" id="{499F3318-AF4E-ECF7-F74D-6E6564AAD715}"/>
                </a:ext>
              </a:extLst>
            </p:cNvPr>
            <p:cNvPicPr>
              <a:picLocks noChangeAspect="1"/>
            </p:cNvPicPr>
            <p:nvPr/>
          </p:nvPicPr>
          <p:blipFill>
            <a:blip r:embed="rId4"/>
            <a:stretch>
              <a:fillRect/>
            </a:stretch>
          </p:blipFill>
          <p:spPr>
            <a:xfrm>
              <a:off x="857250" y="1409700"/>
              <a:ext cx="10591800" cy="1676400"/>
            </a:xfrm>
            <a:prstGeom prst="rect">
              <a:avLst/>
            </a:prstGeom>
          </p:spPr>
        </p:pic>
        <p:pic>
          <p:nvPicPr>
            <p:cNvPr id="7" name="Picture 6">
              <a:extLst>
                <a:ext uri="{FF2B5EF4-FFF2-40B4-BE49-F238E27FC236}">
                  <a16:creationId xmlns:a16="http://schemas.microsoft.com/office/drawing/2014/main" id="{A9D5886A-E0CA-56F7-6E77-E88E58AB8C56}"/>
                </a:ext>
              </a:extLst>
            </p:cNvPr>
            <p:cNvPicPr>
              <a:picLocks noChangeAspect="1"/>
            </p:cNvPicPr>
            <p:nvPr/>
          </p:nvPicPr>
          <p:blipFill>
            <a:blip r:embed="rId5"/>
            <a:stretch>
              <a:fillRect/>
            </a:stretch>
          </p:blipFill>
          <p:spPr>
            <a:xfrm>
              <a:off x="8072437" y="1471612"/>
              <a:ext cx="3400425" cy="1590675"/>
            </a:xfrm>
            <a:prstGeom prst="rect">
              <a:avLst/>
            </a:prstGeom>
          </p:spPr>
        </p:pic>
      </p:grpSp>
      <p:grpSp>
        <p:nvGrpSpPr>
          <p:cNvPr id="13" name="Group 12">
            <a:extLst>
              <a:ext uri="{FF2B5EF4-FFF2-40B4-BE49-F238E27FC236}">
                <a16:creationId xmlns:a16="http://schemas.microsoft.com/office/drawing/2014/main" id="{08FCAA29-A6AC-53C8-E274-A65C65A51562}"/>
              </a:ext>
            </a:extLst>
          </p:cNvPr>
          <p:cNvGrpSpPr/>
          <p:nvPr/>
        </p:nvGrpSpPr>
        <p:grpSpPr>
          <a:xfrm>
            <a:off x="1085850" y="4129087"/>
            <a:ext cx="10496550" cy="1609725"/>
            <a:chOff x="1085850" y="4129087"/>
            <a:chExt cx="10496550" cy="1609725"/>
          </a:xfrm>
        </p:grpSpPr>
        <p:pic>
          <p:nvPicPr>
            <p:cNvPr id="9" name="Picture 8">
              <a:extLst>
                <a:ext uri="{FF2B5EF4-FFF2-40B4-BE49-F238E27FC236}">
                  <a16:creationId xmlns:a16="http://schemas.microsoft.com/office/drawing/2014/main" id="{7223198E-9D8C-9005-2EDC-D646CF61A31C}"/>
                </a:ext>
              </a:extLst>
            </p:cNvPr>
            <p:cNvPicPr>
              <a:picLocks noChangeAspect="1"/>
            </p:cNvPicPr>
            <p:nvPr/>
          </p:nvPicPr>
          <p:blipFill>
            <a:blip r:embed="rId6"/>
            <a:stretch>
              <a:fillRect/>
            </a:stretch>
          </p:blipFill>
          <p:spPr>
            <a:xfrm>
              <a:off x="1085850" y="4129087"/>
              <a:ext cx="10458450" cy="1609725"/>
            </a:xfrm>
            <a:prstGeom prst="rect">
              <a:avLst/>
            </a:prstGeom>
          </p:spPr>
        </p:pic>
        <p:pic>
          <p:nvPicPr>
            <p:cNvPr id="12" name="Picture 11">
              <a:extLst>
                <a:ext uri="{FF2B5EF4-FFF2-40B4-BE49-F238E27FC236}">
                  <a16:creationId xmlns:a16="http://schemas.microsoft.com/office/drawing/2014/main" id="{73D3C00C-D68F-A342-97EC-6485620E5605}"/>
                </a:ext>
              </a:extLst>
            </p:cNvPr>
            <p:cNvPicPr>
              <a:picLocks noChangeAspect="1"/>
            </p:cNvPicPr>
            <p:nvPr/>
          </p:nvPicPr>
          <p:blipFill>
            <a:blip r:embed="rId7"/>
            <a:stretch>
              <a:fillRect/>
            </a:stretch>
          </p:blipFill>
          <p:spPr>
            <a:xfrm>
              <a:off x="8139112" y="4129087"/>
              <a:ext cx="3443288" cy="1590675"/>
            </a:xfrm>
            <a:prstGeom prst="rect">
              <a:avLst/>
            </a:prstGeom>
          </p:spPr>
        </p:pic>
      </p:grpSp>
    </p:spTree>
    <p:extLst>
      <p:ext uri="{BB962C8B-B14F-4D97-AF65-F5344CB8AC3E}">
        <p14:creationId xmlns:p14="http://schemas.microsoft.com/office/powerpoint/2010/main" val="1989163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194547" y="61455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932FE8AD-E666-A68A-2158-735252AF2395}"/>
              </a:ext>
            </a:extLst>
          </p:cNvPr>
          <p:cNvSpPr txBox="1"/>
          <p:nvPr/>
        </p:nvSpPr>
        <p:spPr>
          <a:xfrm>
            <a:off x="1000125" y="3096220"/>
            <a:ext cx="3012484" cy="954107"/>
          </a:xfrm>
          <a:prstGeom prst="rect">
            <a:avLst/>
          </a:prstGeom>
          <a:noFill/>
        </p:spPr>
        <p:txBody>
          <a:bodyPr wrap="square" rtlCol="0">
            <a:spAutoFit/>
          </a:bodyPr>
          <a:lstStyle/>
          <a:p>
            <a:pPr lvl="0" algn="ctr"/>
            <a:r>
              <a:rPr lang="en-US" sz="2800" b="1">
                <a:solidFill>
                  <a:prstClr val="black"/>
                </a:solidFill>
                <a:latin typeface="Calibri" panose="020F0502020204030204" pitchFamily="34" charset="0"/>
                <a:cs typeface="Calibri" panose="020F0502020204030204" pitchFamily="34" charset="0"/>
              </a:rPr>
              <a:t>Cảnh khai thác gỗ Tây Nguyên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12" descr="tien 2000 (sau)">
            <a:extLst>
              <a:ext uri="{FF2B5EF4-FFF2-40B4-BE49-F238E27FC236}">
                <a16:creationId xmlns:a16="http://schemas.microsoft.com/office/drawing/2014/main" id="{049460D9-7090-4CF1-7B9B-FEE4896FD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0" t="4961" r="2777" b="4068"/>
          <a:stretch>
            <a:fillRect/>
          </a:stretch>
        </p:blipFill>
        <p:spPr bwMode="auto">
          <a:xfrm>
            <a:off x="4229177" y="1387751"/>
            <a:ext cx="3531496" cy="15459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518C898-5FA9-DF6D-9A2C-3A25F15D11EF}"/>
              </a:ext>
            </a:extLst>
          </p:cNvPr>
          <p:cNvPicPr>
            <a:picLocks noChangeAspect="1"/>
          </p:cNvPicPr>
          <p:nvPr/>
        </p:nvPicPr>
        <p:blipFill>
          <a:blip r:embed="rId5"/>
          <a:stretch>
            <a:fillRect/>
          </a:stretch>
        </p:blipFill>
        <p:spPr>
          <a:xfrm>
            <a:off x="395287" y="1400175"/>
            <a:ext cx="3626304" cy="1562100"/>
          </a:xfrm>
          <a:prstGeom prst="rect">
            <a:avLst/>
          </a:prstGeom>
        </p:spPr>
      </p:pic>
      <p:sp>
        <p:nvSpPr>
          <p:cNvPr id="10" name="TextBox 9">
            <a:extLst>
              <a:ext uri="{FF2B5EF4-FFF2-40B4-BE49-F238E27FC236}">
                <a16:creationId xmlns:a16="http://schemas.microsoft.com/office/drawing/2014/main" id="{92B31606-6697-BD46-BCC7-656F6A9EC99A}"/>
              </a:ext>
            </a:extLst>
          </p:cNvPr>
          <p:cNvSpPr txBox="1"/>
          <p:nvPr/>
        </p:nvSpPr>
        <p:spPr>
          <a:xfrm>
            <a:off x="4457699" y="3039070"/>
            <a:ext cx="3203757" cy="954107"/>
          </a:xfrm>
          <a:prstGeom prst="rect">
            <a:avLst/>
          </a:prstGeom>
          <a:noFill/>
        </p:spPr>
        <p:txBody>
          <a:bodyPr wrap="square" rtlCol="0">
            <a:spAutoFit/>
          </a:bodyPr>
          <a:lstStyle/>
          <a:p>
            <a:pPr lvl="0" algn="ctr"/>
            <a:r>
              <a:rPr lang="en-US" sz="2800" b="1" dirty="0" err="1">
                <a:solidFill>
                  <a:prstClr val="black"/>
                </a:solidFill>
                <a:latin typeface="Calibri" panose="020F0502020204030204" pitchFamily="34" charset="0"/>
                <a:cs typeface="Calibri" panose="020F0502020204030204" pitchFamily="34" charset="0"/>
              </a:rPr>
              <a:t>Nhà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máy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dệt</a:t>
            </a:r>
            <a:r>
              <a:rPr lang="en-US" sz="2800" b="1" dirty="0">
                <a:solidFill>
                  <a:prstClr val="black"/>
                </a:solidFill>
                <a:latin typeface="Calibri" panose="020F0502020204030204" pitchFamily="34" charset="0"/>
                <a:cs typeface="Calibri" panose="020F0502020204030204" pitchFamily="34" charset="0"/>
              </a:rPr>
              <a:t> Nam </a:t>
            </a:r>
            <a:r>
              <a:rPr lang="en-US" sz="2800" b="1" dirty="0" err="1">
                <a:solidFill>
                  <a:prstClr val="black"/>
                </a:solidFill>
                <a:latin typeface="Calibri" panose="020F0502020204030204" pitchFamily="34" charset="0"/>
                <a:cs typeface="Calibri" panose="020F0502020204030204" pitchFamily="34" charset="0"/>
              </a:rPr>
              <a:t>Định</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B93D15FB-5E3F-89B8-91E0-7725530D2A65}"/>
              </a:ext>
            </a:extLst>
          </p:cNvPr>
          <p:cNvPicPr>
            <a:picLocks noChangeAspect="1"/>
          </p:cNvPicPr>
          <p:nvPr/>
        </p:nvPicPr>
        <p:blipFill>
          <a:blip r:embed="rId6"/>
          <a:stretch>
            <a:fillRect/>
          </a:stretch>
        </p:blipFill>
        <p:spPr>
          <a:xfrm>
            <a:off x="8143874" y="723899"/>
            <a:ext cx="3228975" cy="3228975"/>
          </a:xfrm>
          <a:prstGeom prst="rect">
            <a:avLst/>
          </a:prstGeom>
        </p:spPr>
      </p:pic>
      <p:sp>
        <p:nvSpPr>
          <p:cNvPr id="13" name="TextBox 12">
            <a:extLst>
              <a:ext uri="{FF2B5EF4-FFF2-40B4-BE49-F238E27FC236}">
                <a16:creationId xmlns:a16="http://schemas.microsoft.com/office/drawing/2014/main" id="{D3511F18-B6A2-6343-D16E-20A9D21CC34E}"/>
              </a:ext>
            </a:extLst>
          </p:cNvPr>
          <p:cNvSpPr txBox="1"/>
          <p:nvPr/>
        </p:nvSpPr>
        <p:spPr>
          <a:xfrm>
            <a:off x="8181974" y="4039195"/>
            <a:ext cx="3203757" cy="954107"/>
          </a:xfrm>
          <a:prstGeom prst="rect">
            <a:avLst/>
          </a:prstGeom>
          <a:noFill/>
        </p:spPr>
        <p:txBody>
          <a:bodyPr wrap="square" rtlCol="0">
            <a:spAutoFit/>
          </a:bodyPr>
          <a:lstStyle/>
          <a:p>
            <a:pPr lvl="0" algn="ctr"/>
            <a:r>
              <a:rPr lang="en-US" sz="2800" b="1">
                <a:solidFill>
                  <a:prstClr val="black"/>
                </a:solidFill>
                <a:latin typeface="Calibri" panose="020F0502020204030204" pitchFamily="34" charset="0"/>
                <a:cs typeface="Calibri" panose="020F0502020204030204" pitchFamily="34" charset="0"/>
              </a:rPr>
              <a:t>Nhà máy thủy điện Trị An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18845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8928">
            <a:off x="6528" y="3760190"/>
            <a:ext cx="1987872" cy="3150805"/>
          </a:xfrm>
          <a:prstGeom prst="rect">
            <a:avLst/>
          </a:prstGeom>
        </p:spPr>
      </p:pic>
      <p:grpSp>
        <p:nvGrpSpPr>
          <p:cNvPr id="17" name="Group 16">
            <a:extLst>
              <a:ext uri="{FF2B5EF4-FFF2-40B4-BE49-F238E27FC236}">
                <a16:creationId xmlns:a16="http://schemas.microsoft.com/office/drawing/2014/main" id="{0A206B18-92FB-A73F-4D5C-173FCA047544}"/>
              </a:ext>
            </a:extLst>
          </p:cNvPr>
          <p:cNvGrpSpPr/>
          <p:nvPr/>
        </p:nvGrpSpPr>
        <p:grpSpPr>
          <a:xfrm>
            <a:off x="2847383" y="129438"/>
            <a:ext cx="6878233" cy="1385037"/>
            <a:chOff x="5625979" y="3429000"/>
            <a:chExt cx="5736545" cy="2134052"/>
          </a:xfrm>
        </p:grpSpPr>
        <p:grpSp>
          <p:nvGrpSpPr>
            <p:cNvPr id="20" name="Graphic 3">
              <a:extLst>
                <a:ext uri="{FF2B5EF4-FFF2-40B4-BE49-F238E27FC236}">
                  <a16:creationId xmlns:a16="http://schemas.microsoft.com/office/drawing/2014/main" id="{C021B345-DC9A-5D00-BF17-022C954DF66F}"/>
                </a:ext>
              </a:extLst>
            </p:cNvPr>
            <p:cNvGrpSpPr/>
            <p:nvPr/>
          </p:nvGrpSpPr>
          <p:grpSpPr>
            <a:xfrm>
              <a:off x="5625979" y="3429000"/>
              <a:ext cx="5736545" cy="2134052"/>
              <a:chOff x="3649055" y="2289634"/>
              <a:chExt cx="7931467" cy="3259717"/>
            </a:xfrm>
          </p:grpSpPr>
          <p:sp>
            <p:nvSpPr>
              <p:cNvPr id="22" name="Freeform: Shape 21">
                <a:extLst>
                  <a:ext uri="{FF2B5EF4-FFF2-40B4-BE49-F238E27FC236}">
                    <a16:creationId xmlns:a16="http://schemas.microsoft.com/office/drawing/2014/main" id="{EB6F3D61-5A6D-D7F6-CCF0-81B009E657BE}"/>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ECD6436B-C440-887B-37C2-CCB06E17D1B6}"/>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4DABBAAA-C416-5B18-51A7-B3CB698BBC7A}"/>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5" name="Graphic 3">
                <a:extLst>
                  <a:ext uri="{FF2B5EF4-FFF2-40B4-BE49-F238E27FC236}">
                    <a16:creationId xmlns:a16="http://schemas.microsoft.com/office/drawing/2014/main" id="{D4F05AA0-1C3A-D1F3-9B22-7D51A629E77A}"/>
                  </a:ext>
                </a:extLst>
              </p:cNvPr>
              <p:cNvGrpSpPr/>
              <p:nvPr/>
            </p:nvGrpSpPr>
            <p:grpSpPr>
              <a:xfrm>
                <a:off x="6960830" y="2289634"/>
                <a:ext cx="1188634" cy="1023983"/>
                <a:chOff x="6960830" y="2289634"/>
                <a:chExt cx="1188634" cy="1023983"/>
              </a:xfrm>
            </p:grpSpPr>
            <p:sp>
              <p:nvSpPr>
                <p:cNvPr id="26" name="Freeform: Shape 25">
                  <a:extLst>
                    <a:ext uri="{FF2B5EF4-FFF2-40B4-BE49-F238E27FC236}">
                      <a16:creationId xmlns:a16="http://schemas.microsoft.com/office/drawing/2014/main" id="{70AF65E5-1278-DEA2-D5EE-2D5F1DF60C20}"/>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Freeform: Shape 26">
                  <a:extLst>
                    <a:ext uri="{FF2B5EF4-FFF2-40B4-BE49-F238E27FC236}">
                      <a16:creationId xmlns:a16="http://schemas.microsoft.com/office/drawing/2014/main" id="{834F90C0-BB31-F4F3-2934-0D73DC7D3929}"/>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21" name="TextBox 20">
              <a:extLst>
                <a:ext uri="{FF2B5EF4-FFF2-40B4-BE49-F238E27FC236}">
                  <a16:creationId xmlns:a16="http://schemas.microsoft.com/office/drawing/2014/main" id="{00C958F6-6C40-8D65-FB07-2DA831F6A8D3}"/>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8" name="Picture 4" descr="Tìm hiểu về hình ảnh tiền Việt Nam hiện nay - Tạ Đình Phong">
            <a:extLst>
              <a:ext uri="{FF2B5EF4-FFF2-40B4-BE49-F238E27FC236}">
                <a16:creationId xmlns:a16="http://schemas.microsoft.com/office/drawing/2014/main" id="{F22D3D09-670C-E3E2-91BB-E8EC54BEC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1913105"/>
            <a:ext cx="4058062" cy="36875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20k polymer seri 456789 , chất lượng... - Tài - Tiền May Mắn | Facebook">
            <a:extLst>
              <a:ext uri="{FF2B5EF4-FFF2-40B4-BE49-F238E27FC236}">
                <a16:creationId xmlns:a16="http://schemas.microsoft.com/office/drawing/2014/main" id="{128E504B-ED7D-51D8-1BE7-95747E74A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6288" y="1919288"/>
            <a:ext cx="3652837" cy="36528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50 000 Đồng - Vietnam – Numista">
            <a:extLst>
              <a:ext uri="{FF2B5EF4-FFF2-40B4-BE49-F238E27FC236}">
                <a16:creationId xmlns:a16="http://schemas.microsoft.com/office/drawing/2014/main" id="{E8A2AD0B-FDD8-89EB-5B89-CE8AA3EB85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0639" y="2009775"/>
            <a:ext cx="3735161"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12317"/>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5000">
                                          <p:cBhvr additive="base">
                                            <p:cTn id="7" dur="10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8928">
            <a:off x="6528" y="3760190"/>
            <a:ext cx="1987872" cy="3150805"/>
          </a:xfrm>
          <a:prstGeom prst="rect">
            <a:avLst/>
          </a:prstGeom>
        </p:spPr>
      </p:pic>
      <p:grpSp>
        <p:nvGrpSpPr>
          <p:cNvPr id="3" name="Group 2">
            <a:extLst>
              <a:ext uri="{FF2B5EF4-FFF2-40B4-BE49-F238E27FC236}">
                <a16:creationId xmlns:a16="http://schemas.microsoft.com/office/drawing/2014/main" id="{F7B685AB-F2E0-AA07-393C-71A2595824E9}"/>
              </a:ext>
            </a:extLst>
          </p:cNvPr>
          <p:cNvGrpSpPr/>
          <p:nvPr/>
        </p:nvGrpSpPr>
        <p:grpSpPr>
          <a:xfrm>
            <a:off x="2847383" y="129438"/>
            <a:ext cx="6878233" cy="1385037"/>
            <a:chOff x="5625979" y="3429000"/>
            <a:chExt cx="5736545" cy="2134052"/>
          </a:xfrm>
        </p:grpSpPr>
        <p:grpSp>
          <p:nvGrpSpPr>
            <p:cNvPr id="4" name="Graphic 3">
              <a:extLst>
                <a:ext uri="{FF2B5EF4-FFF2-40B4-BE49-F238E27FC236}">
                  <a16:creationId xmlns:a16="http://schemas.microsoft.com/office/drawing/2014/main" id="{B6BDF28B-0E37-1A2E-D7A4-E0C002CA39C6}"/>
                </a:ext>
              </a:extLst>
            </p:cNvPr>
            <p:cNvGrpSpPr/>
            <p:nvPr/>
          </p:nvGrpSpPr>
          <p:grpSpPr>
            <a:xfrm>
              <a:off x="5625979" y="3429000"/>
              <a:ext cx="5736545" cy="2134052"/>
              <a:chOff x="3649055" y="2289634"/>
              <a:chExt cx="7931467" cy="3259717"/>
            </a:xfrm>
          </p:grpSpPr>
          <p:sp>
            <p:nvSpPr>
              <p:cNvPr id="6" name="Freeform: Shape 5">
                <a:extLst>
                  <a:ext uri="{FF2B5EF4-FFF2-40B4-BE49-F238E27FC236}">
                    <a16:creationId xmlns:a16="http://schemas.microsoft.com/office/drawing/2014/main" id="{7C3D8508-E267-C8B4-49C5-8D6BC78F2F85}"/>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Freeform: Shape 6">
                <a:extLst>
                  <a:ext uri="{FF2B5EF4-FFF2-40B4-BE49-F238E27FC236}">
                    <a16:creationId xmlns:a16="http://schemas.microsoft.com/office/drawing/2014/main" id="{70E6EEFD-4CAD-EE41-D68A-E586C1456711}"/>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23569B5E-EB79-3DE1-2C77-28976ACF3B76}"/>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9" name="Graphic 3">
                <a:extLst>
                  <a:ext uri="{FF2B5EF4-FFF2-40B4-BE49-F238E27FC236}">
                    <a16:creationId xmlns:a16="http://schemas.microsoft.com/office/drawing/2014/main" id="{88902DCF-4256-3EDE-CF68-DB84517C54F5}"/>
                  </a:ext>
                </a:extLst>
              </p:cNvPr>
              <p:cNvGrpSpPr/>
              <p:nvPr/>
            </p:nvGrpSpPr>
            <p:grpSpPr>
              <a:xfrm>
                <a:off x="6960830" y="2289634"/>
                <a:ext cx="1188634" cy="1023983"/>
                <a:chOff x="6960830" y="2289634"/>
                <a:chExt cx="1188634" cy="1023983"/>
              </a:xfrm>
            </p:grpSpPr>
            <p:sp>
              <p:nvSpPr>
                <p:cNvPr id="10" name="Freeform: Shape 9">
                  <a:extLst>
                    <a:ext uri="{FF2B5EF4-FFF2-40B4-BE49-F238E27FC236}">
                      <a16:creationId xmlns:a16="http://schemas.microsoft.com/office/drawing/2014/main" id="{377E6D45-EE2F-CF96-8EBF-A80695871708}"/>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id="{D77E9B6C-3BDB-FEAF-E291-019828688200}"/>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5" name="TextBox 4">
              <a:extLst>
                <a:ext uri="{FF2B5EF4-FFF2-40B4-BE49-F238E27FC236}">
                  <a16:creationId xmlns:a16="http://schemas.microsoft.com/office/drawing/2014/main" id="{703D4920-9FC4-2960-089C-C8D75D1B8213}"/>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2" descr="Tìm hiểu về hình ảnh tiền Việt Nam hiện nay - Tạ Đình Phong">
            <a:extLst>
              <a:ext uri="{FF2B5EF4-FFF2-40B4-BE49-F238E27FC236}">
                <a16:creationId xmlns:a16="http://schemas.microsoft.com/office/drawing/2014/main" id="{1BF63A3A-33A4-1022-819A-66A2C7CD3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444" y="2038350"/>
            <a:ext cx="3611471" cy="3371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ìm hiểu về hình ảnh tiền Việt Nam hiện nay - Tạ Đình Phong">
            <a:extLst>
              <a:ext uri="{FF2B5EF4-FFF2-40B4-BE49-F238E27FC236}">
                <a16:creationId xmlns:a16="http://schemas.microsoft.com/office/drawing/2014/main" id="{1D7AF322-B293-EE39-8C4F-5365BE5905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7195" y="2105026"/>
            <a:ext cx="3647105" cy="32961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500.000 đồng (tiền Việt) – Wikipedia tiếng Việt">
            <a:extLst>
              <a:ext uri="{FF2B5EF4-FFF2-40B4-BE49-F238E27FC236}">
                <a16:creationId xmlns:a16="http://schemas.microsoft.com/office/drawing/2014/main" id="{DBB4C081-6431-1C17-F1A5-032FA5A3A1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8150" y="2039192"/>
            <a:ext cx="3876675" cy="334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556011"/>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5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2068963">
            <a:off x="-1936307" y="5684990"/>
            <a:ext cx="7617881" cy="2932884"/>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7952604" y="-1164998"/>
            <a:ext cx="6723956" cy="2588723"/>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00651" y="-784723"/>
            <a:ext cx="3205682" cy="1830153"/>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1937" y="380201"/>
            <a:ext cx="715302" cy="715302"/>
          </a:xfrm>
          <a:prstGeom prst="rect">
            <a:avLst/>
          </a:prstGeom>
        </p:spPr>
      </p:pic>
      <p:pic>
        <p:nvPicPr>
          <p:cNvPr id="16" name="Picture 2">
            <a:extLst>
              <a:ext uri="{FF2B5EF4-FFF2-40B4-BE49-F238E27FC236}">
                <a16:creationId xmlns:a16="http://schemas.microsoft.com/office/drawing/2014/main" id="{5BDF0ABA-3702-49FF-91B3-0937DF6BDC9E}"/>
              </a:ext>
            </a:extLst>
          </p:cNvPr>
          <p:cNvPicPr>
            <a:picLocks noChangeAspect="1"/>
          </p:cNvPicPr>
          <p:nvPr/>
        </p:nvPicPr>
        <p:blipFill>
          <a:blip r:embed="rId6"/>
          <a:srcRect/>
          <a:stretch>
            <a:fillRect/>
          </a:stretch>
        </p:blipFill>
        <p:spPr>
          <a:xfrm>
            <a:off x="7678705" y="2351315"/>
            <a:ext cx="4392649" cy="4666825"/>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33105" y="1982154"/>
            <a:ext cx="766896" cy="766896"/>
          </a:xfrm>
          <a:prstGeom prst="rect">
            <a:avLst/>
          </a:prstGeom>
        </p:spPr>
      </p:pic>
      <p:grpSp>
        <p:nvGrpSpPr>
          <p:cNvPr id="41" name="Group 40">
            <a:extLst>
              <a:ext uri="{FF2B5EF4-FFF2-40B4-BE49-F238E27FC236}">
                <a16:creationId xmlns:a16="http://schemas.microsoft.com/office/drawing/2014/main" id="{9CDDCCD4-3D9C-4F27-9768-E1A63D01CED9}"/>
              </a:ext>
            </a:extLst>
          </p:cNvPr>
          <p:cNvGrpSpPr/>
          <p:nvPr/>
        </p:nvGrpSpPr>
        <p:grpSpPr>
          <a:xfrm>
            <a:off x="1043318" y="130447"/>
            <a:ext cx="6501434" cy="5918766"/>
            <a:chOff x="1112872" y="139144"/>
            <a:chExt cx="6934863" cy="6313350"/>
          </a:xfrm>
        </p:grpSpPr>
        <p:grpSp>
          <p:nvGrpSpPr>
            <p:cNvPr id="37" name="Group 36">
              <a:extLst>
                <a:ext uri="{FF2B5EF4-FFF2-40B4-BE49-F238E27FC236}">
                  <a16:creationId xmlns:a16="http://schemas.microsoft.com/office/drawing/2014/main" id="{5DA8B492-5650-443C-BDD5-45AA41F4C0B3}"/>
                </a:ext>
              </a:extLst>
            </p:cNvPr>
            <p:cNvGrpSpPr/>
            <p:nvPr/>
          </p:nvGrpSpPr>
          <p:grpSpPr>
            <a:xfrm>
              <a:off x="1112872" y="671949"/>
              <a:ext cx="6934863" cy="5780545"/>
              <a:chOff x="1405658" y="778345"/>
              <a:chExt cx="4313075" cy="2156065"/>
            </a:xfrm>
          </p:grpSpPr>
          <p:grpSp>
            <p:nvGrpSpPr>
              <p:cNvPr id="26" name="Group 4">
                <a:extLst>
                  <a:ext uri="{FF2B5EF4-FFF2-40B4-BE49-F238E27FC236}">
                    <a16:creationId xmlns:a16="http://schemas.microsoft.com/office/drawing/2014/main" id="{5D0F7F7E-E721-4BEE-ADA5-1C4ECBEEF508}"/>
                  </a:ext>
                </a:extLst>
              </p:cNvPr>
              <p:cNvGrpSpPr/>
              <p:nvPr/>
            </p:nvGrpSpPr>
            <p:grpSpPr>
              <a:xfrm rot="141507">
                <a:off x="1405658" y="1521013"/>
                <a:ext cx="4273623" cy="1413397"/>
                <a:chOff x="0" y="0"/>
                <a:chExt cx="7667800" cy="2535939"/>
              </a:xfrm>
            </p:grpSpPr>
            <p:sp>
              <p:nvSpPr>
                <p:cNvPr id="27" name="Freeform 5">
                  <a:extLst>
                    <a:ext uri="{FF2B5EF4-FFF2-40B4-BE49-F238E27FC236}">
                      <a16:creationId xmlns:a16="http://schemas.microsoft.com/office/drawing/2014/main" id="{96F8ED92-0C08-4C2D-9E46-E185048FC875}"/>
                    </a:ext>
                  </a:extLst>
                </p:cNvPr>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36" name="Group 35">
                <a:extLst>
                  <a:ext uri="{FF2B5EF4-FFF2-40B4-BE49-F238E27FC236}">
                    <a16:creationId xmlns:a16="http://schemas.microsoft.com/office/drawing/2014/main" id="{6029D8A1-D7BA-4FA5-8C8E-2D511297E049}"/>
                  </a:ext>
                </a:extLst>
              </p:cNvPr>
              <p:cNvGrpSpPr/>
              <p:nvPr/>
            </p:nvGrpSpPr>
            <p:grpSpPr>
              <a:xfrm>
                <a:off x="1421518" y="778345"/>
                <a:ext cx="4297215" cy="2040981"/>
                <a:chOff x="1421518" y="778345"/>
                <a:chExt cx="4297215" cy="2040981"/>
              </a:xfrm>
            </p:grpSpPr>
            <p:grpSp>
              <p:nvGrpSpPr>
                <p:cNvPr id="28" name="Group 6">
                  <a:extLst>
                    <a:ext uri="{FF2B5EF4-FFF2-40B4-BE49-F238E27FC236}">
                      <a16:creationId xmlns:a16="http://schemas.microsoft.com/office/drawing/2014/main" id="{F437C71F-230E-40F6-9D6D-5ED0E942CAAE}"/>
                    </a:ext>
                  </a:extLst>
                </p:cNvPr>
                <p:cNvGrpSpPr/>
                <p:nvPr/>
              </p:nvGrpSpPr>
              <p:grpSpPr>
                <a:xfrm rot="141507">
                  <a:off x="1421518" y="778345"/>
                  <a:ext cx="4297215" cy="2040981"/>
                  <a:chOff x="0" y="0"/>
                  <a:chExt cx="7710130" cy="3661959"/>
                </a:xfrm>
              </p:grpSpPr>
              <p:sp>
                <p:nvSpPr>
                  <p:cNvPr id="29" name="Freeform 7">
                    <a:extLst>
                      <a:ext uri="{FF2B5EF4-FFF2-40B4-BE49-F238E27FC236}">
                        <a16:creationId xmlns:a16="http://schemas.microsoft.com/office/drawing/2014/main" id="{D85CEB6D-38DA-46BC-BF8F-E44696E7DC10}"/>
                      </a:ext>
                    </a:extLst>
                  </p:cNvPr>
                  <p:cNvSpPr/>
                  <p:nvPr/>
                </p:nvSpPr>
                <p:spPr>
                  <a:xfrm>
                    <a:off x="0" y="0"/>
                    <a:ext cx="7710130"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grpSp>
              <p:nvGrpSpPr>
                <p:cNvPr id="30" name="Group 8">
                  <a:extLst>
                    <a:ext uri="{FF2B5EF4-FFF2-40B4-BE49-F238E27FC236}">
                      <a16:creationId xmlns:a16="http://schemas.microsoft.com/office/drawing/2014/main" id="{700C1E8B-6BDD-4D19-815F-554071144F91}"/>
                    </a:ext>
                  </a:extLst>
                </p:cNvPr>
                <p:cNvGrpSpPr/>
                <p:nvPr/>
              </p:nvGrpSpPr>
              <p:grpSpPr>
                <a:xfrm rot="170973">
                  <a:off x="1562631" y="1096004"/>
                  <a:ext cx="4065914" cy="1607556"/>
                  <a:chOff x="-1" y="-139136"/>
                  <a:chExt cx="7295126" cy="2884302"/>
                </a:xfrm>
              </p:grpSpPr>
              <p:sp>
                <p:nvSpPr>
                  <p:cNvPr id="31" name="Freeform 9">
                    <a:extLst>
                      <a:ext uri="{FF2B5EF4-FFF2-40B4-BE49-F238E27FC236}">
                        <a16:creationId xmlns:a16="http://schemas.microsoft.com/office/drawing/2014/main" id="{5BB2C712-7D96-47BB-876C-7AAF4E77F1F1}"/>
                      </a:ext>
                    </a:extLst>
                  </p:cNvPr>
                  <p:cNvSpPr/>
                  <p:nvPr/>
                </p:nvSpPr>
                <p:spPr>
                  <a:xfrm>
                    <a:off x="-1" y="-139136"/>
                    <a:ext cx="7295126" cy="2884302"/>
                  </a:xfrm>
                  <a:custGeom>
                    <a:avLst/>
                    <a:gdLst/>
                    <a:ahLst/>
                    <a:cxnLst/>
                    <a:rect l="l" t="t" r="r" b="b"/>
                    <a:pathLst>
                      <a:path w="7295126" h="2745165">
                        <a:moveTo>
                          <a:pt x="6788687" y="2728246"/>
                        </a:moveTo>
                        <a:cubicBezTo>
                          <a:pt x="6788687" y="2728246"/>
                          <a:pt x="6551690" y="2718277"/>
                          <a:pt x="6189551" y="2731721"/>
                        </a:cubicBezTo>
                        <a:cubicBezTo>
                          <a:pt x="5827413" y="2745165"/>
                          <a:pt x="490924" y="2745165"/>
                          <a:pt x="490924" y="2745165"/>
                        </a:cubicBezTo>
                        <a:cubicBezTo>
                          <a:pt x="245502" y="2745165"/>
                          <a:pt x="32509" y="2647897"/>
                          <a:pt x="31032" y="2487783"/>
                        </a:cubicBezTo>
                        <a:cubicBezTo>
                          <a:pt x="31032" y="2487783"/>
                          <a:pt x="0" y="135772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742138" y="0"/>
                          <a:pt x="6742138" y="0"/>
                        </a:cubicBezTo>
                        <a:cubicBezTo>
                          <a:pt x="7054039" y="0"/>
                          <a:pt x="7287467" y="101069"/>
                          <a:pt x="7279609" y="303616"/>
                        </a:cubicBezTo>
                        <a:cubicBezTo>
                          <a:pt x="7279609" y="303616"/>
                          <a:pt x="7277614" y="1290997"/>
                          <a:pt x="7286370" y="1788196"/>
                        </a:cubicBezTo>
                        <a:cubicBezTo>
                          <a:pt x="7295125" y="2081497"/>
                          <a:pt x="7248577" y="2414569"/>
                          <a:pt x="7248577" y="2414569"/>
                        </a:cubicBezTo>
                        <a:cubicBezTo>
                          <a:pt x="7245612" y="2594594"/>
                          <a:pt x="7034109" y="2728246"/>
                          <a:pt x="6788687" y="2728246"/>
                        </a:cubicBezTo>
                        <a:close/>
                      </a:path>
                    </a:pathLst>
                  </a:custGeom>
                  <a:solidFill>
                    <a:srgbClr val="FFF6EA"/>
                  </a:solidFill>
                </p:spPr>
                <p:txBody>
                  <a:bodyPr/>
                  <a:lstStyle/>
                  <a:p>
                    <a:endParaRPr lang="en-US"/>
                  </a:p>
                </p:txBody>
              </p:sp>
            </p:grpSp>
          </p:grpSp>
        </p:grpSp>
        <p:pic>
          <p:nvPicPr>
            <p:cNvPr id="38" name="Picture 22">
              <a:extLst>
                <a:ext uri="{FF2B5EF4-FFF2-40B4-BE49-F238E27FC236}">
                  <a16:creationId xmlns:a16="http://schemas.microsoft.com/office/drawing/2014/main" id="{0BB72272-8633-40EB-8091-3C12FDFC00E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62780">
              <a:off x="4400762" y="810347"/>
              <a:ext cx="431051" cy="483503"/>
            </a:xfrm>
            <a:prstGeom prst="rect">
              <a:avLst/>
            </a:prstGeom>
          </p:spPr>
        </p:pic>
        <p:pic>
          <p:nvPicPr>
            <p:cNvPr id="34" name="Picture 23">
              <a:extLst>
                <a:ext uri="{FF2B5EF4-FFF2-40B4-BE49-F238E27FC236}">
                  <a16:creationId xmlns:a16="http://schemas.microsoft.com/office/drawing/2014/main" id="{00027712-43F8-45F6-B84A-5D4DA601E07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14179"/>
            <a:stretch>
              <a:fillRect/>
            </a:stretch>
          </p:blipFill>
          <p:spPr>
            <a:xfrm rot="-737220">
              <a:off x="4110994" y="139144"/>
              <a:ext cx="555848" cy="1068747"/>
            </a:xfrm>
            <a:prstGeom prst="rect">
              <a:avLst/>
            </a:prstGeom>
          </p:spPr>
        </p:pic>
      </p:grpSp>
      <p:sp>
        <p:nvSpPr>
          <p:cNvPr id="40" name="TextBox 39">
            <a:extLst>
              <a:ext uri="{FF2B5EF4-FFF2-40B4-BE49-F238E27FC236}">
                <a16:creationId xmlns:a16="http://schemas.microsoft.com/office/drawing/2014/main" id="{07B82BC9-B8AD-4D68-8983-655C29709DE6}"/>
              </a:ext>
            </a:extLst>
          </p:cNvPr>
          <p:cNvSpPr txBox="1"/>
          <p:nvPr/>
        </p:nvSpPr>
        <p:spPr>
          <a:xfrm rot="181471">
            <a:off x="1247169" y="1858308"/>
            <a:ext cx="6154418" cy="2955746"/>
          </a:xfrm>
          <a:prstGeom prst="rect">
            <a:avLst/>
          </a:prstGeom>
          <a:noFill/>
        </p:spPr>
        <p:txBody>
          <a:bodyPr wrap="square">
            <a:spAutoFit/>
          </a:bodyPr>
          <a:lstStyle/>
          <a:p>
            <a:pPr algn="ctr" defTabSz="857250">
              <a:lnSpc>
                <a:spcPct val="150000"/>
              </a:lnSpc>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Em hãy so sánh sự giống và khác nhau giữa các tờ tiền polyme có mệnh giá từ 20.000đ đến 500.000đ</a:t>
            </a:r>
          </a:p>
        </p:txBody>
      </p:sp>
    </p:spTree>
    <p:extLst>
      <p:ext uri="{BB962C8B-B14F-4D97-AF65-F5344CB8AC3E}">
        <p14:creationId xmlns:p14="http://schemas.microsoft.com/office/powerpoint/2010/main" val="13148160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Sự</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tờ</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tiền</a:t>
            </a:r>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Giống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nhau</a:t>
            </a:r>
            <a:r>
              <a:rPr lang="en-US" sz="3200" b="1" i="1" dirty="0">
                <a:solidFill>
                  <a:srgbClr val="FF0000"/>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561975" y="3081334"/>
            <a:ext cx="11258549" cy="954107"/>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dòng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hòa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hội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chủ</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nghĩa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huy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chân</a:t>
            </a:r>
            <a:r>
              <a:rPr lang="en-US" sz="2800" b="1" dirty="0">
                <a:latin typeface="Calibri" panose="020F0502020204030204" pitchFamily="34" charset="0"/>
                <a:cs typeface="Calibri" panose="020F0502020204030204" pitchFamily="34" charset="0"/>
              </a:rPr>
              <a:t> dung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Hồ</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mệnh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seri</a:t>
            </a:r>
            <a:r>
              <a:rPr lang="en-US" sz="2800" b="1"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3C487CF0-6903-7746-55D6-C04903A0F068}"/>
              </a:ext>
            </a:extLst>
          </p:cNvPr>
          <p:cNvSpPr txBox="1"/>
          <p:nvPr/>
        </p:nvSpPr>
        <p:spPr>
          <a:xfrm>
            <a:off x="2262156" y="5667393"/>
            <a:ext cx="8458790" cy="523220"/>
          </a:xfrm>
          <a:prstGeom prst="rect">
            <a:avLst/>
          </a:prstGeom>
          <a:noFill/>
        </p:spPr>
        <p:txBody>
          <a:bodyPr wrap="none" rtlCol="0">
            <a:spAutoFit/>
          </a:bodyPr>
          <a:lstStyle/>
          <a:p>
            <a:pPr algn="just"/>
            <a:r>
              <a:rPr lang="en-US" sz="2800"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dòng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hàng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a:t>
            </a:r>
            <a:r>
              <a:rPr lang="en-US" sz="2200" b="1" dirty="0">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109DB2B4-2AB9-B08C-7074-CA882A5F4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47824"/>
            <a:ext cx="2266950" cy="1088136"/>
          </a:xfrm>
          <a:prstGeom prst="rect">
            <a:avLst/>
          </a:prstGeom>
        </p:spPr>
      </p:pic>
      <p:pic>
        <p:nvPicPr>
          <p:cNvPr id="13" name="Picture 12">
            <a:extLst>
              <a:ext uri="{FF2B5EF4-FFF2-40B4-BE49-F238E27FC236}">
                <a16:creationId xmlns:a16="http://schemas.microsoft.com/office/drawing/2014/main" id="{D752DD7A-0720-481E-8BA9-D561DCAEA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1709218"/>
            <a:ext cx="2429643" cy="1157808"/>
          </a:xfrm>
          <a:prstGeom prst="rect">
            <a:avLst/>
          </a:prstGeom>
        </p:spPr>
      </p:pic>
      <p:pic>
        <p:nvPicPr>
          <p:cNvPr id="14" name="Picture 13">
            <a:extLst>
              <a:ext uri="{FF2B5EF4-FFF2-40B4-BE49-F238E27FC236}">
                <a16:creationId xmlns:a16="http://schemas.microsoft.com/office/drawing/2014/main" id="{B3787804-9530-FF8E-0080-539A757A0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522" y="1728775"/>
            <a:ext cx="2528125" cy="1166826"/>
          </a:xfrm>
          <a:prstGeom prst="rect">
            <a:avLst/>
          </a:prstGeom>
        </p:spPr>
      </p:pic>
      <p:pic>
        <p:nvPicPr>
          <p:cNvPr id="15" name="Picture 14">
            <a:extLst>
              <a:ext uri="{FF2B5EF4-FFF2-40B4-BE49-F238E27FC236}">
                <a16:creationId xmlns:a16="http://schemas.microsoft.com/office/drawing/2014/main" id="{260FB8DC-000A-222F-6D24-9E763E5F86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63" y="4214820"/>
            <a:ext cx="2244341" cy="1109655"/>
          </a:xfrm>
          <a:prstGeom prst="rect">
            <a:avLst/>
          </a:prstGeom>
        </p:spPr>
      </p:pic>
      <p:pic>
        <p:nvPicPr>
          <p:cNvPr id="17" name="Picture 16">
            <a:extLst>
              <a:ext uri="{FF2B5EF4-FFF2-40B4-BE49-F238E27FC236}">
                <a16:creationId xmlns:a16="http://schemas.microsoft.com/office/drawing/2014/main" id="{B4B85F62-23DA-C435-D227-2F3C3E2F4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6730" y="4214821"/>
            <a:ext cx="2360793" cy="1100130"/>
          </a:xfrm>
          <a:prstGeom prst="rect">
            <a:avLst/>
          </a:prstGeom>
        </p:spPr>
      </p:pic>
      <p:pic>
        <p:nvPicPr>
          <p:cNvPr id="18" name="Picture 17">
            <a:extLst>
              <a:ext uri="{FF2B5EF4-FFF2-40B4-BE49-F238E27FC236}">
                <a16:creationId xmlns:a16="http://schemas.microsoft.com/office/drawing/2014/main" id="{B4631E44-9B3D-DBDC-23F3-07E37F9C71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9706" y="4224345"/>
            <a:ext cx="2409092" cy="1081080"/>
          </a:xfrm>
          <a:prstGeom prst="rect">
            <a:avLst/>
          </a:prstGeom>
        </p:spPr>
      </p:pic>
      <p:pic>
        <p:nvPicPr>
          <p:cNvPr id="1026" name="Picture 2" descr="Pin on tiền">
            <a:extLst>
              <a:ext uri="{FF2B5EF4-FFF2-40B4-BE49-F238E27FC236}">
                <a16:creationId xmlns:a16="http://schemas.microsoft.com/office/drawing/2014/main" id="{2D227D2B-2DF7-01DB-1776-1D4B4375A7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6383" y="1781174"/>
            <a:ext cx="2467692" cy="11125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0E43989-B66B-583F-6F31-664BA8F07347}"/>
              </a:ext>
            </a:extLst>
          </p:cNvPr>
          <p:cNvPicPr>
            <a:picLocks noChangeAspect="1"/>
          </p:cNvPicPr>
          <p:nvPr/>
        </p:nvPicPr>
        <p:blipFill>
          <a:blip r:embed="rId11"/>
          <a:stretch>
            <a:fillRect/>
          </a:stretch>
        </p:blipFill>
        <p:spPr>
          <a:xfrm>
            <a:off x="9676295" y="1838325"/>
            <a:ext cx="2415692" cy="1042987"/>
          </a:xfrm>
          <a:prstGeom prst="rect">
            <a:avLst/>
          </a:prstGeom>
        </p:spPr>
      </p:pic>
      <p:pic>
        <p:nvPicPr>
          <p:cNvPr id="26" name="Picture 25">
            <a:extLst>
              <a:ext uri="{FF2B5EF4-FFF2-40B4-BE49-F238E27FC236}">
                <a16:creationId xmlns:a16="http://schemas.microsoft.com/office/drawing/2014/main" id="{64351E37-840B-FFC7-ABFD-61AA6E925041}"/>
              </a:ext>
            </a:extLst>
          </p:cNvPr>
          <p:cNvPicPr>
            <a:picLocks noChangeAspect="1"/>
          </p:cNvPicPr>
          <p:nvPr/>
        </p:nvPicPr>
        <p:blipFill>
          <a:blip r:embed="rId12"/>
          <a:stretch>
            <a:fillRect/>
          </a:stretch>
        </p:blipFill>
        <p:spPr>
          <a:xfrm>
            <a:off x="7454792" y="4229100"/>
            <a:ext cx="2360720" cy="1095374"/>
          </a:xfrm>
          <a:prstGeom prst="rect">
            <a:avLst/>
          </a:prstGeom>
        </p:spPr>
      </p:pic>
      <p:pic>
        <p:nvPicPr>
          <p:cNvPr id="28" name="Picture 27">
            <a:extLst>
              <a:ext uri="{FF2B5EF4-FFF2-40B4-BE49-F238E27FC236}">
                <a16:creationId xmlns:a16="http://schemas.microsoft.com/office/drawing/2014/main" id="{EDD83D7C-22AB-CB68-DBA6-2B3BFEDAEA5D}"/>
              </a:ext>
            </a:extLst>
          </p:cNvPr>
          <p:cNvPicPr>
            <a:picLocks noChangeAspect="1"/>
          </p:cNvPicPr>
          <p:nvPr/>
        </p:nvPicPr>
        <p:blipFill>
          <a:blip r:embed="rId13"/>
          <a:stretch>
            <a:fillRect/>
          </a:stretch>
        </p:blipFill>
        <p:spPr>
          <a:xfrm>
            <a:off x="9804474" y="4200524"/>
            <a:ext cx="2387526" cy="1114425"/>
          </a:xfrm>
          <a:prstGeom prst="rect">
            <a:avLst/>
          </a:prstGeom>
        </p:spPr>
      </p:pic>
    </p:spTree>
    <p:extLst>
      <p:ext uri="{BB962C8B-B14F-4D97-AF65-F5344CB8AC3E}">
        <p14:creationId xmlns:p14="http://schemas.microsoft.com/office/powerpoint/2010/main" val="222058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ntr" presetSubtype="21"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algn="ctr"/>
            <a:r>
              <a:rPr lang="en-US" sz="3600" b="1" i="1" dirty="0">
                <a:solidFill>
                  <a:srgbClr val="FF0000"/>
                </a:solidFill>
                <a:latin typeface="Calibri" panose="020F0502020204030204" pitchFamily="34" charset="0"/>
                <a:cs typeface="Calibri" panose="020F0502020204030204" pitchFamily="34" charset="0"/>
              </a:rPr>
              <a:t>* </a:t>
            </a:r>
            <a:r>
              <a:rPr lang="en-US" sz="3600" b="1" i="1" dirty="0" err="1">
                <a:solidFill>
                  <a:srgbClr val="FF0000"/>
                </a:solidFill>
                <a:latin typeface="Calibri" panose="020F0502020204030204" pitchFamily="34" charset="0"/>
                <a:cs typeface="Calibri" panose="020F0502020204030204" pitchFamily="34" charset="0"/>
              </a:rPr>
              <a:t>Khác</a:t>
            </a:r>
            <a:r>
              <a:rPr lang="en-US" sz="3600" b="1" i="1" dirty="0">
                <a:solidFill>
                  <a:srgbClr val="FF0000"/>
                </a:solidFill>
                <a:latin typeface="Calibri" panose="020F0502020204030204" pitchFamily="34" charset="0"/>
                <a:cs typeface="Calibri" panose="020F0502020204030204" pitchFamily="34" charset="0"/>
              </a:rPr>
              <a:t> </a:t>
            </a:r>
            <a:r>
              <a:rPr lang="en-US" sz="3600" b="1" i="1" dirty="0" err="1">
                <a:solidFill>
                  <a:srgbClr val="FF0000"/>
                </a:solidFill>
                <a:latin typeface="Calibri" panose="020F0502020204030204" pitchFamily="34" charset="0"/>
                <a:cs typeface="Calibri" panose="020F0502020204030204" pitchFamily="34" charset="0"/>
              </a:rPr>
              <a:t>nhau</a:t>
            </a:r>
            <a:r>
              <a:rPr lang="en-US" sz="2200" b="1" i="1" dirty="0">
                <a:solidFill>
                  <a:srgbClr val="FF000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5B78AF69-59AD-68A9-060F-8D02CA50E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128" y="1067848"/>
            <a:ext cx="2438400" cy="3662744"/>
          </a:xfrm>
          <a:prstGeom prst="rect">
            <a:avLst/>
          </a:prstGeom>
        </p:spPr>
      </p:pic>
      <p:pic>
        <p:nvPicPr>
          <p:cNvPr id="7" name="Picture 6">
            <a:extLst>
              <a:ext uri="{FF2B5EF4-FFF2-40B4-BE49-F238E27FC236}">
                <a16:creationId xmlns:a16="http://schemas.microsoft.com/office/drawing/2014/main" id="{79CBD7A8-547F-E469-BDA0-26CE45F5E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7772" y="953549"/>
            <a:ext cx="2685799" cy="3654794"/>
          </a:xfrm>
          <a:prstGeom prst="rect">
            <a:avLst/>
          </a:prstGeom>
        </p:spPr>
      </p:pic>
      <p:pic>
        <p:nvPicPr>
          <p:cNvPr id="9" name="Picture 8">
            <a:extLst>
              <a:ext uri="{FF2B5EF4-FFF2-40B4-BE49-F238E27FC236}">
                <a16:creationId xmlns:a16="http://schemas.microsoft.com/office/drawing/2014/main" id="{53417D1B-48D6-5E20-8281-665A5E0B2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9559" y="1001174"/>
            <a:ext cx="2745757" cy="3654794"/>
          </a:xfrm>
          <a:prstGeom prst="rect">
            <a:avLst/>
          </a:prstGeom>
        </p:spPr>
      </p:pic>
      <p:sp>
        <p:nvSpPr>
          <p:cNvPr id="11" name="TextBox 10">
            <a:extLst>
              <a:ext uri="{FF2B5EF4-FFF2-40B4-BE49-F238E27FC236}">
                <a16:creationId xmlns:a16="http://schemas.microsoft.com/office/drawing/2014/main" id="{932FE8AD-E666-A68A-2158-735252AF2395}"/>
              </a:ext>
            </a:extLst>
          </p:cNvPr>
          <p:cNvSpPr txBox="1"/>
          <p:nvPr/>
        </p:nvSpPr>
        <p:spPr>
          <a:xfrm>
            <a:off x="1547565" y="5239345"/>
            <a:ext cx="2922595" cy="523220"/>
          </a:xfrm>
          <a:prstGeom prst="rect">
            <a:avLst/>
          </a:prstGeom>
          <a:noFill/>
        </p:spPr>
        <p:txBody>
          <a:bodyPr wrap="none" rtlCol="0">
            <a:spAutoFit/>
          </a:bodyPr>
          <a:lstStyle/>
          <a:p>
            <a:pPr algn="ctr"/>
            <a:r>
              <a:rPr lang="en-US" sz="2800" b="1" dirty="0" err="1">
                <a:latin typeface="Calibri" panose="020F0502020204030204" pitchFamily="34" charset="0"/>
                <a:cs typeface="Calibri" panose="020F0502020204030204" pitchFamily="34" charset="0"/>
              </a:rPr>
              <a:t>Chùa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Cầu</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Hội</a:t>
            </a:r>
            <a:r>
              <a:rPr lang="en-US" sz="2800" b="1" dirty="0">
                <a:latin typeface="Calibri" panose="020F0502020204030204" pitchFamily="34" charset="0"/>
                <a:cs typeface="Calibri" panose="020F0502020204030204" pitchFamily="34" charset="0"/>
              </a:rPr>
              <a:t> An</a:t>
            </a:r>
          </a:p>
        </p:txBody>
      </p:sp>
      <p:sp>
        <p:nvSpPr>
          <p:cNvPr id="19" name="TextBox 18">
            <a:extLst>
              <a:ext uri="{FF2B5EF4-FFF2-40B4-BE49-F238E27FC236}">
                <a16:creationId xmlns:a16="http://schemas.microsoft.com/office/drawing/2014/main" id="{A7DD8E32-6E97-DC76-35F6-3858B0F55A74}"/>
              </a:ext>
            </a:extLst>
          </p:cNvPr>
          <p:cNvSpPr txBox="1"/>
          <p:nvPr/>
        </p:nvSpPr>
        <p:spPr>
          <a:xfrm>
            <a:off x="4848223" y="4738897"/>
            <a:ext cx="3400427" cy="1318181"/>
          </a:xfrm>
          <a:prstGeom prst="rect">
            <a:avLst/>
          </a:prstGeom>
          <a:noFill/>
        </p:spPr>
        <p:txBody>
          <a:bodyPr wrap="square" rtlCol="0">
            <a:spAutoFit/>
          </a:bodyPr>
          <a:lstStyle/>
          <a:p>
            <a:pPr algn="ctr">
              <a:lnSpc>
                <a:spcPct val="150000"/>
              </a:lnSpc>
            </a:pPr>
            <a:r>
              <a:rPr lang="en-US" sz="2800" b="1" dirty="0" err="1">
                <a:latin typeface="Calibri" panose="020F0502020204030204" pitchFamily="34" charset="0"/>
                <a:cs typeface="Calibri" panose="020F0502020204030204" pitchFamily="34" charset="0"/>
              </a:rPr>
              <a:t>Nghênh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Phu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Lâu</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Huế</a:t>
            </a:r>
            <a:endParaRPr lang="en-US" sz="2800" b="1"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8239848-1D19-04C6-92F8-A21B421E0AC2}"/>
              </a:ext>
            </a:extLst>
          </p:cNvPr>
          <p:cNvSpPr txBox="1"/>
          <p:nvPr/>
        </p:nvSpPr>
        <p:spPr>
          <a:xfrm>
            <a:off x="8564146" y="4841470"/>
            <a:ext cx="3180179" cy="1318181"/>
          </a:xfrm>
          <a:prstGeom prst="rect">
            <a:avLst/>
          </a:prstGeom>
          <a:noFill/>
        </p:spPr>
        <p:txBody>
          <a:bodyPr wrap="square" rtlCol="0">
            <a:spAutoFit/>
          </a:bodyPr>
          <a:lstStyle/>
          <a:p>
            <a:pPr algn="ctr">
              <a:lnSpc>
                <a:spcPct val="150000"/>
              </a:lnSpc>
            </a:pPr>
            <a:r>
              <a:rPr lang="en-US" sz="2800" b="1" dirty="0" err="1">
                <a:latin typeface="Calibri" panose="020F0502020204030204" pitchFamily="34" charset="0"/>
                <a:cs typeface="Calibri" panose="020F0502020204030204" pitchFamily="34" charset="0"/>
              </a:rPr>
              <a:t>Văn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miếu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Tử</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Giám</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Nội</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5843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algn="ctr" defTabSz="857250">
                <a:lnSpc>
                  <a:spcPct val="150000"/>
                </a:lnSpc>
                <a:spcAft>
                  <a:spcPts val="938"/>
                </a:spcAft>
              </a:pPr>
              <a:r>
                <a:rPr lang="en-US" sz="6600" b="1" dirty="0">
                  <a:solidFill>
                    <a:srgbClr val="FF0000"/>
                  </a:solidFill>
                  <a:latin typeface="Arial" panose="020B0604020202020204" pitchFamily="34" charset="0"/>
                  <a:ea typeface="Calibri" panose="020F0502020204030204" pitchFamily="34" charset="0"/>
                  <a:cs typeface="Arial" panose="020B0604020202020204" pitchFamily="34" charset="0"/>
                </a:rPr>
                <a:t>KHỞI ĐỘNG</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9"/>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350652920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0" name="Group 9">
            <a:extLst>
              <a:ext uri="{FF2B5EF4-FFF2-40B4-BE49-F238E27FC236}">
                <a16:creationId xmlns:a16="http://schemas.microsoft.com/office/drawing/2014/main" id="{80AAE6B1-4235-5C20-FB1F-CBEEF31EB9B2}"/>
              </a:ext>
            </a:extLst>
          </p:cNvPr>
          <p:cNvGrpSpPr/>
          <p:nvPr/>
        </p:nvGrpSpPr>
        <p:grpSpPr>
          <a:xfrm>
            <a:off x="920641" y="1285874"/>
            <a:ext cx="3660884" cy="4109315"/>
            <a:chOff x="806341" y="1600199"/>
            <a:chExt cx="3660884" cy="4109315"/>
          </a:xfrm>
        </p:grpSpPr>
        <p:pic>
          <p:nvPicPr>
            <p:cNvPr id="3" name="Picture 2">
              <a:extLst>
                <a:ext uri="{FF2B5EF4-FFF2-40B4-BE49-F238E27FC236}">
                  <a16:creationId xmlns:a16="http://schemas.microsoft.com/office/drawing/2014/main" id="{07992934-64D7-4C94-A7E1-21AA68253B63}"/>
                </a:ext>
              </a:extLst>
            </p:cNvPr>
            <p:cNvPicPr>
              <a:picLocks noChangeAspect="1"/>
            </p:cNvPicPr>
            <p:nvPr/>
          </p:nvPicPr>
          <p:blipFill>
            <a:blip r:embed="rId4"/>
            <a:stretch>
              <a:fillRect/>
            </a:stretch>
          </p:blipFill>
          <p:spPr>
            <a:xfrm>
              <a:off x="806341" y="1600199"/>
              <a:ext cx="3592403" cy="1666875"/>
            </a:xfrm>
            <a:prstGeom prst="rect">
              <a:avLst/>
            </a:prstGeom>
          </p:spPr>
        </p:pic>
        <p:pic>
          <p:nvPicPr>
            <p:cNvPr id="8" name="Picture 7">
              <a:extLst>
                <a:ext uri="{FF2B5EF4-FFF2-40B4-BE49-F238E27FC236}">
                  <a16:creationId xmlns:a16="http://schemas.microsoft.com/office/drawing/2014/main" id="{EFCA9886-34C5-2631-E982-30236F26C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25" y="3254548"/>
              <a:ext cx="3619500" cy="2454966"/>
            </a:xfrm>
            <a:prstGeom prst="rect">
              <a:avLst/>
            </a:prstGeom>
          </p:spPr>
        </p:pic>
      </p:grpSp>
      <p:grpSp>
        <p:nvGrpSpPr>
          <p:cNvPr id="13" name="Group 12">
            <a:extLst>
              <a:ext uri="{FF2B5EF4-FFF2-40B4-BE49-F238E27FC236}">
                <a16:creationId xmlns:a16="http://schemas.microsoft.com/office/drawing/2014/main" id="{09FDB43C-B9DC-6BF5-2F9E-152C4C5AD96A}"/>
              </a:ext>
            </a:extLst>
          </p:cNvPr>
          <p:cNvGrpSpPr/>
          <p:nvPr/>
        </p:nvGrpSpPr>
        <p:grpSpPr>
          <a:xfrm>
            <a:off x="6499298" y="1171573"/>
            <a:ext cx="3787702" cy="4267184"/>
            <a:chOff x="6375473" y="1200148"/>
            <a:chExt cx="3787702" cy="4267184"/>
          </a:xfrm>
        </p:grpSpPr>
        <p:pic>
          <p:nvPicPr>
            <p:cNvPr id="6" name="Picture 5">
              <a:extLst>
                <a:ext uri="{FF2B5EF4-FFF2-40B4-BE49-F238E27FC236}">
                  <a16:creationId xmlns:a16="http://schemas.microsoft.com/office/drawing/2014/main" id="{B1EFDD9F-CE16-CE4A-9F0A-FCE15403736A}"/>
                </a:ext>
              </a:extLst>
            </p:cNvPr>
            <p:cNvPicPr>
              <a:picLocks noChangeAspect="1"/>
            </p:cNvPicPr>
            <p:nvPr/>
          </p:nvPicPr>
          <p:blipFill>
            <a:blip r:embed="rId6"/>
            <a:stretch>
              <a:fillRect/>
            </a:stretch>
          </p:blipFill>
          <p:spPr>
            <a:xfrm>
              <a:off x="6375473" y="1200148"/>
              <a:ext cx="3754745" cy="1752601"/>
            </a:xfrm>
            <a:prstGeom prst="rect">
              <a:avLst/>
            </a:prstGeom>
          </p:spPr>
        </p:pic>
        <p:pic>
          <p:nvPicPr>
            <p:cNvPr id="12" name="Picture 11">
              <a:extLst>
                <a:ext uri="{FF2B5EF4-FFF2-40B4-BE49-F238E27FC236}">
                  <a16:creationId xmlns:a16="http://schemas.microsoft.com/office/drawing/2014/main" id="{CC22E46C-354B-D27E-7D95-CE2AD35BE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2974744"/>
              <a:ext cx="3762375" cy="2492588"/>
            </a:xfrm>
            <a:prstGeom prst="rect">
              <a:avLst/>
            </a:prstGeom>
          </p:spPr>
        </p:pic>
      </p:grpSp>
      <p:sp>
        <p:nvSpPr>
          <p:cNvPr id="14" name="TextBox 13">
            <a:extLst>
              <a:ext uri="{FF2B5EF4-FFF2-40B4-BE49-F238E27FC236}">
                <a16:creationId xmlns:a16="http://schemas.microsoft.com/office/drawing/2014/main" id="{0E7CBECD-4E01-0170-260B-B0F797F5FA53}"/>
              </a:ext>
            </a:extLst>
          </p:cNvPr>
          <p:cNvSpPr txBox="1"/>
          <p:nvPr/>
        </p:nvSpPr>
        <p:spPr>
          <a:xfrm>
            <a:off x="784668" y="5658445"/>
            <a:ext cx="4257897" cy="523220"/>
          </a:xfrm>
          <a:prstGeom prst="rect">
            <a:avLst/>
          </a:prstGeom>
          <a:noFill/>
        </p:spPr>
        <p:txBody>
          <a:bodyPr wrap="none" rtlCol="0">
            <a:spAutoFit/>
          </a:bodyPr>
          <a:lstStyle/>
          <a:p>
            <a:pPr algn="ctr"/>
            <a:r>
              <a:rPr lang="en-US" sz="2800" b="1" dirty="0" err="1">
                <a:latin typeface="Calibri" panose="020F0502020204030204" pitchFamily="34" charset="0"/>
                <a:cs typeface="Calibri" panose="020F0502020204030204" pitchFamily="34" charset="0"/>
              </a:rPr>
              <a:t>Vịnh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Hạ</a:t>
            </a:r>
            <a:r>
              <a:rPr lang="en-US" sz="2800" b="1" dirty="0">
                <a:latin typeface="Calibri" panose="020F0502020204030204" pitchFamily="34" charset="0"/>
                <a:cs typeface="Calibri" panose="020F0502020204030204" pitchFamily="34" charset="0"/>
              </a:rPr>
              <a:t> Long – </a:t>
            </a:r>
            <a:r>
              <a:rPr lang="en-US" sz="2800" b="1" dirty="0" err="1">
                <a:latin typeface="Calibri" panose="020F0502020204030204" pitchFamily="34" charset="0"/>
                <a:cs typeface="Calibri" panose="020F0502020204030204" pitchFamily="34" charset="0"/>
              </a:rPr>
              <a:t>Quảng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Ninh</a:t>
            </a:r>
            <a:endParaRPr lang="en-US" sz="28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A6F69B2-9600-E50C-D961-E52F3AB9F501}"/>
              </a:ext>
            </a:extLst>
          </p:cNvPr>
          <p:cNvSpPr txBox="1"/>
          <p:nvPr/>
        </p:nvSpPr>
        <p:spPr>
          <a:xfrm>
            <a:off x="6172203" y="5544145"/>
            <a:ext cx="4512774" cy="523220"/>
          </a:xfrm>
          <a:prstGeom prst="rect">
            <a:avLst/>
          </a:prstGeom>
          <a:noFill/>
        </p:spPr>
        <p:txBody>
          <a:bodyPr wrap="none" rtlCol="0">
            <a:spAutoFit/>
          </a:bodyPr>
          <a:lstStyle/>
          <a:p>
            <a:pPr algn="ctr"/>
            <a:r>
              <a:rPr lang="en-US" sz="2800" b="1">
                <a:latin typeface="Calibri" panose="020F0502020204030204" pitchFamily="34" charset="0"/>
                <a:cs typeface="Calibri" panose="020F0502020204030204" pitchFamily="34" charset="0"/>
              </a:rPr>
              <a:t>Làng Sen, Nam Đàn, Nghệ An</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3767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marL="0" marR="0" lvl="0" indent="0" algn="ctr" defTabSz="857250" rtl="0" eaLnBrk="1" fontAlgn="auto" latinLnBrk="0" hangingPunct="1">
                <a:lnSpc>
                  <a:spcPct val="150000"/>
                </a:lnSpc>
                <a:spcBef>
                  <a:spcPts val="0"/>
                </a:spcBef>
                <a:spcAft>
                  <a:spcPts val="938"/>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HOẠT ĐỘNG</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9"/>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1666552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923925"/>
            <a:ext cx="11553825" cy="5591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1070DA4D-0F9E-57A0-440D-DDC4FABF21DF}"/>
              </a:ext>
            </a:extLst>
          </p:cNvPr>
          <p:cNvSpPr/>
          <p:nvPr/>
        </p:nvSpPr>
        <p:spPr>
          <a:xfrm>
            <a:off x="419101" y="139065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a:ea typeface="+mn-ea"/>
                <a:cs typeface="+mn-cs"/>
              </a:rPr>
              <a:t>1</a:t>
            </a:r>
            <a:endParaRPr kumimoji="0" lang="en-US"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085851" y="1255046"/>
            <a:ext cx="6457949" cy="859504"/>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srgbClr val="000000"/>
                </a:solidFill>
                <a:latin typeface="Calibri"/>
              </a:rPr>
              <a:t>Chú</a:t>
            </a:r>
            <a:r>
              <a:rPr lang="en-US" sz="3300" b="1" dirty="0">
                <a:solidFill>
                  <a:srgbClr val="000000"/>
                </a:solidFill>
                <a:latin typeface="Calibri"/>
              </a:rPr>
              <a:t> </a:t>
            </a:r>
            <a:r>
              <a:rPr lang="en-US" sz="3300" b="1" dirty="0" err="1">
                <a:solidFill>
                  <a:srgbClr val="000000"/>
                </a:solidFill>
                <a:latin typeface="Calibri"/>
              </a:rPr>
              <a:t>lợn</a:t>
            </a:r>
            <a:r>
              <a:rPr lang="en-US" sz="3300" b="1" dirty="0">
                <a:solidFill>
                  <a:srgbClr val="000000"/>
                </a:solidFill>
                <a:latin typeface="Calibri"/>
              </a:rPr>
              <a:t> </a:t>
            </a:r>
            <a:r>
              <a:rPr lang="en-US" sz="3300" b="1" dirty="0" err="1">
                <a:solidFill>
                  <a:srgbClr val="000000"/>
                </a:solidFill>
                <a:latin typeface="Calibri"/>
              </a:rPr>
              <a:t>nào</a:t>
            </a:r>
            <a:r>
              <a:rPr lang="en-US" sz="3300" b="1" dirty="0">
                <a:solidFill>
                  <a:srgbClr val="000000"/>
                </a:solidFill>
                <a:latin typeface="Calibri"/>
              </a:rPr>
              <a:t> </a:t>
            </a:r>
            <a:r>
              <a:rPr lang="en-US" sz="3300" b="1" dirty="0" err="1">
                <a:solidFill>
                  <a:srgbClr val="000000"/>
                </a:solidFill>
                <a:latin typeface="Calibri"/>
              </a:rPr>
              <a:t>đựng</a:t>
            </a:r>
            <a:r>
              <a:rPr lang="en-US" sz="3300" b="1" dirty="0">
                <a:solidFill>
                  <a:srgbClr val="000000"/>
                </a:solidFill>
                <a:latin typeface="Calibri"/>
              </a:rPr>
              <a:t> </a:t>
            </a:r>
            <a:r>
              <a:rPr lang="en-US" sz="3300" b="1" dirty="0" err="1">
                <a:solidFill>
                  <a:srgbClr val="000000"/>
                </a:solidFill>
                <a:latin typeface="Calibri"/>
              </a:rPr>
              <a:t>nhiều</a:t>
            </a:r>
            <a:r>
              <a:rPr lang="en-US" sz="3300" b="1" dirty="0">
                <a:solidFill>
                  <a:srgbClr val="000000"/>
                </a:solidFill>
                <a:latin typeface="Calibri"/>
              </a:rPr>
              <a:t> </a:t>
            </a:r>
            <a:r>
              <a:rPr lang="en-US" sz="3300" b="1" dirty="0" err="1">
                <a:solidFill>
                  <a:srgbClr val="000000"/>
                </a:solidFill>
                <a:latin typeface="Calibri"/>
              </a:rPr>
              <a:t>tiền</a:t>
            </a:r>
            <a:r>
              <a:rPr lang="en-US" sz="3300" b="1" dirty="0">
                <a:solidFill>
                  <a:srgbClr val="000000"/>
                </a:solidFill>
                <a:latin typeface="Calibri"/>
              </a:rPr>
              <a:t> </a:t>
            </a:r>
            <a:r>
              <a:rPr lang="en-US" sz="3300" b="1" dirty="0" err="1">
                <a:solidFill>
                  <a:srgbClr val="000000"/>
                </a:solidFill>
                <a:latin typeface="Calibri"/>
              </a:rPr>
              <a:t>nhất</a:t>
            </a:r>
            <a:r>
              <a:rPr lang="en-US" sz="3300" b="1" dirty="0">
                <a:solidFill>
                  <a:srgbClr val="000000"/>
                </a:solidFill>
                <a:latin typeface="Calibri"/>
              </a:rPr>
              <a:t>?</a:t>
            </a:r>
            <a:endParaRPr lang="vi-VN" sz="3300" b="1" dirty="0">
              <a:solidFill>
                <a:srgbClr val="000000"/>
              </a:solidFill>
              <a:latin typeface="Calibri"/>
            </a:endParaRPr>
          </a:p>
        </p:txBody>
      </p:sp>
      <p:pic>
        <p:nvPicPr>
          <p:cNvPr id="7" name="Picture 6">
            <a:extLst>
              <a:ext uri="{FF2B5EF4-FFF2-40B4-BE49-F238E27FC236}">
                <a16:creationId xmlns:a16="http://schemas.microsoft.com/office/drawing/2014/main" id="{026D645E-6C9F-E450-75CF-0726D7AC021F}"/>
              </a:ext>
            </a:extLst>
          </p:cNvPr>
          <p:cNvPicPr>
            <a:picLocks noChangeAspect="1"/>
          </p:cNvPicPr>
          <p:nvPr/>
        </p:nvPicPr>
        <p:blipFill>
          <a:blip r:embed="rId4"/>
          <a:stretch>
            <a:fillRect/>
          </a:stretch>
        </p:blipFill>
        <p:spPr>
          <a:xfrm>
            <a:off x="2347912" y="2495549"/>
            <a:ext cx="7435994" cy="2143125"/>
          </a:xfrm>
          <a:prstGeom prst="rect">
            <a:avLst/>
          </a:prstGeom>
        </p:spPr>
      </p:pic>
      <p:sp>
        <p:nvSpPr>
          <p:cNvPr id="9" name="Rectangle: Rounded Corners 8">
            <a:extLst>
              <a:ext uri="{FF2B5EF4-FFF2-40B4-BE49-F238E27FC236}">
                <a16:creationId xmlns:a16="http://schemas.microsoft.com/office/drawing/2014/main" id="{406F6E67-D965-B51B-CC07-558370D49731}"/>
              </a:ext>
            </a:extLst>
          </p:cNvPr>
          <p:cNvSpPr/>
          <p:nvPr/>
        </p:nvSpPr>
        <p:spPr>
          <a:xfrm>
            <a:off x="2438400" y="4686301"/>
            <a:ext cx="2962275" cy="838199"/>
          </a:xfrm>
          <a:prstGeom prst="roundRect">
            <a:avLst/>
          </a:prstGeom>
          <a:solidFill>
            <a:srgbClr val="FFFF99"/>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000000"/>
                </a:solidFill>
                <a:latin typeface="Calibri"/>
              </a:rPr>
              <a:t>10 000 + 20 000 + 20 000 = 50 000</a:t>
            </a:r>
            <a:endParaRPr lang="vi-VN" sz="2800" b="1" dirty="0">
              <a:solidFill>
                <a:srgbClr val="000000"/>
              </a:solidFill>
              <a:latin typeface="Calibri"/>
            </a:endParaRPr>
          </a:p>
        </p:txBody>
      </p:sp>
      <p:sp>
        <p:nvSpPr>
          <p:cNvPr id="11" name="TextBox 10">
            <a:extLst>
              <a:ext uri="{FF2B5EF4-FFF2-40B4-BE49-F238E27FC236}">
                <a16:creationId xmlns:a16="http://schemas.microsoft.com/office/drawing/2014/main" id="{0462E19C-7BB6-395D-D277-B16D59A01CFE}"/>
              </a:ext>
            </a:extLst>
          </p:cNvPr>
          <p:cNvSpPr txBox="1"/>
          <p:nvPr/>
        </p:nvSpPr>
        <p:spPr>
          <a:xfrm>
            <a:off x="6229350" y="4686300"/>
            <a:ext cx="5686425" cy="1200329"/>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=&gt; </a:t>
            </a:r>
            <a:r>
              <a:rPr lang="en-US" sz="3600" b="1" dirty="0" err="1">
                <a:solidFill>
                  <a:srgbClr val="FF0000"/>
                </a:solidFill>
                <a:latin typeface="Calibri" panose="020F0502020204030204" pitchFamily="34" charset="0"/>
                <a:cs typeface="Calibri" panose="020F0502020204030204" pitchFamily="34" charset="0"/>
              </a:rPr>
              <a:t>Chú</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lợn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đựng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nhiều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tiền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nhất</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1585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1000"/>
                                        <p:tgtEl>
                                          <p:spTgt spid="11">
                                            <p:txEl>
                                              <p:pRg st="0" end="0"/>
                                            </p:txEl>
                                          </p:spTgt>
                                        </p:tgtEl>
                                      </p:cBhvr>
                                    </p:animEffect>
                                    <p:anim calcmode="lin" valueType="num">
                                      <p:cBhvr>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c quý phụ huynh và các con một kỳ nghỉ ấm áp, vui về, tràn ngập tiếng cười. (3)">
            <a:hlinkClick r:id="" action="ppaction://media"/>
            <a:extLst>
              <a:ext uri="{FF2B5EF4-FFF2-40B4-BE49-F238E27FC236}">
                <a16:creationId xmlns:a16="http://schemas.microsoft.com/office/drawing/2014/main" id="{3D317FF1-90F2-08E4-5884-3F086E2244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347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4"/>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2</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1307179"/>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Mẹ đi chợ mua chanh hết 3 000 đồng và mua hành hết 2 000 đồng. Mẹ đưa cho cô bán hàng 10 000 đồng. Chọn những cách cô bán hàng có thể trả lại tiền thừa cho mẹ.</a:t>
            </a:r>
          </a:p>
        </p:txBody>
      </p:sp>
      <p:pic>
        <p:nvPicPr>
          <p:cNvPr id="4098" name="Picture 2" descr="5000 đồng (tiền Việt) – Wikipedia tiếng Việt">
            <a:extLst>
              <a:ext uri="{FF2B5EF4-FFF2-40B4-BE49-F238E27FC236}">
                <a16:creationId xmlns:a16="http://schemas.microsoft.com/office/drawing/2014/main" id="{2DB6355A-F7AB-3966-C08A-6AF5DD520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2181226"/>
            <a:ext cx="2310543" cy="113347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A98FBFA-79E0-7E8E-FF9A-56A6AB50B412}"/>
              </a:ext>
            </a:extLst>
          </p:cNvPr>
          <p:cNvGrpSpPr/>
          <p:nvPr/>
        </p:nvGrpSpPr>
        <p:grpSpPr>
          <a:xfrm>
            <a:off x="3152775" y="1971677"/>
            <a:ext cx="4457700" cy="2143124"/>
            <a:chOff x="2876550" y="1866901"/>
            <a:chExt cx="4922044" cy="2438399"/>
          </a:xfrm>
        </p:grpSpPr>
        <p:pic>
          <p:nvPicPr>
            <p:cNvPr id="4100" name="Picture 4" descr="1000 đồng (tiền Việt) – Wikipedia tiếng Việt">
              <a:extLst>
                <a:ext uri="{FF2B5EF4-FFF2-40B4-BE49-F238E27FC236}">
                  <a16:creationId xmlns:a16="http://schemas.microsoft.com/office/drawing/2014/main" id="{EF5AA716-7002-D496-0E81-C297D161A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529" y="1866901"/>
              <a:ext cx="2380096" cy="1181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81E048-4C97-982F-4E7D-D6E7ECF4C90B}"/>
                </a:ext>
              </a:extLst>
            </p:cNvPr>
            <p:cNvPicPr>
              <a:picLocks noChangeAspect="1"/>
            </p:cNvPicPr>
            <p:nvPr/>
          </p:nvPicPr>
          <p:blipFill>
            <a:blip r:embed="rId7"/>
            <a:stretch>
              <a:fillRect/>
            </a:stretch>
          </p:blipFill>
          <p:spPr>
            <a:xfrm>
              <a:off x="2876550" y="3048000"/>
              <a:ext cx="2540794" cy="1257300"/>
            </a:xfrm>
            <a:prstGeom prst="rect">
              <a:avLst/>
            </a:prstGeom>
          </p:spPr>
        </p:pic>
        <p:pic>
          <p:nvPicPr>
            <p:cNvPr id="8" name="Picture 7">
              <a:extLst>
                <a:ext uri="{FF2B5EF4-FFF2-40B4-BE49-F238E27FC236}">
                  <a16:creationId xmlns:a16="http://schemas.microsoft.com/office/drawing/2014/main" id="{E9DE6077-BF71-C5B7-8B42-04890B82B26D}"/>
                </a:ext>
              </a:extLst>
            </p:cNvPr>
            <p:cNvPicPr>
              <a:picLocks noChangeAspect="1"/>
            </p:cNvPicPr>
            <p:nvPr/>
          </p:nvPicPr>
          <p:blipFill>
            <a:blip r:embed="rId7"/>
            <a:stretch>
              <a:fillRect/>
            </a:stretch>
          </p:blipFill>
          <p:spPr>
            <a:xfrm>
              <a:off x="5257800" y="3038475"/>
              <a:ext cx="2540794" cy="1257300"/>
            </a:xfrm>
            <a:prstGeom prst="rect">
              <a:avLst/>
            </a:prstGeom>
          </p:spPr>
        </p:pic>
      </p:grpSp>
      <p:grpSp>
        <p:nvGrpSpPr>
          <p:cNvPr id="15" name="Group 14">
            <a:extLst>
              <a:ext uri="{FF2B5EF4-FFF2-40B4-BE49-F238E27FC236}">
                <a16:creationId xmlns:a16="http://schemas.microsoft.com/office/drawing/2014/main" id="{5BE5E33F-6C9A-77F2-9B3A-AA24DA41CD1D}"/>
              </a:ext>
            </a:extLst>
          </p:cNvPr>
          <p:cNvGrpSpPr/>
          <p:nvPr/>
        </p:nvGrpSpPr>
        <p:grpSpPr>
          <a:xfrm>
            <a:off x="7991475" y="1914525"/>
            <a:ext cx="3838575" cy="1971675"/>
            <a:chOff x="8010525" y="1800225"/>
            <a:chExt cx="4969669" cy="2628900"/>
          </a:xfrm>
        </p:grpSpPr>
        <p:pic>
          <p:nvPicPr>
            <p:cNvPr id="10" name="Picture 9">
              <a:extLst>
                <a:ext uri="{FF2B5EF4-FFF2-40B4-BE49-F238E27FC236}">
                  <a16:creationId xmlns:a16="http://schemas.microsoft.com/office/drawing/2014/main" id="{F9393A8B-7E9B-D307-3E53-AE83BCC71CF4}"/>
                </a:ext>
              </a:extLst>
            </p:cNvPr>
            <p:cNvPicPr>
              <a:picLocks noChangeAspect="1"/>
            </p:cNvPicPr>
            <p:nvPr/>
          </p:nvPicPr>
          <p:blipFill>
            <a:blip r:embed="rId7"/>
            <a:stretch>
              <a:fillRect/>
            </a:stretch>
          </p:blipFill>
          <p:spPr>
            <a:xfrm>
              <a:off x="9151403" y="1800225"/>
              <a:ext cx="2540794" cy="1257300"/>
            </a:xfrm>
            <a:prstGeom prst="rect">
              <a:avLst/>
            </a:prstGeom>
          </p:spPr>
        </p:pic>
        <p:pic>
          <p:nvPicPr>
            <p:cNvPr id="12" name="Picture 11">
              <a:extLst>
                <a:ext uri="{FF2B5EF4-FFF2-40B4-BE49-F238E27FC236}">
                  <a16:creationId xmlns:a16="http://schemas.microsoft.com/office/drawing/2014/main" id="{1DBEF538-B16E-E988-1EF8-AD2787F3270F}"/>
                </a:ext>
              </a:extLst>
            </p:cNvPr>
            <p:cNvPicPr>
              <a:picLocks noChangeAspect="1"/>
            </p:cNvPicPr>
            <p:nvPr/>
          </p:nvPicPr>
          <p:blipFill>
            <a:blip r:embed="rId7"/>
            <a:stretch>
              <a:fillRect/>
            </a:stretch>
          </p:blipFill>
          <p:spPr>
            <a:xfrm>
              <a:off x="8010525" y="3171825"/>
              <a:ext cx="2540794" cy="1257300"/>
            </a:xfrm>
            <a:prstGeom prst="rect">
              <a:avLst/>
            </a:prstGeom>
          </p:spPr>
        </p:pic>
        <p:pic>
          <p:nvPicPr>
            <p:cNvPr id="13" name="Picture 12">
              <a:extLst>
                <a:ext uri="{FF2B5EF4-FFF2-40B4-BE49-F238E27FC236}">
                  <a16:creationId xmlns:a16="http://schemas.microsoft.com/office/drawing/2014/main" id="{94378C3E-EDFB-FD89-6E77-EE1B9AD97DC7}"/>
                </a:ext>
              </a:extLst>
            </p:cNvPr>
            <p:cNvPicPr>
              <a:picLocks noChangeAspect="1"/>
            </p:cNvPicPr>
            <p:nvPr/>
          </p:nvPicPr>
          <p:blipFill>
            <a:blip r:embed="rId7"/>
            <a:stretch>
              <a:fillRect/>
            </a:stretch>
          </p:blipFill>
          <p:spPr>
            <a:xfrm>
              <a:off x="10439400" y="3152775"/>
              <a:ext cx="2540794" cy="1257300"/>
            </a:xfrm>
            <a:prstGeom prst="rect">
              <a:avLst/>
            </a:prstGeom>
          </p:spPr>
        </p:pic>
      </p:grpSp>
      <p:sp>
        <p:nvSpPr>
          <p:cNvPr id="17" name="TextBox 16">
            <a:extLst>
              <a:ext uri="{FF2B5EF4-FFF2-40B4-BE49-F238E27FC236}">
                <a16:creationId xmlns:a16="http://schemas.microsoft.com/office/drawing/2014/main" id="{D573E307-11AE-87B5-8F79-B97CE56B34BB}"/>
              </a:ext>
            </a:extLst>
          </p:cNvPr>
          <p:cNvSpPr txBox="1"/>
          <p:nvPr/>
        </p:nvSpPr>
        <p:spPr>
          <a:xfrm>
            <a:off x="1285875" y="327660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A</a:t>
            </a:r>
          </a:p>
        </p:txBody>
      </p:sp>
      <p:sp>
        <p:nvSpPr>
          <p:cNvPr id="18" name="TextBox 17">
            <a:extLst>
              <a:ext uri="{FF2B5EF4-FFF2-40B4-BE49-F238E27FC236}">
                <a16:creationId xmlns:a16="http://schemas.microsoft.com/office/drawing/2014/main" id="{8D515FE7-B28A-5236-AF5F-61FA0A9DF65C}"/>
              </a:ext>
            </a:extLst>
          </p:cNvPr>
          <p:cNvSpPr txBox="1"/>
          <p:nvPr/>
        </p:nvSpPr>
        <p:spPr>
          <a:xfrm>
            <a:off x="5172075" y="413385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B</a:t>
            </a:r>
          </a:p>
        </p:txBody>
      </p:sp>
      <p:sp>
        <p:nvSpPr>
          <p:cNvPr id="19" name="TextBox 18">
            <a:extLst>
              <a:ext uri="{FF2B5EF4-FFF2-40B4-BE49-F238E27FC236}">
                <a16:creationId xmlns:a16="http://schemas.microsoft.com/office/drawing/2014/main" id="{E4B5D1F5-D48E-6D37-DAEE-1FCD111766A9}"/>
              </a:ext>
            </a:extLst>
          </p:cNvPr>
          <p:cNvSpPr txBox="1"/>
          <p:nvPr/>
        </p:nvSpPr>
        <p:spPr>
          <a:xfrm>
            <a:off x="9839325" y="384810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C</a:t>
            </a:r>
          </a:p>
        </p:txBody>
      </p:sp>
      <p:sp>
        <p:nvSpPr>
          <p:cNvPr id="20" name="TextBox 19">
            <a:extLst>
              <a:ext uri="{FF2B5EF4-FFF2-40B4-BE49-F238E27FC236}">
                <a16:creationId xmlns:a16="http://schemas.microsoft.com/office/drawing/2014/main" id="{78150F0F-E281-D9C8-78A6-A99618693F05}"/>
              </a:ext>
            </a:extLst>
          </p:cNvPr>
          <p:cNvSpPr txBox="1"/>
          <p:nvPr/>
        </p:nvSpPr>
        <p:spPr>
          <a:xfrm>
            <a:off x="1123950" y="4810125"/>
            <a:ext cx="10772775" cy="1077218"/>
          </a:xfrm>
          <a:prstGeom prst="rect">
            <a:avLst/>
          </a:prstGeom>
          <a:noFill/>
        </p:spPr>
        <p:txBody>
          <a:bodyPr wrap="square" rtlCol="0">
            <a:spAutoFit/>
          </a:bodyPr>
          <a:lstStyle/>
          <a:p>
            <a:pPr algn="l"/>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tiền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mẹ</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đã</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tiêu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3 000 + 2 000 = 5 000 </a:t>
            </a:r>
            <a:r>
              <a:rPr lang="en-US" sz="3200" b="1" i="0" dirty="0" err="1">
                <a:solidFill>
                  <a:srgbClr val="FF0000"/>
                </a:solidFill>
                <a:effectLst/>
                <a:latin typeface="Calibri" panose="020F0502020204030204" pitchFamily="34" charset="0"/>
                <a:cs typeface="Calibri" panose="020F0502020204030204" pitchFamily="34" charset="0"/>
              </a:rPr>
              <a:t>đồng</a:t>
            </a:r>
            <a:endParaRPr lang="en-US" sz="3200" b="1" i="0" dirty="0">
              <a:solidFill>
                <a:srgbClr val="FF0000"/>
              </a:solidFill>
              <a:effectLst/>
              <a:latin typeface="Calibri" panose="020F0502020204030204" pitchFamily="34" charset="0"/>
              <a:cs typeface="Calibri" panose="020F0502020204030204" pitchFamily="34" charset="0"/>
            </a:endParaRPr>
          </a:p>
          <a:p>
            <a:pPr algn="l"/>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tiền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cô</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bán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hàng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trả</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lại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mẹ</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10 000 – 5 000 = 5 000 </a:t>
            </a:r>
            <a:r>
              <a:rPr lang="en-US" sz="3200" b="1" i="0" dirty="0" err="1">
                <a:solidFill>
                  <a:srgbClr val="FF0000"/>
                </a:solidFill>
                <a:effectLst/>
                <a:latin typeface="Calibri" panose="020F0502020204030204" pitchFamily="34" charset="0"/>
                <a:cs typeface="Calibri" panose="020F0502020204030204" pitchFamily="34" charset="0"/>
              </a:rPr>
              <a:t>đồng</a:t>
            </a:r>
            <a:endParaRPr lang="en-US" sz="3200" b="1" i="0" dirty="0">
              <a:solidFill>
                <a:srgbClr val="FF0000"/>
              </a:solidFill>
              <a:effectLst/>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3ACEE37A-81B9-239E-BA4F-EC631ED41F06}"/>
              </a:ext>
            </a:extLst>
          </p:cNvPr>
          <p:cNvSpPr/>
          <p:nvPr/>
        </p:nvSpPr>
        <p:spPr>
          <a:xfrm>
            <a:off x="-494271" y="1502889"/>
            <a:ext cx="3712949" cy="28384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C798D0-8CC3-C9A2-7509-43CE7FA5ECDB}"/>
              </a:ext>
            </a:extLst>
          </p:cNvPr>
          <p:cNvSpPr/>
          <p:nvPr/>
        </p:nvSpPr>
        <p:spPr>
          <a:xfrm>
            <a:off x="3150202" y="1804087"/>
            <a:ext cx="4683982" cy="29779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1000"/>
                                        <p:tgtEl>
                                          <p:spTgt spid="4098"/>
                                        </p:tgtEl>
                                      </p:cBhvr>
                                    </p:animEffect>
                                    <p:anim calcmode="lin" valueType="num">
                                      <p:cBhvr>
                                        <p:cTn id="23" dur="1000" fill="hold"/>
                                        <p:tgtEl>
                                          <p:spTgt spid="4098"/>
                                        </p:tgtEl>
                                        <p:attrNameLst>
                                          <p:attrName>ppt_x</p:attrName>
                                        </p:attrNameLst>
                                      </p:cBhvr>
                                      <p:tavLst>
                                        <p:tav tm="0">
                                          <p:val>
                                            <p:strVal val="#ppt_x"/>
                                          </p:val>
                                        </p:tav>
                                        <p:tav tm="100000">
                                          <p:val>
                                            <p:strVal val="#ppt_x"/>
                                          </p:val>
                                        </p:tav>
                                      </p:tavLst>
                                    </p:anim>
                                    <p:anim calcmode="lin" valueType="num">
                                      <p:cBhvr>
                                        <p:cTn id="24" dur="1000" fill="hold"/>
                                        <p:tgtEl>
                                          <p:spTgt spid="409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barn(inVertical)">
                                      <p:cBhvr>
                                        <p:cTn id="39" dur="500"/>
                                        <p:tgtEl>
                                          <p:spTgt spid="2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Effect transition="in" filter="barn(inVertical)">
                                      <p:cBhvr>
                                        <p:cTn id="44" dur="500"/>
                                        <p:tgtEl>
                                          <p:spTgt spid="2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3</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2431130"/>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Khi mua mỗi món hàng dưới đây, ta cần trả một tờ tiền có trong hình bên. Em hãy tìm giá tiền của mỗi món hàng, biết:</a:t>
            </a:r>
          </a:p>
          <a:p>
            <a:pPr lvl="0" algn="just"/>
            <a:r>
              <a:rPr lang="vi-VN" sz="2800" b="1" dirty="0">
                <a:solidFill>
                  <a:srgbClr val="000000"/>
                </a:solidFill>
                <a:latin typeface="Calibri"/>
              </a:rPr>
              <a:t>- Giá tiền của bóng đèn thấp nhất;</a:t>
            </a:r>
          </a:p>
          <a:p>
            <a:pPr lvl="0" algn="just"/>
            <a:r>
              <a:rPr lang="vi-VN" sz="2800" b="1" dirty="0">
                <a:solidFill>
                  <a:srgbClr val="000000"/>
                </a:solidFill>
                <a:latin typeface="Calibri"/>
              </a:rPr>
              <a:t>- Giá tiền của quyển sách cao nhất;</a:t>
            </a:r>
          </a:p>
          <a:p>
            <a:pPr lvl="0" algn="just"/>
            <a:r>
              <a:rPr lang="vi-VN" sz="2800" b="1" dirty="0">
                <a:solidFill>
                  <a:srgbClr val="000000"/>
                </a:solidFill>
                <a:latin typeface="Calibri"/>
              </a:rPr>
              <a:t>- Giá tiền của rô-bốt cao hơn giá tiền của cái lược.</a:t>
            </a:r>
          </a:p>
        </p:txBody>
      </p:sp>
      <p:pic>
        <p:nvPicPr>
          <p:cNvPr id="7" name="Picture 6">
            <a:extLst>
              <a:ext uri="{FF2B5EF4-FFF2-40B4-BE49-F238E27FC236}">
                <a16:creationId xmlns:a16="http://schemas.microsoft.com/office/drawing/2014/main" id="{EB3AE351-79D8-1E13-482A-B800BF8DD9F4}"/>
              </a:ext>
            </a:extLst>
          </p:cNvPr>
          <p:cNvPicPr>
            <a:picLocks noChangeAspect="1"/>
          </p:cNvPicPr>
          <p:nvPr/>
        </p:nvPicPr>
        <p:blipFill>
          <a:blip r:embed="rId4"/>
          <a:stretch>
            <a:fillRect/>
          </a:stretch>
        </p:blipFill>
        <p:spPr>
          <a:xfrm>
            <a:off x="7841005" y="3209924"/>
            <a:ext cx="4350995" cy="2200275"/>
          </a:xfrm>
          <a:prstGeom prst="rect">
            <a:avLst/>
          </a:prstGeom>
        </p:spPr>
      </p:pic>
      <p:pic>
        <p:nvPicPr>
          <p:cNvPr id="11" name="Picture 10">
            <a:extLst>
              <a:ext uri="{FF2B5EF4-FFF2-40B4-BE49-F238E27FC236}">
                <a16:creationId xmlns:a16="http://schemas.microsoft.com/office/drawing/2014/main" id="{AC42400D-A81E-2C09-5333-0E8095A696AD}"/>
              </a:ext>
            </a:extLst>
          </p:cNvPr>
          <p:cNvPicPr>
            <a:picLocks noChangeAspect="1"/>
          </p:cNvPicPr>
          <p:nvPr/>
        </p:nvPicPr>
        <p:blipFill>
          <a:blip r:embed="rId5"/>
          <a:stretch>
            <a:fillRect/>
          </a:stretch>
        </p:blipFill>
        <p:spPr>
          <a:xfrm>
            <a:off x="657224" y="3233737"/>
            <a:ext cx="6677025" cy="1547813"/>
          </a:xfrm>
          <a:prstGeom prst="rect">
            <a:avLst/>
          </a:prstGeom>
        </p:spPr>
      </p:pic>
      <p:cxnSp>
        <p:nvCxnSpPr>
          <p:cNvPr id="24" name="Straight Connector 23">
            <a:extLst>
              <a:ext uri="{FF2B5EF4-FFF2-40B4-BE49-F238E27FC236}">
                <a16:creationId xmlns:a16="http://schemas.microsoft.com/office/drawing/2014/main" id="{F8D4F2C6-0C55-65CA-6957-CEF5A64DD516}"/>
              </a:ext>
            </a:extLst>
          </p:cNvPr>
          <p:cNvCxnSpPr/>
          <p:nvPr/>
        </p:nvCxnSpPr>
        <p:spPr>
          <a:xfrm>
            <a:off x="1762125" y="1819275"/>
            <a:ext cx="4676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05DD784D-AFFF-6897-1B01-B9CE1C5E0E47}"/>
              </a:ext>
            </a:extLst>
          </p:cNvPr>
          <p:cNvPicPr>
            <a:picLocks noChangeAspect="1"/>
          </p:cNvPicPr>
          <p:nvPr/>
        </p:nvPicPr>
        <p:blipFill>
          <a:blip r:embed="rId6"/>
          <a:stretch>
            <a:fillRect/>
          </a:stretch>
        </p:blipFill>
        <p:spPr>
          <a:xfrm>
            <a:off x="366712" y="4714875"/>
            <a:ext cx="1795463" cy="790179"/>
          </a:xfrm>
          <a:prstGeom prst="rect">
            <a:avLst/>
          </a:prstGeom>
        </p:spPr>
      </p:pic>
      <p:cxnSp>
        <p:nvCxnSpPr>
          <p:cNvPr id="27" name="Straight Connector 26">
            <a:extLst>
              <a:ext uri="{FF2B5EF4-FFF2-40B4-BE49-F238E27FC236}">
                <a16:creationId xmlns:a16="http://schemas.microsoft.com/office/drawing/2014/main" id="{CE9D65D7-4272-3C14-3CEF-24F3257E421F}"/>
              </a:ext>
            </a:extLst>
          </p:cNvPr>
          <p:cNvCxnSpPr>
            <a:cxnSpLocks/>
          </p:cNvCxnSpPr>
          <p:nvPr/>
        </p:nvCxnSpPr>
        <p:spPr>
          <a:xfrm>
            <a:off x="1704975" y="2286000"/>
            <a:ext cx="483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5AFD8159-9B94-EEA9-FD08-4706EE900F82}"/>
              </a:ext>
            </a:extLst>
          </p:cNvPr>
          <p:cNvPicPr>
            <a:picLocks noChangeAspect="1"/>
          </p:cNvPicPr>
          <p:nvPr/>
        </p:nvPicPr>
        <p:blipFill>
          <a:blip r:embed="rId7"/>
          <a:stretch>
            <a:fillRect/>
          </a:stretch>
        </p:blipFill>
        <p:spPr>
          <a:xfrm>
            <a:off x="2333625" y="4762500"/>
            <a:ext cx="1685925" cy="755442"/>
          </a:xfrm>
          <a:prstGeom prst="rect">
            <a:avLst/>
          </a:prstGeom>
        </p:spPr>
      </p:pic>
      <p:cxnSp>
        <p:nvCxnSpPr>
          <p:cNvPr id="31" name="Straight Connector 30">
            <a:extLst>
              <a:ext uri="{FF2B5EF4-FFF2-40B4-BE49-F238E27FC236}">
                <a16:creationId xmlns:a16="http://schemas.microsoft.com/office/drawing/2014/main" id="{D28E068A-19B5-5D4F-96D8-23CB4D01790A}"/>
              </a:ext>
            </a:extLst>
          </p:cNvPr>
          <p:cNvCxnSpPr>
            <a:cxnSpLocks/>
          </p:cNvCxnSpPr>
          <p:nvPr/>
        </p:nvCxnSpPr>
        <p:spPr>
          <a:xfrm>
            <a:off x="1666875" y="2724150"/>
            <a:ext cx="7048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9" name="Picture 4098">
            <a:extLst>
              <a:ext uri="{FF2B5EF4-FFF2-40B4-BE49-F238E27FC236}">
                <a16:creationId xmlns:a16="http://schemas.microsoft.com/office/drawing/2014/main" id="{37AF943C-4973-0183-8835-D87563138919}"/>
              </a:ext>
            </a:extLst>
          </p:cNvPr>
          <p:cNvPicPr>
            <a:picLocks noChangeAspect="1"/>
          </p:cNvPicPr>
          <p:nvPr/>
        </p:nvPicPr>
        <p:blipFill>
          <a:blip r:embed="rId8"/>
          <a:stretch>
            <a:fillRect/>
          </a:stretch>
        </p:blipFill>
        <p:spPr>
          <a:xfrm>
            <a:off x="5991225" y="4657725"/>
            <a:ext cx="1824947" cy="828675"/>
          </a:xfrm>
          <a:prstGeom prst="rect">
            <a:avLst/>
          </a:prstGeom>
        </p:spPr>
      </p:pic>
      <p:pic>
        <p:nvPicPr>
          <p:cNvPr id="4102" name="Picture 4101">
            <a:extLst>
              <a:ext uri="{FF2B5EF4-FFF2-40B4-BE49-F238E27FC236}">
                <a16:creationId xmlns:a16="http://schemas.microsoft.com/office/drawing/2014/main" id="{5D4CB755-04BE-C6CB-6039-A41BE930E7C5}"/>
              </a:ext>
            </a:extLst>
          </p:cNvPr>
          <p:cNvPicPr>
            <a:picLocks noChangeAspect="1"/>
          </p:cNvPicPr>
          <p:nvPr/>
        </p:nvPicPr>
        <p:blipFill>
          <a:blip r:embed="rId9"/>
          <a:stretch>
            <a:fillRect/>
          </a:stretch>
        </p:blipFill>
        <p:spPr>
          <a:xfrm>
            <a:off x="4124325" y="4672013"/>
            <a:ext cx="1759541" cy="823912"/>
          </a:xfrm>
          <a:prstGeom prst="rect">
            <a:avLst/>
          </a:prstGeom>
        </p:spPr>
      </p:pic>
    </p:spTree>
    <p:extLst>
      <p:ext uri="{BB962C8B-B14F-4D97-AF65-F5344CB8AC3E}">
        <p14:creationId xmlns:p14="http://schemas.microsoft.com/office/powerpoint/2010/main" val="37926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99"/>
                                        </p:tgtEl>
                                        <p:attrNameLst>
                                          <p:attrName>style.visibility</p:attrName>
                                        </p:attrNameLst>
                                      </p:cBhvr>
                                      <p:to>
                                        <p:strVal val="visible"/>
                                      </p:to>
                                    </p:set>
                                    <p:animEffect transition="in" filter="wipe(down)">
                                      <p:cBhvr>
                                        <p:cTn id="49" dur="500"/>
                                        <p:tgtEl>
                                          <p:spTgt spid="409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02"/>
                                        </p:tgtEl>
                                        <p:attrNameLst>
                                          <p:attrName>style.visibility</p:attrName>
                                        </p:attrNameLst>
                                      </p:cBhvr>
                                      <p:to>
                                        <p:strVal val="visible"/>
                                      </p:to>
                                    </p:set>
                                    <p:animEffect transition="in" filter="wipe(down)">
                                      <p:cBhvr>
                                        <p:cTn id="5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marL="0" marR="0" lvl="0" indent="0" algn="ctr" defTabSz="857250" rtl="0" eaLnBrk="1" fontAlgn="auto" latinLnBrk="0" hangingPunct="1">
                <a:lnSpc>
                  <a:spcPct val="150000"/>
                </a:lnSpc>
                <a:spcBef>
                  <a:spcPts val="0"/>
                </a:spcBef>
                <a:spcAft>
                  <a:spcPts val="938"/>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 DỤNG</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9"/>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17480918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38" name="Picture 10">
            <a:extLst>
              <a:ext uri="{FF2B5EF4-FFF2-40B4-BE49-F238E27FC236}">
                <a16:creationId xmlns:a16="http://schemas.microsoft.com/office/drawing/2014/main" id="{A89D67B1-7792-4C48-8281-E359875FA3F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23596">
            <a:off x="9729676" y="5297022"/>
            <a:ext cx="3961403" cy="3520697"/>
          </a:xfrm>
          <a:prstGeom prst="rect">
            <a:avLst/>
          </a:prstGeom>
        </p:spPr>
      </p:pic>
      <p:grpSp>
        <p:nvGrpSpPr>
          <p:cNvPr id="31" name="Group 30">
            <a:extLst>
              <a:ext uri="{FF2B5EF4-FFF2-40B4-BE49-F238E27FC236}">
                <a16:creationId xmlns:a16="http://schemas.microsoft.com/office/drawing/2014/main" id="{F25447BD-848E-4A74-AB3B-1BB7118617A7}"/>
              </a:ext>
            </a:extLst>
          </p:cNvPr>
          <p:cNvGrpSpPr/>
          <p:nvPr/>
        </p:nvGrpSpPr>
        <p:grpSpPr>
          <a:xfrm>
            <a:off x="2030645" y="1970805"/>
            <a:ext cx="8559336" cy="3915951"/>
            <a:chOff x="3858269" y="1779549"/>
            <a:chExt cx="10571461" cy="6727902"/>
          </a:xfrm>
        </p:grpSpPr>
        <p:grpSp>
          <p:nvGrpSpPr>
            <p:cNvPr id="32" name="Group 4">
              <a:extLst>
                <a:ext uri="{FF2B5EF4-FFF2-40B4-BE49-F238E27FC236}">
                  <a16:creationId xmlns:a16="http://schemas.microsoft.com/office/drawing/2014/main" id="{EA56A63B-308E-4123-B5BD-5DB38DF89DB0}"/>
                </a:ext>
              </a:extLst>
            </p:cNvPr>
            <p:cNvGrpSpPr/>
            <p:nvPr/>
          </p:nvGrpSpPr>
          <p:grpSpPr>
            <a:xfrm>
              <a:off x="3858269" y="1779549"/>
              <a:ext cx="10571461" cy="6727902"/>
              <a:chOff x="0" y="0"/>
              <a:chExt cx="3976518" cy="2530741"/>
            </a:xfrm>
          </p:grpSpPr>
          <p:sp>
            <p:nvSpPr>
              <p:cNvPr id="35" name="Freeform 5">
                <a:extLst>
                  <a:ext uri="{FF2B5EF4-FFF2-40B4-BE49-F238E27FC236}">
                    <a16:creationId xmlns:a16="http://schemas.microsoft.com/office/drawing/2014/main" id="{AFBDBCE7-76CB-4984-AB4F-98560C168FB2}"/>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en-US"/>
              </a:p>
            </p:txBody>
          </p:sp>
        </p:grpSp>
        <p:grpSp>
          <p:nvGrpSpPr>
            <p:cNvPr id="33" name="Group 7">
              <a:extLst>
                <a:ext uri="{FF2B5EF4-FFF2-40B4-BE49-F238E27FC236}">
                  <a16:creationId xmlns:a16="http://schemas.microsoft.com/office/drawing/2014/main" id="{23E8A4F4-03EC-457D-A703-F9BFF75BBCDA}"/>
                </a:ext>
              </a:extLst>
            </p:cNvPr>
            <p:cNvGrpSpPr/>
            <p:nvPr/>
          </p:nvGrpSpPr>
          <p:grpSpPr>
            <a:xfrm>
              <a:off x="4142867" y="1960673"/>
              <a:ext cx="10002266" cy="6365654"/>
              <a:chOff x="0" y="0"/>
              <a:chExt cx="3976518" cy="2530741"/>
            </a:xfrm>
          </p:grpSpPr>
          <p:sp>
            <p:nvSpPr>
              <p:cNvPr id="34" name="Freeform 8">
                <a:extLst>
                  <a:ext uri="{FF2B5EF4-FFF2-40B4-BE49-F238E27FC236}">
                    <a16:creationId xmlns:a16="http://schemas.microsoft.com/office/drawing/2014/main" id="{EFE5A934-93FA-42E8-B842-22F5D385D81F}"/>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en-US"/>
              </a:p>
            </p:txBody>
          </p:sp>
        </p:grpSp>
      </p:grpSp>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94249">
            <a:off x="-1747527" y="-3624846"/>
            <a:ext cx="6592179" cy="5858799"/>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6122" y="2737430"/>
            <a:ext cx="313963" cy="401580"/>
          </a:xfrm>
          <a:prstGeom prst="rect">
            <a:avLst/>
          </a:prstGeom>
        </p:spPr>
      </p:pic>
      <p:pic>
        <p:nvPicPr>
          <p:cNvPr id="8" name="Picture 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92685">
            <a:off x="98176" y="5331025"/>
            <a:ext cx="1858394" cy="1435258"/>
          </a:xfrm>
          <a:prstGeom prst="rect">
            <a:avLst/>
          </a:prstGeom>
        </p:spPr>
      </p:pic>
      <p:pic>
        <p:nvPicPr>
          <p:cNvPr id="9" name="Picture 9"/>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80671" y="3783356"/>
            <a:ext cx="1720504" cy="2789140"/>
          </a:xfrm>
          <a:prstGeom prst="rect">
            <a:avLst/>
          </a:prstGeom>
        </p:spPr>
      </p:pic>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09875" y="0"/>
            <a:ext cx="1907446" cy="1742929"/>
          </a:xfrm>
          <a:prstGeom prst="rect">
            <a:avLst/>
          </a:prstGeom>
        </p:spPr>
      </p:pic>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19429" y="5840699"/>
            <a:ext cx="1901562" cy="1737552"/>
          </a:xfrm>
          <a:prstGeom prst="rect">
            <a:avLst/>
          </a:prstGeom>
        </p:spPr>
      </p:pic>
      <p:sp>
        <p:nvSpPr>
          <p:cNvPr id="12" name="TextBox 11">
            <a:extLst>
              <a:ext uri="{FF2B5EF4-FFF2-40B4-BE49-F238E27FC236}">
                <a16:creationId xmlns:a16="http://schemas.microsoft.com/office/drawing/2014/main" id="{2FFC9689-64E1-44E9-A6C4-3E6C8D8F8E95}"/>
              </a:ext>
            </a:extLst>
          </p:cNvPr>
          <p:cNvSpPr txBox="1"/>
          <p:nvPr/>
        </p:nvSpPr>
        <p:spPr>
          <a:xfrm>
            <a:off x="6096000" y="410911"/>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30" name="Picture 5">
            <a:extLst>
              <a:ext uri="{FF2B5EF4-FFF2-40B4-BE49-F238E27FC236}">
                <a16:creationId xmlns:a16="http://schemas.microsoft.com/office/drawing/2014/main" id="{7982DC49-BDEB-4DF6-B84C-CAF426F2E7D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9417" y="2193583"/>
            <a:ext cx="582172" cy="744637"/>
          </a:xfrm>
          <a:prstGeom prst="rect">
            <a:avLst/>
          </a:prstGeom>
        </p:spPr>
      </p:pic>
      <p:sp>
        <p:nvSpPr>
          <p:cNvPr id="37" name="TextBox 36">
            <a:extLst>
              <a:ext uri="{FF2B5EF4-FFF2-40B4-BE49-F238E27FC236}">
                <a16:creationId xmlns:a16="http://schemas.microsoft.com/office/drawing/2014/main" id="{6BAC9C44-A609-44BD-A51B-BBFDA19B3DE5}"/>
              </a:ext>
            </a:extLst>
          </p:cNvPr>
          <p:cNvSpPr txBox="1"/>
          <p:nvPr/>
        </p:nvSpPr>
        <p:spPr>
          <a:xfrm>
            <a:off x="2547833" y="2210960"/>
            <a:ext cx="7372350" cy="3469219"/>
          </a:xfrm>
          <a:prstGeom prst="rect">
            <a:avLst/>
          </a:prstGeom>
          <a:noFill/>
        </p:spPr>
        <p:txBody>
          <a:bodyPr wrap="square">
            <a:spAutoFit/>
          </a:bodyPr>
          <a:lstStyle/>
          <a:p>
            <a:pPr marL="428625" indent="-428625" algn="just" defTabSz="857250">
              <a:lnSpc>
                <a:spcPct val="150000"/>
              </a:lnSpc>
              <a:buFont typeface="Arial" panose="020B0604020202020204" pitchFamily="34" charset="0"/>
              <a:buChar char="•"/>
            </a:pPr>
            <a:r>
              <a:rPr lang="en-US" sz="3000" dirty="0">
                <a:solidFill>
                  <a:prstClr val="black"/>
                </a:solidFill>
                <a:latin typeface="Arial" panose="020B0604020202020204" pitchFamily="34" charset="0"/>
                <a:ea typeface="Calibri" panose="020F0502020204030204" pitchFamily="34" charset="0"/>
                <a:cs typeface="Arial" panose="020B0604020202020204" pitchFamily="34" charset="0"/>
              </a:rPr>
              <a:t>Giáo viên chiếu hình ảnh về một số lượng tiền nhất định và đồ vật đã được định giá  </a:t>
            </a:r>
          </a:p>
          <a:p>
            <a:pPr marL="428625" indent="-428625" algn="just" defTabSz="857250">
              <a:lnSpc>
                <a:spcPct val="150000"/>
              </a:lnSpc>
              <a:buFont typeface="Arial" panose="020B0604020202020204" pitchFamily="34" charset="0"/>
              <a:buChar char="•"/>
            </a:pPr>
            <a:r>
              <a:rPr lang="en-US" sz="3000" dirty="0">
                <a:solidFill>
                  <a:prstClr val="black"/>
                </a:solidFill>
                <a:latin typeface="Arial" panose="020B0604020202020204" pitchFamily="34" charset="0"/>
                <a:ea typeface="Calibri" panose="020F0502020204030204" pitchFamily="34" charset="0"/>
                <a:cs typeface="Arial" panose="020B0604020202020204" pitchFamily="34" charset="0"/>
              </a:rPr>
              <a:t>Học sinh lấy các tờ tiền để vừa đúng giá tiền của mỗi đồ vật  </a:t>
            </a:r>
          </a:p>
        </p:txBody>
      </p:sp>
    </p:spTree>
    <p:extLst>
      <p:ext uri="{BB962C8B-B14F-4D97-AF65-F5344CB8AC3E}">
        <p14:creationId xmlns:p14="http://schemas.microsoft.com/office/powerpoint/2010/main" val="3696817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fade">
                                      <p:cBhvr>
                                        <p:cTn id="17" dur="500"/>
                                        <p:tgtEl>
                                          <p:spTgt spid="37">
                                            <p:txEl>
                                              <p:pRg st="0" end="0"/>
                                            </p:txEl>
                                          </p:spTgt>
                                        </p:tgtEl>
                                      </p:cBhvr>
                                    </p:animEffect>
                                    <p:anim calcmode="lin" valueType="num">
                                      <p:cBhvr>
                                        <p:cTn id="18"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xEl>
                                              <p:pRg st="1" end="1"/>
                                            </p:txEl>
                                          </p:spTgt>
                                        </p:tgtEl>
                                        <p:attrNameLst>
                                          <p:attrName>style.visibility</p:attrName>
                                        </p:attrNameLst>
                                      </p:cBhvr>
                                      <p:to>
                                        <p:strVal val="visible"/>
                                      </p:to>
                                    </p:set>
                                    <p:animEffect transition="in" filter="fade">
                                      <p:cBhvr>
                                        <p:cTn id="24" dur="500"/>
                                        <p:tgtEl>
                                          <p:spTgt spid="37">
                                            <p:txEl>
                                              <p:pRg st="1" end="1"/>
                                            </p:txEl>
                                          </p:spTgt>
                                        </p:tgtEl>
                                      </p:cBhvr>
                                    </p:animEffect>
                                    <p:anim calcmode="lin" valueType="num">
                                      <p:cBhvr>
                                        <p:cTn id="25"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2068963">
            <a:off x="-2235143" y="5693342"/>
            <a:ext cx="7617881" cy="2932884"/>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39437" y="2039971"/>
            <a:ext cx="237979" cy="304391"/>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8068915" y="-1164998"/>
            <a:ext cx="6723956" cy="2588723"/>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10625" y="-403189"/>
            <a:ext cx="3205682" cy="1830153"/>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6027" y="511889"/>
            <a:ext cx="715302" cy="715302"/>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47445" y="5714195"/>
            <a:ext cx="766896" cy="766896"/>
          </a:xfrm>
          <a:prstGeom prst="rect">
            <a:avLst/>
          </a:prstGeom>
        </p:spPr>
      </p:pic>
      <p:pic>
        <p:nvPicPr>
          <p:cNvPr id="17" name="Picture 2" descr="LỜI GIẢI] Điền số thích hợp vào ô trống đồng 20000 đồng - Tự Học 365">
            <a:extLst>
              <a:ext uri="{FF2B5EF4-FFF2-40B4-BE49-F238E27FC236}">
                <a16:creationId xmlns:a16="http://schemas.microsoft.com/office/drawing/2014/main" id="{43E7CAA0-EF44-45C4-83FA-F1A640212A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416" y="4127500"/>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LỜI GIẢI] Điền số thích hợp vào ô trống đồng 50000 đồng - Tự Học 365">
            <a:extLst>
              <a:ext uri="{FF2B5EF4-FFF2-40B4-BE49-F238E27FC236}">
                <a16:creationId xmlns:a16="http://schemas.microsoft.com/office/drawing/2014/main" id="{BD1C749A-09DE-482E-BDA9-35747D899B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3193" y="1592778"/>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F50E18A-BBAB-4828-B30E-9D4E04EAB94A}"/>
              </a:ext>
            </a:extLst>
          </p:cNvPr>
          <p:cNvPicPr>
            <a:picLocks noChangeAspect="1"/>
          </p:cNvPicPr>
          <p:nvPr/>
        </p:nvPicPr>
        <p:blipFill rotWithShape="1">
          <a:blip r:embed="rId10"/>
          <a:srcRect l="1794" t="2206" r="1919" b="3196"/>
          <a:stretch/>
        </p:blipFill>
        <p:spPr>
          <a:xfrm>
            <a:off x="4625500" y="4239294"/>
            <a:ext cx="2927942" cy="1400446"/>
          </a:xfrm>
          <a:prstGeom prst="rect">
            <a:avLst/>
          </a:prstGeom>
          <a:ln>
            <a:solidFill>
              <a:schemeClr val="bg1">
                <a:lumMod val="50000"/>
              </a:schemeClr>
            </a:solidFill>
          </a:ln>
        </p:spPr>
      </p:pic>
      <p:pic>
        <p:nvPicPr>
          <p:cNvPr id="21" name="Picture 6" descr="LỜI GIẢI] Điền số thích hợp vào ô trống đồng 50000 đồng - Tự Học 365">
            <a:extLst>
              <a:ext uri="{FF2B5EF4-FFF2-40B4-BE49-F238E27FC236}">
                <a16:creationId xmlns:a16="http://schemas.microsoft.com/office/drawing/2014/main" id="{0ADEE91B-AF2C-466D-9A7C-506583E46D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651" y="2151304"/>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ỜI GIẢI] Điền số thích hợp vào ô trống đồng 20000 đồng - Tự Học 365">
            <a:extLst>
              <a:ext uri="{FF2B5EF4-FFF2-40B4-BE49-F238E27FC236}">
                <a16:creationId xmlns:a16="http://schemas.microsoft.com/office/drawing/2014/main" id="{810AAA01-5AD2-43E9-98DA-F51FBDF78D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878" y="4442542"/>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Text&#10;&#10;Description automatically generated">
            <a:extLst>
              <a:ext uri="{FF2B5EF4-FFF2-40B4-BE49-F238E27FC236}">
                <a16:creationId xmlns:a16="http://schemas.microsoft.com/office/drawing/2014/main" id="{A2027F82-96B1-4771-A28E-A2B2761122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6995" y="1721153"/>
            <a:ext cx="2937030" cy="1336386"/>
          </a:xfrm>
          <a:prstGeom prst="rect">
            <a:avLst/>
          </a:prstGeom>
        </p:spPr>
      </p:pic>
      <p:pic>
        <p:nvPicPr>
          <p:cNvPr id="26" name="Picture 25" descr="Text&#10;&#10;Description automatically generated">
            <a:extLst>
              <a:ext uri="{FF2B5EF4-FFF2-40B4-BE49-F238E27FC236}">
                <a16:creationId xmlns:a16="http://schemas.microsoft.com/office/drawing/2014/main" id="{C5BAF2B0-BAA5-46A1-8E92-17CED2D1017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46391" y="2250552"/>
            <a:ext cx="2937030" cy="1336386"/>
          </a:xfrm>
          <a:prstGeom prst="rect">
            <a:avLst/>
          </a:prstGeom>
        </p:spPr>
      </p:pic>
      <p:pic>
        <p:nvPicPr>
          <p:cNvPr id="27" name="Picture 26" descr="Text&#10;&#10;Description automatically generated">
            <a:extLst>
              <a:ext uri="{FF2B5EF4-FFF2-40B4-BE49-F238E27FC236}">
                <a16:creationId xmlns:a16="http://schemas.microsoft.com/office/drawing/2014/main" id="{2C43AD9B-DC78-4DA1-B196-0E203C7FC1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15787" y="2791438"/>
            <a:ext cx="2937030" cy="1336386"/>
          </a:xfrm>
          <a:prstGeom prst="rect">
            <a:avLst/>
          </a:prstGeom>
        </p:spPr>
      </p:pic>
      <p:pic>
        <p:nvPicPr>
          <p:cNvPr id="28" name="Picture 27">
            <a:extLst>
              <a:ext uri="{FF2B5EF4-FFF2-40B4-BE49-F238E27FC236}">
                <a16:creationId xmlns:a16="http://schemas.microsoft.com/office/drawing/2014/main" id="{47F4C215-CCF3-416A-862B-5CE95C993B32}"/>
              </a:ext>
            </a:extLst>
          </p:cNvPr>
          <p:cNvPicPr>
            <a:picLocks noChangeAspect="1"/>
          </p:cNvPicPr>
          <p:nvPr/>
        </p:nvPicPr>
        <p:blipFill rotWithShape="1">
          <a:blip r:embed="rId10"/>
          <a:srcRect l="1794" t="2206" r="1919" b="3196"/>
          <a:stretch/>
        </p:blipFill>
        <p:spPr>
          <a:xfrm>
            <a:off x="4876995" y="4547913"/>
            <a:ext cx="2927942" cy="1400446"/>
          </a:xfrm>
          <a:prstGeom prst="rect">
            <a:avLst/>
          </a:prstGeom>
          <a:ln>
            <a:solidFill>
              <a:schemeClr val="bg1">
                <a:lumMod val="50000"/>
              </a:schemeClr>
            </a:solidFill>
          </a:ln>
        </p:spPr>
      </p:pic>
      <p:sp>
        <p:nvSpPr>
          <p:cNvPr id="29" name="TextBox 28">
            <a:extLst>
              <a:ext uri="{FF2B5EF4-FFF2-40B4-BE49-F238E27FC236}">
                <a16:creationId xmlns:a16="http://schemas.microsoft.com/office/drawing/2014/main" id="{39E15C4C-B4FE-4581-BE2C-BD97475DDFC3}"/>
              </a:ext>
            </a:extLst>
          </p:cNvPr>
          <p:cNvSpPr txBox="1"/>
          <p:nvPr/>
        </p:nvSpPr>
        <p:spPr>
          <a:xfrm>
            <a:off x="1994793" y="237318"/>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30" name="Picture 3">
            <a:extLst>
              <a:ext uri="{FF2B5EF4-FFF2-40B4-BE49-F238E27FC236}">
                <a16:creationId xmlns:a16="http://schemas.microsoft.com/office/drawing/2014/main" id="{A10B8163-3138-4A2A-8444-F348017844E1}"/>
              </a:ext>
            </a:extLst>
          </p:cNvPr>
          <p:cNvPicPr>
            <a:picLocks noChangeAspect="1"/>
          </p:cNvPicPr>
          <p:nvPr/>
        </p:nvPicPr>
        <p:blipFill>
          <a:blip r:embed="rId12"/>
          <a:srcRect/>
          <a:stretch>
            <a:fillRect/>
          </a:stretch>
        </p:blipFill>
        <p:spPr>
          <a:xfrm>
            <a:off x="8328020" y="2250552"/>
            <a:ext cx="2970848" cy="2748034"/>
          </a:xfrm>
          <a:prstGeom prst="rect">
            <a:avLst/>
          </a:prstGeom>
        </p:spPr>
      </p:pic>
      <p:sp>
        <p:nvSpPr>
          <p:cNvPr id="32" name="TextBox 31">
            <a:extLst>
              <a:ext uri="{FF2B5EF4-FFF2-40B4-BE49-F238E27FC236}">
                <a16:creationId xmlns:a16="http://schemas.microsoft.com/office/drawing/2014/main" id="{F1911BA6-22FF-42F6-A520-C913AB5E22EE}"/>
              </a:ext>
            </a:extLst>
          </p:cNvPr>
          <p:cNvSpPr txBox="1"/>
          <p:nvPr/>
        </p:nvSpPr>
        <p:spPr>
          <a:xfrm>
            <a:off x="8482763" y="5261808"/>
            <a:ext cx="2574207"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85 000 đồng </a:t>
            </a:r>
          </a:p>
        </p:txBody>
      </p:sp>
    </p:spTree>
    <p:extLst>
      <p:ext uri="{BB962C8B-B14F-4D97-AF65-F5344CB8AC3E}">
        <p14:creationId xmlns:p14="http://schemas.microsoft.com/office/powerpoint/2010/main" val="28201431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194249">
            <a:off x="-2177655" y="-4594237"/>
            <a:ext cx="6592179" cy="5858799"/>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6396" y="2513867"/>
            <a:ext cx="313963" cy="401580"/>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94249">
            <a:off x="8073059" y="5114026"/>
            <a:ext cx="6571846" cy="5840728"/>
          </a:xfrm>
          <a:prstGeom prst="rect">
            <a:avLst/>
          </a:prstGeom>
        </p:spPr>
      </p:pic>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8082" y="-570524"/>
            <a:ext cx="1907446" cy="1742929"/>
          </a:xfrm>
          <a:prstGeom prst="rect">
            <a:avLst/>
          </a:prstGeom>
        </p:spPr>
      </p:pic>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67626" y="5770358"/>
            <a:ext cx="1901562" cy="1737552"/>
          </a:xfrm>
          <a:prstGeom prst="rect">
            <a:avLst/>
          </a:prstGeom>
        </p:spPr>
      </p:pic>
      <p:sp>
        <p:nvSpPr>
          <p:cNvPr id="12" name="TextBox 11">
            <a:extLst>
              <a:ext uri="{FF2B5EF4-FFF2-40B4-BE49-F238E27FC236}">
                <a16:creationId xmlns:a16="http://schemas.microsoft.com/office/drawing/2014/main" id="{98DA21B2-2508-462C-B8E8-67A96198F53F}"/>
              </a:ext>
            </a:extLst>
          </p:cNvPr>
          <p:cNvSpPr txBox="1"/>
          <p:nvPr/>
        </p:nvSpPr>
        <p:spPr>
          <a:xfrm>
            <a:off x="5871519" y="212283"/>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13" name="Picture 14">
            <a:extLst>
              <a:ext uri="{FF2B5EF4-FFF2-40B4-BE49-F238E27FC236}">
                <a16:creationId xmlns:a16="http://schemas.microsoft.com/office/drawing/2014/main" id="{DF770173-8A95-4C2C-A1A8-FB9D86A3CDC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6027" y="511889"/>
            <a:ext cx="715302" cy="715302"/>
          </a:xfrm>
          <a:prstGeom prst="rect">
            <a:avLst/>
          </a:prstGeom>
        </p:spPr>
      </p:pic>
      <p:pic>
        <p:nvPicPr>
          <p:cNvPr id="14" name="Picture 2" descr="LỜI GIẢI] Điền số thích hợp vào ô trống đồng 20000 đồng - Tự Học 365">
            <a:extLst>
              <a:ext uri="{FF2B5EF4-FFF2-40B4-BE49-F238E27FC236}">
                <a16:creationId xmlns:a16="http://schemas.microsoft.com/office/drawing/2014/main" id="{5C7C344C-F9E4-47E7-B719-CE8D6CE27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372" y="4878017"/>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ỜI GIẢI] Điền số thích hợp vào ô trống đồng 50000 đồng - Tự Học 365">
            <a:extLst>
              <a:ext uri="{FF2B5EF4-FFF2-40B4-BE49-F238E27FC236}">
                <a16:creationId xmlns:a16="http://schemas.microsoft.com/office/drawing/2014/main" id="{F4BCDCDB-E311-4B77-AE9E-85400EC752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552" y="3022963"/>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ỜI GIẢI] Điền số thích hợp vào ô trống đồng 50000 đồng - Tự Học 365">
            <a:extLst>
              <a:ext uri="{FF2B5EF4-FFF2-40B4-BE49-F238E27FC236}">
                <a16:creationId xmlns:a16="http://schemas.microsoft.com/office/drawing/2014/main" id="{A6D9FCFE-324E-4DA4-9173-01041E257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698" y="3286125"/>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Vietnam 100000 Dong 2016 | Vietnamese dong, Vietnam, Bank notes">
            <a:extLst>
              <a:ext uri="{FF2B5EF4-FFF2-40B4-BE49-F238E27FC236}">
                <a16:creationId xmlns:a16="http://schemas.microsoft.com/office/drawing/2014/main" id="{0972D9C8-CC01-49AB-B5FE-2095BBE556F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0000"/>
          <a:stretch/>
        </p:blipFill>
        <p:spPr bwMode="auto">
          <a:xfrm>
            <a:off x="679372" y="1524335"/>
            <a:ext cx="3060742" cy="14631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DE71AF5-7FC8-4B64-993A-7BE7385D4B32}"/>
              </a:ext>
            </a:extLst>
          </p:cNvPr>
          <p:cNvPicPr>
            <a:picLocks noChangeAspect="1"/>
          </p:cNvPicPr>
          <p:nvPr/>
        </p:nvPicPr>
        <p:blipFill rotWithShape="1">
          <a:blip r:embed="rId10"/>
          <a:srcRect l="1794" t="2206" r="1919" b="3196"/>
          <a:stretch/>
        </p:blipFill>
        <p:spPr>
          <a:xfrm>
            <a:off x="4337649" y="1622518"/>
            <a:ext cx="2927942" cy="1400446"/>
          </a:xfrm>
          <a:prstGeom prst="rect">
            <a:avLst/>
          </a:prstGeom>
          <a:ln>
            <a:solidFill>
              <a:schemeClr val="bg1">
                <a:lumMod val="50000"/>
              </a:schemeClr>
            </a:solidFill>
          </a:ln>
        </p:spPr>
      </p:pic>
      <p:pic>
        <p:nvPicPr>
          <p:cNvPr id="27" name="Picture 2">
            <a:extLst>
              <a:ext uri="{FF2B5EF4-FFF2-40B4-BE49-F238E27FC236}">
                <a16:creationId xmlns:a16="http://schemas.microsoft.com/office/drawing/2014/main" id="{216F581A-688E-402E-8A79-A16C1782C7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5272" y="3465389"/>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B4A7EEF-3587-4CA0-A7C6-1592864DEF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5107" y="3797690"/>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1000 đồng (tiền Việt) – Wikipedia tiếng Việt">
            <a:extLst>
              <a:ext uri="{FF2B5EF4-FFF2-40B4-BE49-F238E27FC236}">
                <a16:creationId xmlns:a16="http://schemas.microsoft.com/office/drawing/2014/main" id="{3AE8D039-C87E-496E-9567-90FCF3237F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68826" y="4169794"/>
            <a:ext cx="2854349" cy="141644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2646FEC1-B984-4928-83E1-F12FD83A27B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67458" y="1622517"/>
            <a:ext cx="2357386" cy="2393286"/>
          </a:xfrm>
          <a:prstGeom prst="rect">
            <a:avLst/>
          </a:prstGeom>
        </p:spPr>
      </p:pic>
      <p:sp>
        <p:nvSpPr>
          <p:cNvPr id="34" name="TextBox 33">
            <a:extLst>
              <a:ext uri="{FF2B5EF4-FFF2-40B4-BE49-F238E27FC236}">
                <a16:creationId xmlns:a16="http://schemas.microsoft.com/office/drawing/2014/main" id="{BF88B9D1-5CD9-4C09-9324-C8B08F4040A0}"/>
              </a:ext>
            </a:extLst>
          </p:cNvPr>
          <p:cNvSpPr txBox="1"/>
          <p:nvPr/>
        </p:nvSpPr>
        <p:spPr>
          <a:xfrm>
            <a:off x="8134748" y="4218751"/>
            <a:ext cx="3306402"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128 000 đồng </a:t>
            </a:r>
          </a:p>
        </p:txBody>
      </p:sp>
    </p:spTree>
    <p:extLst>
      <p:ext uri="{BB962C8B-B14F-4D97-AF65-F5344CB8AC3E}">
        <p14:creationId xmlns:p14="http://schemas.microsoft.com/office/powerpoint/2010/main" val="24272633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anim calcmode="lin" valueType="num">
                                      <p:cBhvr>
                                        <p:cTn id="43" dur="500" fill="hold"/>
                                        <p:tgtEl>
                                          <p:spTgt spid="29"/>
                                        </p:tgtEl>
                                        <p:attrNameLst>
                                          <p:attrName>ppt_x</p:attrName>
                                        </p:attrNameLst>
                                      </p:cBhvr>
                                      <p:tavLst>
                                        <p:tav tm="0">
                                          <p:val>
                                            <p:strVal val="#ppt_x"/>
                                          </p:val>
                                        </p:tav>
                                        <p:tav tm="100000">
                                          <p:val>
                                            <p:strVal val="#ppt_x"/>
                                          </p:val>
                                        </p:tav>
                                      </p:tavLst>
                                    </p:anim>
                                    <p:anim calcmode="lin" valueType="num">
                                      <p:cBhvr>
                                        <p:cTn id="4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5" name="A_colorful_3d_202602211106_pg1js">
            <a:hlinkClick r:id="" action="ppaction://media"/>
            <a:extLst>
              <a:ext uri="{FF2B5EF4-FFF2-40B4-BE49-F238E27FC236}">
                <a16:creationId xmlns:a16="http://schemas.microsoft.com/office/drawing/2014/main" id="{8306FF2D-ECE8-E129-5D99-499AFBD812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472246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20433" y="-1146425"/>
            <a:ext cx="6206907" cy="2389659"/>
          </a:xfrm>
          <a:prstGeom prst="rect">
            <a:avLst/>
          </a:prstGeom>
        </p:spPr>
      </p:pic>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10501" y="5663171"/>
            <a:ext cx="6206907" cy="2389659"/>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55125" y="5338244"/>
            <a:ext cx="1917656" cy="3039513"/>
          </a:xfrm>
          <a:prstGeom prst="rect">
            <a:avLst/>
          </a:prstGeom>
        </p:spPr>
      </p:pic>
      <p:pic>
        <p:nvPicPr>
          <p:cNvPr id="24" name="Picture 2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62374" y="731807"/>
            <a:ext cx="324099" cy="414546"/>
          </a:xfrm>
          <a:prstGeom prst="rect">
            <a:avLst/>
          </a:prstGeom>
        </p:spPr>
      </p:pic>
      <p:pic>
        <p:nvPicPr>
          <p:cNvPr id="25" name="Picture 2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0660" y="-584420"/>
            <a:ext cx="1507658" cy="2389659"/>
          </a:xfrm>
          <a:prstGeom prst="rect">
            <a:avLst/>
          </a:prstGeom>
        </p:spPr>
      </p:pic>
      <p:pic>
        <p:nvPicPr>
          <p:cNvPr id="27" name="Picture 2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812" y="5753227"/>
            <a:ext cx="1718646" cy="1383962"/>
          </a:xfrm>
          <a:prstGeom prst="rect">
            <a:avLst/>
          </a:prstGeom>
        </p:spPr>
      </p:pic>
      <p:sp>
        <p:nvSpPr>
          <p:cNvPr id="18" name="TextBox 17">
            <a:extLst>
              <a:ext uri="{FF2B5EF4-FFF2-40B4-BE49-F238E27FC236}">
                <a16:creationId xmlns:a16="http://schemas.microsoft.com/office/drawing/2014/main" id="{512295DF-C2F9-417F-A1E3-46B6D5B605E4}"/>
              </a:ext>
            </a:extLst>
          </p:cNvPr>
          <p:cNvSpPr txBox="1"/>
          <p:nvPr/>
        </p:nvSpPr>
        <p:spPr>
          <a:xfrm>
            <a:off x="6096000" y="225246"/>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19" name="Picture 2" descr="Pin on Vietnam-ish">
            <a:extLst>
              <a:ext uri="{FF2B5EF4-FFF2-40B4-BE49-F238E27FC236}">
                <a16:creationId xmlns:a16="http://schemas.microsoft.com/office/drawing/2014/main" id="{34725F4C-0751-4EDD-9144-15131B5DBC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312" y="1925074"/>
            <a:ext cx="3363979" cy="15039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LỜI GIẢI] Điền số thích hợp vào ô trống đồng 50000 đồng - Tự Học 365">
            <a:extLst>
              <a:ext uri="{FF2B5EF4-FFF2-40B4-BE49-F238E27FC236}">
                <a16:creationId xmlns:a16="http://schemas.microsoft.com/office/drawing/2014/main" id="{15E8A23B-5911-4824-98C4-AC751D0954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780" y="3520260"/>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LỜI GIẢI] Điền số thích hợp vào ô trống đồng 50000 đồng - Tự Học 365">
            <a:extLst>
              <a:ext uri="{FF2B5EF4-FFF2-40B4-BE49-F238E27FC236}">
                <a16:creationId xmlns:a16="http://schemas.microsoft.com/office/drawing/2014/main" id="{A277B438-FFD9-4386-99FE-950E57D550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964" y="3815550"/>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LỜI GIẢI] Điền số thích hợp vào ô trống đồng 50000 đồng - Tự Học 365">
            <a:extLst>
              <a:ext uri="{FF2B5EF4-FFF2-40B4-BE49-F238E27FC236}">
                <a16:creationId xmlns:a16="http://schemas.microsoft.com/office/drawing/2014/main" id="{E5829C62-B6EA-4EF5-AEB2-E9643932BD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0661" y="4153977"/>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LỜI GIẢI] Điền số thích hợp vào ô trống đồng 20000 đồng - Tự Học 365">
            <a:extLst>
              <a:ext uri="{FF2B5EF4-FFF2-40B4-BE49-F238E27FC236}">
                <a16:creationId xmlns:a16="http://schemas.microsoft.com/office/drawing/2014/main" id="{E01BAAE3-E1A5-4C36-B6C1-5E3CBF1D01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2938" y="1857770"/>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ỜI GIẢI] Điền số thích hợp vào ô trống đồng 20000 đồng - Tự Học 365">
            <a:extLst>
              <a:ext uri="{FF2B5EF4-FFF2-40B4-BE49-F238E27FC236}">
                <a16:creationId xmlns:a16="http://schemas.microsoft.com/office/drawing/2014/main" id="{0C4E08D7-6323-433C-B88E-44D6A7A3D9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5813" y="2045611"/>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ext&#10;&#10;Description automatically generated">
            <a:extLst>
              <a:ext uri="{FF2B5EF4-FFF2-40B4-BE49-F238E27FC236}">
                <a16:creationId xmlns:a16="http://schemas.microsoft.com/office/drawing/2014/main" id="{BB109258-2192-4CB7-94D0-7E3C51E380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1050" y="3727368"/>
            <a:ext cx="2937030" cy="1336386"/>
          </a:xfrm>
          <a:prstGeom prst="rect">
            <a:avLst/>
          </a:prstGeom>
        </p:spPr>
      </p:pic>
      <p:pic>
        <p:nvPicPr>
          <p:cNvPr id="32" name="Picture 31">
            <a:extLst>
              <a:ext uri="{FF2B5EF4-FFF2-40B4-BE49-F238E27FC236}">
                <a16:creationId xmlns:a16="http://schemas.microsoft.com/office/drawing/2014/main" id="{0AB22A33-B5B6-4786-B053-1312198B79CF}"/>
              </a:ext>
            </a:extLst>
          </p:cNvPr>
          <p:cNvPicPr>
            <a:picLocks noChangeAspect="1"/>
          </p:cNvPicPr>
          <p:nvPr/>
        </p:nvPicPr>
        <p:blipFill rotWithShape="1">
          <a:blip r:embed="rId11"/>
          <a:srcRect l="1794" t="2206" r="1919" b="3196"/>
          <a:stretch/>
        </p:blipFill>
        <p:spPr>
          <a:xfrm>
            <a:off x="4668246" y="5276326"/>
            <a:ext cx="2927942" cy="1400446"/>
          </a:xfrm>
          <a:prstGeom prst="rect">
            <a:avLst/>
          </a:prstGeom>
          <a:ln>
            <a:solidFill>
              <a:schemeClr val="bg1">
                <a:lumMod val="50000"/>
              </a:schemeClr>
            </a:solidFill>
          </a:ln>
        </p:spPr>
      </p:pic>
      <p:pic>
        <p:nvPicPr>
          <p:cNvPr id="33" name="Graphic 32">
            <a:extLst>
              <a:ext uri="{FF2B5EF4-FFF2-40B4-BE49-F238E27FC236}">
                <a16:creationId xmlns:a16="http://schemas.microsoft.com/office/drawing/2014/main" id="{AB5AEF99-3052-4DDC-BE4E-28A598DDCA6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40855" y="2107219"/>
            <a:ext cx="2894826" cy="1947428"/>
          </a:xfrm>
          <a:prstGeom prst="rect">
            <a:avLst/>
          </a:prstGeom>
        </p:spPr>
      </p:pic>
      <p:sp>
        <p:nvSpPr>
          <p:cNvPr id="34" name="TextBox 33">
            <a:extLst>
              <a:ext uri="{FF2B5EF4-FFF2-40B4-BE49-F238E27FC236}">
                <a16:creationId xmlns:a16="http://schemas.microsoft.com/office/drawing/2014/main" id="{13FC8400-45C1-4882-B96C-28507D5D0DE2}"/>
              </a:ext>
            </a:extLst>
          </p:cNvPr>
          <p:cNvSpPr txBox="1"/>
          <p:nvPr/>
        </p:nvSpPr>
        <p:spPr>
          <a:xfrm>
            <a:off x="8301924" y="4346222"/>
            <a:ext cx="3306402"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270 000 đồng </a:t>
            </a:r>
          </a:p>
        </p:txBody>
      </p:sp>
    </p:spTree>
    <p:extLst>
      <p:ext uri="{BB962C8B-B14F-4D97-AF65-F5344CB8AC3E}">
        <p14:creationId xmlns:p14="http://schemas.microsoft.com/office/powerpoint/2010/main" val="40864544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randombar(horizont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2068963">
            <a:off x="-3321680" y="4934344"/>
            <a:ext cx="7617881" cy="2932884"/>
          </a:xfrm>
          <a:prstGeom prst="rect">
            <a:avLst/>
          </a:prstGeom>
        </p:spPr>
      </p:pic>
      <p:pic>
        <p:nvPicPr>
          <p:cNvPr id="11" name="Picture 11"/>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65336" y="2620922"/>
            <a:ext cx="237979" cy="304391"/>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8068915" y="-1164998"/>
            <a:ext cx="6723956" cy="2588723"/>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81173" y="-603969"/>
            <a:ext cx="3205682" cy="1830153"/>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967" y="556852"/>
            <a:ext cx="715302" cy="715302"/>
          </a:xfrm>
          <a:prstGeom prst="rect">
            <a:avLst/>
          </a:prstGeom>
        </p:spPr>
      </p:pic>
      <p:pic>
        <p:nvPicPr>
          <p:cNvPr id="15" name="Picture 15"/>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55629" y="367358"/>
            <a:ext cx="766896" cy="766896"/>
          </a:xfrm>
          <a:prstGeom prst="rect">
            <a:avLst/>
          </a:prstGeom>
        </p:spPr>
      </p:pic>
      <p:pic>
        <p:nvPicPr>
          <p:cNvPr id="18" name="Picture 6" descr="LỜI GIẢI] Điền số thích hợp vào ô trống đồng 50000 đồng - Tự Học 365">
            <a:extLst>
              <a:ext uri="{FF2B5EF4-FFF2-40B4-BE49-F238E27FC236}">
                <a16:creationId xmlns:a16="http://schemas.microsoft.com/office/drawing/2014/main" id="{BD1C749A-09DE-482E-BDA9-35747D899B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8324" y="3333021"/>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ext&#10;&#10;Description automatically generated">
            <a:extLst>
              <a:ext uri="{FF2B5EF4-FFF2-40B4-BE49-F238E27FC236}">
                <a16:creationId xmlns:a16="http://schemas.microsoft.com/office/drawing/2014/main" id="{FC790DA9-5620-4C18-99FB-424D83055C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64490" y="1597569"/>
            <a:ext cx="2937030" cy="1336386"/>
          </a:xfrm>
          <a:prstGeom prst="rect">
            <a:avLst/>
          </a:prstGeom>
        </p:spPr>
      </p:pic>
      <p:pic>
        <p:nvPicPr>
          <p:cNvPr id="20" name="Picture 19">
            <a:extLst>
              <a:ext uri="{FF2B5EF4-FFF2-40B4-BE49-F238E27FC236}">
                <a16:creationId xmlns:a16="http://schemas.microsoft.com/office/drawing/2014/main" id="{7F50E18A-BBAB-4828-B30E-9D4E04EAB94A}"/>
              </a:ext>
            </a:extLst>
          </p:cNvPr>
          <p:cNvPicPr>
            <a:picLocks noChangeAspect="1"/>
          </p:cNvPicPr>
          <p:nvPr/>
        </p:nvPicPr>
        <p:blipFill rotWithShape="1">
          <a:blip r:embed="rId10"/>
          <a:srcRect l="1794" t="2206" r="1919" b="3196"/>
          <a:stretch/>
        </p:blipFill>
        <p:spPr>
          <a:xfrm>
            <a:off x="5371708" y="3579976"/>
            <a:ext cx="2927942" cy="1400446"/>
          </a:xfrm>
          <a:prstGeom prst="rect">
            <a:avLst/>
          </a:prstGeom>
          <a:ln>
            <a:solidFill>
              <a:schemeClr val="bg1">
                <a:lumMod val="50000"/>
              </a:schemeClr>
            </a:solidFill>
          </a:ln>
        </p:spPr>
      </p:pic>
      <p:pic>
        <p:nvPicPr>
          <p:cNvPr id="21" name="Picture 6" descr="LỜI GIẢI] Điền số thích hợp vào ô trống đồng 50000 đồng - Tự Học 365">
            <a:extLst>
              <a:ext uri="{FF2B5EF4-FFF2-40B4-BE49-F238E27FC236}">
                <a16:creationId xmlns:a16="http://schemas.microsoft.com/office/drawing/2014/main" id="{0ADEE91B-AF2C-466D-9A7C-506583E46D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012" y="3601927"/>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ext&#10;&#10;Description automatically generated">
            <a:extLst>
              <a:ext uri="{FF2B5EF4-FFF2-40B4-BE49-F238E27FC236}">
                <a16:creationId xmlns:a16="http://schemas.microsoft.com/office/drawing/2014/main" id="{34BC4621-D901-4112-AC13-A4E1F1337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0348" y="1846205"/>
            <a:ext cx="2937030" cy="1336386"/>
          </a:xfrm>
          <a:prstGeom prst="rect">
            <a:avLst/>
          </a:prstGeom>
        </p:spPr>
      </p:pic>
      <p:sp>
        <p:nvSpPr>
          <p:cNvPr id="24" name="TextBox 23">
            <a:extLst>
              <a:ext uri="{FF2B5EF4-FFF2-40B4-BE49-F238E27FC236}">
                <a16:creationId xmlns:a16="http://schemas.microsoft.com/office/drawing/2014/main" id="{AA8CA437-44F6-4CF6-ACAF-1B6FA86074DD}"/>
              </a:ext>
            </a:extLst>
          </p:cNvPr>
          <p:cNvSpPr txBox="1"/>
          <p:nvPr/>
        </p:nvSpPr>
        <p:spPr>
          <a:xfrm>
            <a:off x="1605103" y="221231"/>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25" name="Picture 12" descr="Vietnam 100000 Dong 2016 | Vietnamese dong, Vietnam, Bank notes">
            <a:extLst>
              <a:ext uri="{FF2B5EF4-FFF2-40B4-BE49-F238E27FC236}">
                <a16:creationId xmlns:a16="http://schemas.microsoft.com/office/drawing/2014/main" id="{EEFD4363-8781-47EF-91AD-624CC656990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50000"/>
          <a:stretch/>
        </p:blipFill>
        <p:spPr bwMode="auto">
          <a:xfrm>
            <a:off x="1327097" y="1503293"/>
            <a:ext cx="3060742" cy="14631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Vietnam 100000 Dong 2016 | Vietnamese dong, Vietnam, Bank notes">
            <a:extLst>
              <a:ext uri="{FF2B5EF4-FFF2-40B4-BE49-F238E27FC236}">
                <a16:creationId xmlns:a16="http://schemas.microsoft.com/office/drawing/2014/main" id="{FA90D923-04BA-43B4-BC75-27BBDDCC30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50000"/>
          <a:stretch/>
        </p:blipFill>
        <p:spPr bwMode="auto">
          <a:xfrm>
            <a:off x="975231" y="1807819"/>
            <a:ext cx="3060742" cy="1463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LỜI GIẢI] Điền số thích hợp vào ô trống đồng 50000 đồng - Tự Học 365">
            <a:extLst>
              <a:ext uri="{FF2B5EF4-FFF2-40B4-BE49-F238E27FC236}">
                <a16:creationId xmlns:a16="http://schemas.microsoft.com/office/drawing/2014/main" id="{AD99ABFE-AB54-44C1-AED6-2A5913894A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176" y="3990298"/>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CEB3EF24-DC96-4136-85FD-1A7B393D28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73806" y="5063301"/>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45BF6D69-A7EA-47C9-939A-0E05FDF139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3641" y="5395602"/>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FE91962B-6194-4B7B-86E6-0F4BCE6B72E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89694" y="1534387"/>
            <a:ext cx="2005965" cy="3857625"/>
          </a:xfrm>
          <a:prstGeom prst="rect">
            <a:avLst/>
          </a:prstGeom>
        </p:spPr>
      </p:pic>
      <p:pic>
        <p:nvPicPr>
          <p:cNvPr id="31" name="Picture 30" descr="Text&#10;&#10;Description automatically generated">
            <a:extLst>
              <a:ext uri="{FF2B5EF4-FFF2-40B4-BE49-F238E27FC236}">
                <a16:creationId xmlns:a16="http://schemas.microsoft.com/office/drawing/2014/main" id="{98ADE92F-B752-4803-90D8-8A2D67EA2F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6527" y="2126813"/>
            <a:ext cx="2937030" cy="1336386"/>
          </a:xfrm>
          <a:prstGeom prst="rect">
            <a:avLst/>
          </a:prstGeom>
        </p:spPr>
      </p:pic>
      <p:sp>
        <p:nvSpPr>
          <p:cNvPr id="32" name="TextBox 31">
            <a:extLst>
              <a:ext uri="{FF2B5EF4-FFF2-40B4-BE49-F238E27FC236}">
                <a16:creationId xmlns:a16="http://schemas.microsoft.com/office/drawing/2014/main" id="{BB878449-FD46-4C3E-B64D-39D18F9C9A34}"/>
              </a:ext>
            </a:extLst>
          </p:cNvPr>
          <p:cNvSpPr txBox="1"/>
          <p:nvPr/>
        </p:nvSpPr>
        <p:spPr>
          <a:xfrm>
            <a:off x="8639476" y="5563219"/>
            <a:ext cx="3306402"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289 000 đồng </a:t>
            </a:r>
          </a:p>
        </p:txBody>
      </p:sp>
    </p:spTree>
    <p:extLst>
      <p:ext uri="{BB962C8B-B14F-4D97-AF65-F5344CB8AC3E}">
        <p14:creationId xmlns:p14="http://schemas.microsoft.com/office/powerpoint/2010/main" val="15289582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3"/>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Effect transition="in" filter="fade">
                                      <p:cBhvr>
                                        <p:cTn id="9" dur="500"/>
                                        <p:tgtEl>
                                          <p:spTgt spid="18"/>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strVal val="#ppt_w+.3"/>
                                          </p:val>
                                        </p:tav>
                                        <p:tav tm="100000">
                                          <p:val>
                                            <p:strVal val="#ppt_w"/>
                                          </p:val>
                                        </p:tav>
                                      </p:tavLst>
                                    </p:anim>
                                    <p:anim calcmode="lin" valueType="num">
                                      <p:cBhvr>
                                        <p:cTn id="18" dur="500" fill="hold"/>
                                        <p:tgtEl>
                                          <p:spTgt spid="20"/>
                                        </p:tgtEl>
                                        <p:attrNameLst>
                                          <p:attrName>ppt_h</p:attrName>
                                        </p:attrNameLst>
                                      </p:cBhvr>
                                      <p:tavLst>
                                        <p:tav tm="0">
                                          <p:val>
                                            <p:strVal val="#ppt_h"/>
                                          </p:val>
                                        </p:tav>
                                        <p:tav tm="100000">
                                          <p:val>
                                            <p:strVal val="#ppt_h"/>
                                          </p:val>
                                        </p:tav>
                                      </p:tavLst>
                                    </p:anim>
                                    <p:animEffect transition="in" filter="fade">
                                      <p:cBhvr>
                                        <p:cTn id="19" dur="500"/>
                                        <p:tgtEl>
                                          <p:spTgt spid="2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ppt_w+.3"/>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animEffect transition="in" filter="fade">
                                      <p:cBhvr>
                                        <p:cTn id="24" dur="500"/>
                                        <p:tgtEl>
                                          <p:spTgt spid="21"/>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3"/>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strVal val="#ppt_w+.3"/>
                                          </p:val>
                                        </p:tav>
                                        <p:tav tm="100000">
                                          <p:val>
                                            <p:strVal val="#ppt_w"/>
                                          </p:val>
                                        </p:tav>
                                      </p:tavLst>
                                    </p:anim>
                                    <p:anim calcmode="lin" valueType="num">
                                      <p:cBhvr>
                                        <p:cTn id="33" dur="500" fill="hold"/>
                                        <p:tgtEl>
                                          <p:spTgt spid="25"/>
                                        </p:tgtEl>
                                        <p:attrNameLst>
                                          <p:attrName>ppt_h</p:attrName>
                                        </p:attrNameLst>
                                      </p:cBhvr>
                                      <p:tavLst>
                                        <p:tav tm="0">
                                          <p:val>
                                            <p:strVal val="#ppt_h"/>
                                          </p:val>
                                        </p:tav>
                                        <p:tav tm="100000">
                                          <p:val>
                                            <p:strVal val="#ppt_h"/>
                                          </p:val>
                                        </p:tav>
                                      </p:tavLst>
                                    </p:anim>
                                    <p:animEffect transition="in" filter="fade">
                                      <p:cBhvr>
                                        <p:cTn id="34" dur="500"/>
                                        <p:tgtEl>
                                          <p:spTgt spid="2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strVal val="#ppt_w+.3"/>
                                          </p:val>
                                        </p:tav>
                                        <p:tav tm="100000">
                                          <p:val>
                                            <p:strVal val="#ppt_w"/>
                                          </p:val>
                                        </p:tav>
                                      </p:tavLst>
                                    </p:anim>
                                    <p:anim calcmode="lin" valueType="num">
                                      <p:cBhvr>
                                        <p:cTn id="38" dur="500" fill="hold"/>
                                        <p:tgtEl>
                                          <p:spTgt spid="26"/>
                                        </p:tgtEl>
                                        <p:attrNameLst>
                                          <p:attrName>ppt_h</p:attrName>
                                        </p:attrNameLst>
                                      </p:cBhvr>
                                      <p:tavLst>
                                        <p:tav tm="0">
                                          <p:val>
                                            <p:strVal val="#ppt_h"/>
                                          </p:val>
                                        </p:tav>
                                        <p:tav tm="100000">
                                          <p:val>
                                            <p:strVal val="#ppt_h"/>
                                          </p:val>
                                        </p:tav>
                                      </p:tavLst>
                                    </p:anim>
                                    <p:animEffect transition="in" filter="fade">
                                      <p:cBhvr>
                                        <p:cTn id="39" dur="500"/>
                                        <p:tgtEl>
                                          <p:spTgt spid="26"/>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strVal val="#ppt_w+.3"/>
                                          </p:val>
                                        </p:tav>
                                        <p:tav tm="100000">
                                          <p:val>
                                            <p:strVal val="#ppt_w"/>
                                          </p:val>
                                        </p:tav>
                                      </p:tavLst>
                                    </p:anim>
                                    <p:anim calcmode="lin" valueType="num">
                                      <p:cBhvr>
                                        <p:cTn id="43" dur="500" fill="hold"/>
                                        <p:tgtEl>
                                          <p:spTgt spid="27"/>
                                        </p:tgtEl>
                                        <p:attrNameLst>
                                          <p:attrName>ppt_h</p:attrName>
                                        </p:attrNameLst>
                                      </p:cBhvr>
                                      <p:tavLst>
                                        <p:tav tm="0">
                                          <p:val>
                                            <p:strVal val="#ppt_h"/>
                                          </p:val>
                                        </p:tav>
                                        <p:tav tm="100000">
                                          <p:val>
                                            <p:strVal val="#ppt_h"/>
                                          </p:val>
                                        </p:tav>
                                      </p:tavLst>
                                    </p:anim>
                                    <p:animEffect transition="in" filter="fade">
                                      <p:cBhvr>
                                        <p:cTn id="44" dur="500"/>
                                        <p:tgtEl>
                                          <p:spTgt spid="27"/>
                                        </p:tgtEl>
                                      </p:cBhvr>
                                    </p:animEffect>
                                  </p:childTnLst>
                                </p:cTn>
                              </p:par>
                              <p:par>
                                <p:cTn id="45" presetID="50" presetClass="entr" presetSubtype="0" decel="10000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strVal val="#ppt_w+.3"/>
                                          </p:val>
                                        </p:tav>
                                        <p:tav tm="100000">
                                          <p:val>
                                            <p:strVal val="#ppt_w"/>
                                          </p:val>
                                        </p:tav>
                                      </p:tavLst>
                                    </p:anim>
                                    <p:anim calcmode="lin" valueType="num">
                                      <p:cBhvr>
                                        <p:cTn id="48" dur="500" fill="hold"/>
                                        <p:tgtEl>
                                          <p:spTgt spid="28"/>
                                        </p:tgtEl>
                                        <p:attrNameLst>
                                          <p:attrName>ppt_h</p:attrName>
                                        </p:attrNameLst>
                                      </p:cBhvr>
                                      <p:tavLst>
                                        <p:tav tm="0">
                                          <p:val>
                                            <p:strVal val="#ppt_h"/>
                                          </p:val>
                                        </p:tav>
                                        <p:tav tm="100000">
                                          <p:val>
                                            <p:strVal val="#ppt_h"/>
                                          </p:val>
                                        </p:tav>
                                      </p:tavLst>
                                    </p:anim>
                                    <p:animEffect transition="in" filter="fade">
                                      <p:cBhvr>
                                        <p:cTn id="49" dur="500"/>
                                        <p:tgtEl>
                                          <p:spTgt spid="28"/>
                                        </p:tgtEl>
                                      </p:cBhvr>
                                    </p:animEffect>
                                  </p:childTnLst>
                                </p:cTn>
                              </p:par>
                              <p:par>
                                <p:cTn id="50" presetID="50" presetClass="entr" presetSubtype="0" decel="10000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strVal val="#ppt_w+.3"/>
                                          </p:val>
                                        </p:tav>
                                        <p:tav tm="100000">
                                          <p:val>
                                            <p:strVal val="#ppt_w"/>
                                          </p:val>
                                        </p:tav>
                                      </p:tavLst>
                                    </p:anim>
                                    <p:anim calcmode="lin" valueType="num">
                                      <p:cBhvr>
                                        <p:cTn id="53" dur="500" fill="hold"/>
                                        <p:tgtEl>
                                          <p:spTgt spid="29"/>
                                        </p:tgtEl>
                                        <p:attrNameLst>
                                          <p:attrName>ppt_h</p:attrName>
                                        </p:attrNameLst>
                                      </p:cBhvr>
                                      <p:tavLst>
                                        <p:tav tm="0">
                                          <p:val>
                                            <p:strVal val="#ppt_h"/>
                                          </p:val>
                                        </p:tav>
                                        <p:tav tm="100000">
                                          <p:val>
                                            <p:strVal val="#ppt_h"/>
                                          </p:val>
                                        </p:tav>
                                      </p:tavLst>
                                    </p:anim>
                                    <p:animEffect transition="in" filter="fade">
                                      <p:cBhvr>
                                        <p:cTn id="54" dur="500"/>
                                        <p:tgtEl>
                                          <p:spTgt spid="29"/>
                                        </p:tgtEl>
                                      </p:cBhvr>
                                    </p:animEffect>
                                  </p:childTnLst>
                                </p:cTn>
                              </p:par>
                              <p:par>
                                <p:cTn id="55" presetID="50" presetClass="entr" presetSubtype="0" decel="10000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strVal val="#ppt_w+.3"/>
                                          </p:val>
                                        </p:tav>
                                        <p:tav tm="100000">
                                          <p:val>
                                            <p:strVal val="#ppt_w"/>
                                          </p:val>
                                        </p:tav>
                                      </p:tavLst>
                                    </p:anim>
                                    <p:anim calcmode="lin" valueType="num">
                                      <p:cBhvr>
                                        <p:cTn id="58" dur="500" fill="hold"/>
                                        <p:tgtEl>
                                          <p:spTgt spid="31"/>
                                        </p:tgtEl>
                                        <p:attrNameLst>
                                          <p:attrName>ppt_h</p:attrName>
                                        </p:attrNameLst>
                                      </p:cBhvr>
                                      <p:tavLst>
                                        <p:tav tm="0">
                                          <p:val>
                                            <p:strVal val="#ppt_h"/>
                                          </p:val>
                                        </p:tav>
                                        <p:tav tm="100000">
                                          <p:val>
                                            <p:strVal val="#ppt_h"/>
                                          </p:val>
                                        </p:tav>
                                      </p:tavLst>
                                    </p:anim>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anim calcmode="lin" valueType="num">
                                      <p:cBhvr>
                                        <p:cTn id="65" dur="500" fill="hold"/>
                                        <p:tgtEl>
                                          <p:spTgt spid="30"/>
                                        </p:tgtEl>
                                        <p:attrNameLst>
                                          <p:attrName>ppt_x</p:attrName>
                                        </p:attrNameLst>
                                      </p:cBhvr>
                                      <p:tavLst>
                                        <p:tav tm="0">
                                          <p:val>
                                            <p:strVal val="#ppt_x"/>
                                          </p:val>
                                        </p:tav>
                                        <p:tav tm="100000">
                                          <p:val>
                                            <p:strVal val="#ppt_x"/>
                                          </p:val>
                                        </p:tav>
                                      </p:tavLst>
                                    </p:anim>
                                    <p:anim calcmode="lin" valueType="num">
                                      <p:cBhvr>
                                        <p:cTn id="66" dur="500" fill="hold"/>
                                        <p:tgtEl>
                                          <p:spTgt spid="3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anim calcmode="lin" valueType="num">
                                      <p:cBhvr>
                                        <p:cTn id="70" dur="500" fill="hold"/>
                                        <p:tgtEl>
                                          <p:spTgt spid="32"/>
                                        </p:tgtEl>
                                        <p:attrNameLst>
                                          <p:attrName>ppt_x</p:attrName>
                                        </p:attrNameLst>
                                      </p:cBhvr>
                                      <p:tavLst>
                                        <p:tav tm="0">
                                          <p:val>
                                            <p:strVal val="#ppt_x"/>
                                          </p:val>
                                        </p:tav>
                                        <p:tav tm="100000">
                                          <p:val>
                                            <p:strVal val="#ppt_x"/>
                                          </p:val>
                                        </p:tav>
                                      </p:tavLst>
                                    </p:anim>
                                    <p:anim calcmode="lin" valueType="num">
                                      <p:cBhvr>
                                        <p:cTn id="7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17465">
            <a:off x="9349390" y="-2182672"/>
            <a:ext cx="3961403" cy="3520697"/>
          </a:xfrm>
          <a:prstGeom prst="rect">
            <a:avLst/>
          </a:prstGeom>
        </p:spPr>
      </p:pic>
      <p:grpSp>
        <p:nvGrpSpPr>
          <p:cNvPr id="3" name="Group 3"/>
          <p:cNvGrpSpPr/>
          <p:nvPr/>
        </p:nvGrpSpPr>
        <p:grpSpPr>
          <a:xfrm rot="-294210">
            <a:off x="2492543" y="1384755"/>
            <a:ext cx="7735785" cy="4537044"/>
            <a:chOff x="-188994" y="156449"/>
            <a:chExt cx="11287311" cy="3416937"/>
          </a:xfrm>
          <a:solidFill>
            <a:srgbClr val="A7D2DD"/>
          </a:solidFill>
        </p:grpSpPr>
        <p:sp>
          <p:nvSpPr>
            <p:cNvPr id="4" name="Freeform 4"/>
            <p:cNvSpPr/>
            <p:nvPr/>
          </p:nvSpPr>
          <p:spPr>
            <a:xfrm>
              <a:off x="-188994" y="156449"/>
              <a:ext cx="11287311" cy="3416937"/>
            </a:xfrm>
            <a:custGeom>
              <a:avLst/>
              <a:gdLst/>
              <a:ahLst/>
              <a:cxnLst/>
              <a:rect l="l" t="t" r="r" b="b"/>
              <a:pathLst>
                <a:path w="11287311" h="3416937">
                  <a:moveTo>
                    <a:pt x="63030" y="2823384"/>
                  </a:moveTo>
                  <a:cubicBezTo>
                    <a:pt x="63030" y="2823384"/>
                    <a:pt x="0" y="2576820"/>
                    <a:pt x="10218" y="1214762"/>
                  </a:cubicBezTo>
                  <a:cubicBezTo>
                    <a:pt x="18651" y="990971"/>
                    <a:pt x="65033" y="645332"/>
                    <a:pt x="65033" y="645332"/>
                  </a:cubicBezTo>
                  <a:cubicBezTo>
                    <a:pt x="82233" y="502466"/>
                    <a:pt x="56685" y="337866"/>
                    <a:pt x="181385" y="223925"/>
                  </a:cubicBezTo>
                  <a:cubicBezTo>
                    <a:pt x="346794" y="72788"/>
                    <a:pt x="621643" y="0"/>
                    <a:pt x="10394239" y="6965"/>
                  </a:cubicBezTo>
                  <a:lnTo>
                    <a:pt x="10394239" y="6965"/>
                  </a:lnTo>
                  <a:cubicBezTo>
                    <a:pt x="10610987" y="16819"/>
                    <a:pt x="10815302" y="36481"/>
                    <a:pt x="10949490" y="101690"/>
                  </a:cubicBezTo>
                  <a:cubicBezTo>
                    <a:pt x="11205536" y="226120"/>
                    <a:pt x="11287311" y="459160"/>
                    <a:pt x="11281823" y="704684"/>
                  </a:cubicBezTo>
                  <a:cubicBezTo>
                    <a:pt x="11281823" y="704684"/>
                    <a:pt x="11238536" y="1013073"/>
                    <a:pt x="11245969" y="1248607"/>
                  </a:cubicBezTo>
                  <a:cubicBezTo>
                    <a:pt x="11253092" y="2565185"/>
                    <a:pt x="11260248" y="2760788"/>
                    <a:pt x="11260248" y="2760788"/>
                  </a:cubicBezTo>
                  <a:cubicBezTo>
                    <a:pt x="11243567" y="2976520"/>
                    <a:pt x="11128923" y="3187132"/>
                    <a:pt x="10932054" y="3298756"/>
                  </a:cubicBezTo>
                  <a:cubicBezTo>
                    <a:pt x="10781702" y="3384005"/>
                    <a:pt x="10583671" y="3399103"/>
                    <a:pt x="8416786" y="3388361"/>
                  </a:cubicBezTo>
                  <a:lnTo>
                    <a:pt x="8416663" y="3388361"/>
                  </a:lnTo>
                  <a:cubicBezTo>
                    <a:pt x="645952" y="3383084"/>
                    <a:pt x="384604" y="3416937"/>
                    <a:pt x="254278" y="3307780"/>
                  </a:cubicBezTo>
                  <a:cubicBezTo>
                    <a:pt x="145767" y="3216895"/>
                    <a:pt x="81795" y="3023583"/>
                    <a:pt x="63030" y="2823384"/>
                  </a:cubicBezTo>
                  <a:close/>
                </a:path>
              </a:pathLst>
            </a:custGeom>
            <a:grpFill/>
          </p:spPr>
          <p:txBody>
            <a:bodyPr/>
            <a:lstStyle/>
            <a:p>
              <a:endParaRPr lang="en-US"/>
            </a:p>
          </p:txBody>
        </p:sp>
      </p:grpSp>
      <p:pic>
        <p:nvPicPr>
          <p:cNvPr id="13" name="Picture 1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04572">
            <a:off x="9263788" y="1690677"/>
            <a:ext cx="328943" cy="348548"/>
          </a:xfrm>
          <a:prstGeom prst="rect">
            <a:avLst/>
          </a:prstGeom>
        </p:spPr>
      </p:pic>
      <p:pic>
        <p:nvPicPr>
          <p:cNvPr id="14" name="Picture 14"/>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14179"/>
          <a:stretch>
            <a:fillRect/>
          </a:stretch>
        </p:blipFill>
        <p:spPr>
          <a:xfrm rot="1951317">
            <a:off x="9321717" y="1012214"/>
            <a:ext cx="459166" cy="882854"/>
          </a:xfrm>
          <a:prstGeom prst="rect">
            <a:avLst/>
          </a:prstGeom>
        </p:spPr>
      </p:pic>
      <p:pic>
        <p:nvPicPr>
          <p:cNvPr id="15" name="Picture 1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93009">
            <a:off x="-1099654" y="4889317"/>
            <a:ext cx="3961403" cy="3520697"/>
          </a:xfrm>
          <a:prstGeom prst="rect">
            <a:avLst/>
          </a:prstGeom>
        </p:spPr>
      </p:pic>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46911">
            <a:off x="273872" y="5550321"/>
            <a:ext cx="3851200" cy="2198686"/>
          </a:xfrm>
          <a:prstGeom prst="rect">
            <a:avLst/>
          </a:prstGeom>
        </p:spPr>
      </p:pic>
      <p:pic>
        <p:nvPicPr>
          <p:cNvPr id="17" name="Picture 1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46911">
            <a:off x="8442781" y="-1347241"/>
            <a:ext cx="3851200" cy="2198686"/>
          </a:xfrm>
          <a:prstGeom prst="rect">
            <a:avLst/>
          </a:prstGeom>
        </p:spPr>
      </p:pic>
      <p:pic>
        <p:nvPicPr>
          <p:cNvPr id="18" name="Picture 1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45656">
            <a:off x="2015782" y="1570712"/>
            <a:ext cx="1943843" cy="795309"/>
          </a:xfrm>
          <a:prstGeom prst="rect">
            <a:avLst/>
          </a:prstGeom>
        </p:spPr>
      </p:pic>
      <p:pic>
        <p:nvPicPr>
          <p:cNvPr id="19" name="Picture 19"/>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81158" y="4755302"/>
            <a:ext cx="1972892" cy="1395829"/>
          </a:xfrm>
          <a:prstGeom prst="rect">
            <a:avLst/>
          </a:prstGeom>
        </p:spPr>
      </p:pic>
      <p:pic>
        <p:nvPicPr>
          <p:cNvPr id="21" name="Picture 13">
            <a:extLst>
              <a:ext uri="{FF2B5EF4-FFF2-40B4-BE49-F238E27FC236}">
                <a16:creationId xmlns:a16="http://schemas.microsoft.com/office/drawing/2014/main" id="{A45C3837-F51F-41D8-9269-52EBE331EDF5}"/>
              </a:ext>
            </a:extLst>
          </p:cNvPr>
          <p:cNvPicPr>
            <a:picLocks noChangeAspect="1"/>
          </p:cNvPicPr>
          <p:nvPr/>
        </p:nvPicPr>
        <p:blipFill>
          <a:blip r:embed="rId9"/>
          <a:srcRect/>
          <a:stretch>
            <a:fillRect/>
          </a:stretch>
        </p:blipFill>
        <p:spPr>
          <a:xfrm>
            <a:off x="10513050" y="1862395"/>
            <a:ext cx="1298463" cy="1680858"/>
          </a:xfrm>
          <a:prstGeom prst="rect">
            <a:avLst/>
          </a:prstGeom>
        </p:spPr>
      </p:pic>
      <p:pic>
        <p:nvPicPr>
          <p:cNvPr id="22" name="Picture 14">
            <a:extLst>
              <a:ext uri="{FF2B5EF4-FFF2-40B4-BE49-F238E27FC236}">
                <a16:creationId xmlns:a16="http://schemas.microsoft.com/office/drawing/2014/main" id="{3FED73EB-9998-47ED-B7ED-D51A1C2517B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9092" y="2909710"/>
            <a:ext cx="1601813" cy="1515714"/>
          </a:xfrm>
          <a:prstGeom prst="rect">
            <a:avLst/>
          </a:prstGeom>
        </p:spPr>
      </p:pic>
      <p:pic>
        <p:nvPicPr>
          <p:cNvPr id="23" name="Picture 15">
            <a:extLst>
              <a:ext uri="{FF2B5EF4-FFF2-40B4-BE49-F238E27FC236}">
                <a16:creationId xmlns:a16="http://schemas.microsoft.com/office/drawing/2014/main" id="{76380C2F-6D89-4AD3-A8CE-55539F95FB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0930" y="438117"/>
            <a:ext cx="2283953" cy="1530249"/>
          </a:xfrm>
          <a:prstGeom prst="rect">
            <a:avLst/>
          </a:prstGeom>
        </p:spPr>
      </p:pic>
      <p:sp>
        <p:nvSpPr>
          <p:cNvPr id="24" name="Google Shape;633;p34">
            <a:extLst>
              <a:ext uri="{FF2B5EF4-FFF2-40B4-BE49-F238E27FC236}">
                <a16:creationId xmlns:a16="http://schemas.microsoft.com/office/drawing/2014/main" id="{02A24961-60D1-46BF-82AE-84AFC350094C}"/>
              </a:ext>
            </a:extLst>
          </p:cNvPr>
          <p:cNvSpPr txBox="1">
            <a:spLocks/>
          </p:cNvSpPr>
          <p:nvPr/>
        </p:nvSpPr>
        <p:spPr>
          <a:xfrm rot="21236036">
            <a:off x="3033085" y="2865754"/>
            <a:ext cx="6602034" cy="1435781"/>
          </a:xfrm>
          <a:prstGeom prst="rect">
            <a:avLst/>
          </a:prstGeom>
        </p:spPr>
        <p:txBody>
          <a:bodyPr spcFirstLastPara="1" wrap="square" lIns="85711" tIns="85711" rIns="85711" bIns="85711"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57250">
              <a:lnSpc>
                <a:spcPct val="150000"/>
              </a:lnSpc>
              <a:spcBef>
                <a:spcPts val="0"/>
              </a:spcBef>
              <a:buClr>
                <a:srgbClr val="000000"/>
              </a:buClr>
            </a:pPr>
            <a:endParaRPr lang="en-US" sz="6188" b="1" dirty="0">
              <a:solidFill>
                <a:prstClr val="white"/>
              </a:solidFill>
              <a:latin typeface="Arial" panose="020B0604020202020204" pitchFamily="34" charset="0"/>
              <a:ea typeface="Aachen" panose="02020500000000000000" pitchFamily="18" charset="0"/>
              <a:cs typeface="Arial" panose="020B0604020202020204" pitchFamily="34" charset="0"/>
              <a:sym typeface="Arial"/>
            </a:endParaRPr>
          </a:p>
        </p:txBody>
      </p:sp>
      <p:pic>
        <p:nvPicPr>
          <p:cNvPr id="6" name="Picture 5" descr="A group of blue and pink letters&#10;&#10;AI-generated content may be incorrect.">
            <a:extLst>
              <a:ext uri="{FF2B5EF4-FFF2-40B4-BE49-F238E27FC236}">
                <a16:creationId xmlns:a16="http://schemas.microsoft.com/office/drawing/2014/main" id="{04BAE8C5-716E-FF5E-5A72-59DB6E8D83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2432" y="2695705"/>
            <a:ext cx="8429368" cy="2561231"/>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100 đồng (tiền Việt) – Wikipedia tiếng Việt">
            <a:extLst>
              <a:ext uri="{FF2B5EF4-FFF2-40B4-BE49-F238E27FC236}">
                <a16:creationId xmlns:a16="http://schemas.microsoft.com/office/drawing/2014/main" id="{2C4A166A-09E4-47FD-9889-D7E3E1F939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rot="2332593">
            <a:off x="3097616" y="1925753"/>
            <a:ext cx="5996767" cy="2958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9500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Khám phá Việt Nam qua các địa danh trên đồng tiền Việt Nam">
            <a:extLst>
              <a:ext uri="{FF2B5EF4-FFF2-40B4-BE49-F238E27FC236}">
                <a16:creationId xmlns:a16="http://schemas.microsoft.com/office/drawing/2014/main" id="{07CD9C1F-6178-4FDA-A195-76EF142523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9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rot="3006243">
            <a:off x="3224241" y="2012349"/>
            <a:ext cx="5669649" cy="2801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174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ột Nghìn Đồng - Home | Facebook">
            <a:extLst>
              <a:ext uri="{FF2B5EF4-FFF2-40B4-BE49-F238E27FC236}">
                <a16:creationId xmlns:a16="http://schemas.microsoft.com/office/drawing/2014/main" id="{24044FC7-B076-43F8-870D-3ADDAB062C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rot="2763763">
            <a:off x="3273643" y="1981134"/>
            <a:ext cx="5658362" cy="27938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22146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descr="Vietnam polymer 20,000 Dong banknotes">
            <a:extLst>
              <a:ext uri="{FF2B5EF4-FFF2-40B4-BE49-F238E27FC236}">
                <a16:creationId xmlns:a16="http://schemas.microsoft.com/office/drawing/2014/main" id="{C08A362D-CF87-470A-BFDB-B24DE93EFF3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1000"/>
                    </a14:imgEffect>
                  </a14:imgLayer>
                </a14:imgProps>
              </a:ext>
              <a:ext uri="{28A0092B-C50C-407E-A947-70E740481C1C}">
                <a14:useLocalDpi xmlns:a14="http://schemas.microsoft.com/office/drawing/2010/main" val="0"/>
              </a:ext>
            </a:extLst>
          </a:blip>
          <a:srcRect/>
          <a:stretch>
            <a:fillRect/>
          </a:stretch>
        </p:blipFill>
        <p:spPr bwMode="auto">
          <a:xfrm rot="18745703">
            <a:off x="3124998" y="2003911"/>
            <a:ext cx="5758581" cy="2815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97748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ABA65BD-A758-4023-A862-5171A778FF1C}"/>
              </a:ext>
            </a:extLst>
          </p:cNvPr>
          <p:cNvGrpSpPr/>
          <p:nvPr/>
        </p:nvGrpSpPr>
        <p:grpSpPr>
          <a:xfrm rot="279809">
            <a:off x="2217081" y="886168"/>
            <a:ext cx="8263884" cy="4571898"/>
            <a:chOff x="2436592" y="812077"/>
            <a:chExt cx="6131658" cy="3769280"/>
          </a:xfrm>
        </p:grpSpPr>
        <p:grpSp>
          <p:nvGrpSpPr>
            <p:cNvPr id="2" name="Group 2"/>
            <p:cNvGrpSpPr/>
            <p:nvPr/>
          </p:nvGrpSpPr>
          <p:grpSpPr>
            <a:xfrm rot="-624091">
              <a:off x="2772607" y="2664589"/>
              <a:ext cx="5795643" cy="1916768"/>
              <a:chOff x="0" y="0"/>
              <a:chExt cx="7667800" cy="2535939"/>
            </a:xfrm>
          </p:grpSpPr>
          <p:sp>
            <p:nvSpPr>
              <p:cNvPr id="3" name="Freeform 3"/>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4" name="Group 4"/>
            <p:cNvGrpSpPr/>
            <p:nvPr/>
          </p:nvGrpSpPr>
          <p:grpSpPr>
            <a:xfrm rot="-624091">
              <a:off x="2651637" y="1666653"/>
              <a:ext cx="5821848" cy="2767861"/>
              <a:chOff x="0" y="0"/>
              <a:chExt cx="7702470" cy="3661959"/>
            </a:xfrm>
          </p:grpSpPr>
          <p:sp>
            <p:nvSpPr>
              <p:cNvPr id="5" name="Freeform 5"/>
              <p:cNvSpPr/>
              <p:nvPr/>
            </p:nvSpPr>
            <p:spPr>
              <a:xfrm>
                <a:off x="-1" y="0"/>
                <a:ext cx="7710129"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825017">
              <a:off x="2661162" y="2290412"/>
              <a:ext cx="349868" cy="370721"/>
            </a:xfrm>
            <a:prstGeom prst="rect">
              <a:avLst/>
            </a:prstGeom>
          </p:spPr>
        </p:pic>
        <p:pic>
          <p:nvPicPr>
            <p:cNvPr id="7" name="Picture 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14179"/>
            <a:stretch>
              <a:fillRect/>
            </a:stretch>
          </p:blipFill>
          <p:spPr>
            <a:xfrm rot="-825017">
              <a:off x="2436592" y="1800434"/>
              <a:ext cx="371051" cy="713432"/>
            </a:xfrm>
            <a:prstGeom prst="rect">
              <a:avLst/>
            </a:prstGeom>
          </p:spPr>
        </p:pic>
        <p:pic>
          <p:nvPicPr>
            <p:cNvPr id="8" name="Picture 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70253">
              <a:off x="7594524" y="1532097"/>
              <a:ext cx="349868" cy="370721"/>
            </a:xfrm>
            <a:prstGeom prst="rect">
              <a:avLst/>
            </a:prstGeom>
          </p:spPr>
        </p:pic>
        <p:pic>
          <p:nvPicPr>
            <p:cNvPr id="9" name="Picture 9"/>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14179"/>
            <a:stretch>
              <a:fillRect/>
            </a:stretch>
          </p:blipFill>
          <p:spPr>
            <a:xfrm rot="-825017" flipH="1">
              <a:off x="7566256" y="812077"/>
              <a:ext cx="441065" cy="848050"/>
            </a:xfrm>
            <a:prstGeom prst="rect">
              <a:avLst/>
            </a:prstGeom>
          </p:spPr>
        </p:pic>
      </p:grpSp>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823596">
            <a:off x="9776788" y="-1803583"/>
            <a:ext cx="3961403" cy="3520697"/>
          </a:xfrm>
          <a:prstGeom prst="rect">
            <a:avLst/>
          </a:prstGeom>
        </p:spPr>
      </p:pic>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823596">
            <a:off x="-1589827" y="4416343"/>
            <a:ext cx="4286494" cy="3809621"/>
          </a:xfrm>
          <a:prstGeom prst="rect">
            <a:avLst/>
          </a:prstGeom>
        </p:spPr>
      </p:pic>
      <p:pic>
        <p:nvPicPr>
          <p:cNvPr id="12" name="Picture 12"/>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50346" y="5640727"/>
            <a:ext cx="1719236" cy="1048855"/>
          </a:xfrm>
          <a:prstGeom prst="rect">
            <a:avLst/>
          </a:prstGeom>
        </p:spPr>
      </p:pic>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04408" y="4206679"/>
            <a:ext cx="2742709" cy="2521523"/>
          </a:xfrm>
          <a:prstGeom prst="rect">
            <a:avLst/>
          </a:prstGeom>
        </p:spPr>
      </p:pic>
      <p:pic>
        <p:nvPicPr>
          <p:cNvPr id="14" name="Picture 1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56035" y="52734"/>
            <a:ext cx="1592960" cy="1592960"/>
          </a:xfrm>
          <a:prstGeom prst="rect">
            <a:avLst/>
          </a:prstGeom>
        </p:spPr>
      </p:pic>
      <p:pic>
        <p:nvPicPr>
          <p:cNvPr id="15" name="Picture 1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40993">
            <a:off x="-318260" y="4751437"/>
            <a:ext cx="2843709" cy="1940831"/>
          </a:xfrm>
          <a:prstGeom prst="rect">
            <a:avLst/>
          </a:prstGeom>
        </p:spPr>
      </p:pic>
      <p:pic>
        <p:nvPicPr>
          <p:cNvPr id="17" name="Picture 1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359891" y="3473060"/>
            <a:ext cx="415617" cy="531604"/>
          </a:xfrm>
          <a:prstGeom prst="rect">
            <a:avLst/>
          </a:prstGeom>
        </p:spPr>
      </p:pic>
      <p:pic>
        <p:nvPicPr>
          <p:cNvPr id="18" name="Picture 1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958948" y="3165959"/>
            <a:ext cx="290921" cy="372109"/>
          </a:xfrm>
          <a:prstGeom prst="rect">
            <a:avLst/>
          </a:prstGeom>
        </p:spPr>
      </p:pic>
      <p:pic>
        <p:nvPicPr>
          <p:cNvPr id="20" name="Picture 13">
            <a:extLst>
              <a:ext uri="{FF2B5EF4-FFF2-40B4-BE49-F238E27FC236}">
                <a16:creationId xmlns:a16="http://schemas.microsoft.com/office/drawing/2014/main" id="{F29946A7-A4F1-4C75-9095-A5EBC363EAF6}"/>
              </a:ext>
            </a:extLst>
          </p:cNvPr>
          <p:cNvPicPr>
            <a:picLocks noChangeAspect="1"/>
          </p:cNvPicPr>
          <p:nvPr/>
        </p:nvPicPr>
        <p:blipFill>
          <a:blip r:embed="rId13"/>
          <a:srcRect/>
          <a:stretch>
            <a:fillRect/>
          </a:stretch>
        </p:blipFill>
        <p:spPr>
          <a:xfrm>
            <a:off x="3060173" y="233693"/>
            <a:ext cx="1037261" cy="1342733"/>
          </a:xfrm>
          <a:prstGeom prst="rect">
            <a:avLst/>
          </a:prstGeom>
        </p:spPr>
      </p:pic>
      <p:pic>
        <p:nvPicPr>
          <p:cNvPr id="21" name="Picture 14">
            <a:extLst>
              <a:ext uri="{FF2B5EF4-FFF2-40B4-BE49-F238E27FC236}">
                <a16:creationId xmlns:a16="http://schemas.microsoft.com/office/drawing/2014/main" id="{7E069CB2-DB26-4838-A50E-8FFDFC56AAC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01599" y="2865193"/>
            <a:ext cx="1362135" cy="1288920"/>
          </a:xfrm>
          <a:prstGeom prst="rect">
            <a:avLst/>
          </a:prstGeom>
        </p:spPr>
      </p:pic>
      <p:pic>
        <p:nvPicPr>
          <p:cNvPr id="22" name="Picture 16">
            <a:extLst>
              <a:ext uri="{FF2B5EF4-FFF2-40B4-BE49-F238E27FC236}">
                <a16:creationId xmlns:a16="http://schemas.microsoft.com/office/drawing/2014/main" id="{48D2A8DB-4EF1-4B81-A948-CA270635B9B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98900">
            <a:off x="435183" y="445616"/>
            <a:ext cx="1456089" cy="1416378"/>
          </a:xfrm>
          <a:prstGeom prst="rect">
            <a:avLst/>
          </a:prstGeom>
        </p:spPr>
      </p:pic>
      <p:sp>
        <p:nvSpPr>
          <p:cNvPr id="16" name="TextBox 15">
            <a:extLst>
              <a:ext uri="{FF2B5EF4-FFF2-40B4-BE49-F238E27FC236}">
                <a16:creationId xmlns:a16="http://schemas.microsoft.com/office/drawing/2014/main" id="{3197B77C-1CCE-5356-7CC5-8E8AE5C047F5}"/>
              </a:ext>
            </a:extLst>
          </p:cNvPr>
          <p:cNvSpPr txBox="1"/>
          <p:nvPr/>
        </p:nvSpPr>
        <p:spPr>
          <a:xfrm rot="21377611">
            <a:off x="2569390" y="1233721"/>
            <a:ext cx="7171205" cy="69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4" name="Picture 23">
            <a:extLst>
              <a:ext uri="{FF2B5EF4-FFF2-40B4-BE49-F238E27FC236}">
                <a16:creationId xmlns:a16="http://schemas.microsoft.com/office/drawing/2014/main" id="{26248B59-5AE7-2025-7475-E8DE118567D8}"/>
              </a:ext>
            </a:extLst>
          </p:cNvPr>
          <p:cNvPicPr>
            <a:picLocks noChangeAspect="1"/>
          </p:cNvPicPr>
          <p:nvPr/>
        </p:nvPicPr>
        <p:blipFill rotWithShape="1">
          <a:blip r:embed="rId16"/>
          <a:srcRect b="37814"/>
          <a:stretch/>
        </p:blipFill>
        <p:spPr>
          <a:xfrm rot="21172158">
            <a:off x="5238841" y="1872854"/>
            <a:ext cx="1949769" cy="878209"/>
          </a:xfrm>
          <a:prstGeom prst="rect">
            <a:avLst/>
          </a:prstGeom>
        </p:spPr>
      </p:pic>
      <p:pic>
        <p:nvPicPr>
          <p:cNvPr id="26" name="Picture 3">
            <a:extLst>
              <a:ext uri="{FF2B5EF4-FFF2-40B4-BE49-F238E27FC236}">
                <a16:creationId xmlns:a16="http://schemas.microsoft.com/office/drawing/2014/main" id="{C4FB145E-F506-401F-B373-9D71DDB24CCA}"/>
              </a:ext>
            </a:extLst>
          </p:cNvPr>
          <p:cNvPicPr>
            <a:picLocks noChangeAspect="1"/>
          </p:cNvPicPr>
          <p:nvPr/>
        </p:nvPicPr>
        <p:blipFill>
          <a:blip r:embed="rId17"/>
          <a:srcRect/>
          <a:stretch>
            <a:fillRect/>
          </a:stretch>
        </p:blipFill>
        <p:spPr>
          <a:xfrm>
            <a:off x="0" y="797719"/>
            <a:ext cx="3143250" cy="2278856"/>
          </a:xfrm>
          <a:prstGeom prst="rect">
            <a:avLst/>
          </a:prstGeom>
        </p:spPr>
      </p:pic>
      <p:sp>
        <p:nvSpPr>
          <p:cNvPr id="27" name="Google Shape;633;p34">
            <a:extLst>
              <a:ext uri="{FF2B5EF4-FFF2-40B4-BE49-F238E27FC236}">
                <a16:creationId xmlns:a16="http://schemas.microsoft.com/office/drawing/2014/main" id="{BF34A589-B519-EBB4-42A8-9CC5EAD127ED}"/>
              </a:ext>
            </a:extLst>
          </p:cNvPr>
          <p:cNvSpPr txBox="1">
            <a:spLocks/>
          </p:cNvSpPr>
          <p:nvPr/>
        </p:nvSpPr>
        <p:spPr>
          <a:xfrm rot="21236036">
            <a:off x="3269677" y="3174028"/>
            <a:ext cx="6319355" cy="15315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000000"/>
              </a:buClr>
              <a:buFont typeface="Arial"/>
              <a:buNone/>
            </a:pP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Bài</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68: </a:t>
            </a:r>
          </a:p>
          <a:p>
            <a:pPr>
              <a:spcBef>
                <a:spcPts val="0"/>
              </a:spcBef>
              <a:buClr>
                <a:srgbClr val="000000"/>
              </a:buClr>
              <a:buFont typeface="Arial"/>
              <a:buNone/>
            </a:pP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Tiền</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a:t>
            </a: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Việt</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Nam</a:t>
            </a:r>
          </a:p>
        </p:txBody>
      </p:sp>
    </p:spTree>
    <p:extLst>
      <p:ext uri="{BB962C8B-B14F-4D97-AF65-F5344CB8AC3E}">
        <p14:creationId xmlns:p14="http://schemas.microsoft.com/office/powerpoint/2010/main" val="7625618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4"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cần</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1015663"/>
          </a:xfrm>
          <a:prstGeom prst="rect">
            <a:avLst/>
          </a:prstGeom>
          <a:noFill/>
        </p:spPr>
        <p:txBody>
          <a:bodyPr wrap="square" rtlCol="0">
            <a:spAutoFit/>
          </a:bodyPr>
          <a:lstStyle/>
          <a:p>
            <a:pPr marL="457200" lvl="0" indent="-457200">
              <a:buFont typeface="Arial" panose="020B0604020202020204" pitchFamily="34" charset="0"/>
              <a:buChar char="•"/>
            </a:pPr>
            <a:r>
              <a:rPr lang="vi-VN" sz="3000" b="1" dirty="0">
                <a:solidFill>
                  <a:prstClr val="white"/>
                </a:solidFill>
                <a:cs typeface="Arial" panose="020B0604020202020204" pitchFamily="34" charset="0"/>
              </a:rPr>
              <a:t>Nhận biết được các đồng tiền Việt Nam từ một nghìn đồng đến một trăm nghìn đồng. </a:t>
            </a:r>
          </a:p>
        </p:txBody>
      </p:sp>
      <p:sp>
        <p:nvSpPr>
          <p:cNvPr id="98" name="TextBox 97">
            <a:extLst>
              <a:ext uri="{FF2B5EF4-FFF2-40B4-BE49-F238E27FC236}">
                <a16:creationId xmlns:a16="http://schemas.microsoft.com/office/drawing/2014/main" id="{5F493559-C5DB-4B11-905A-ABB067F50A77}"/>
              </a:ext>
            </a:extLst>
          </p:cNvPr>
          <p:cNvSpPr txBox="1"/>
          <p:nvPr/>
        </p:nvSpPr>
        <p:spPr>
          <a:xfrm>
            <a:off x="1155508" y="3160217"/>
            <a:ext cx="10372725" cy="1015663"/>
          </a:xfrm>
          <a:prstGeom prst="rect">
            <a:avLst/>
          </a:prstGeom>
          <a:noFill/>
        </p:spPr>
        <p:txBody>
          <a:bodyPr wrap="square" rtlCol="0">
            <a:spAutoFit/>
          </a:bodyPr>
          <a:lstStyle/>
          <a:p>
            <a:pPr marL="457200" lvl="0" indent="-457200">
              <a:buFont typeface="Arial" panose="020B0604020202020204" pitchFamily="34" charset="0"/>
              <a:buChar char="•"/>
            </a:pPr>
            <a:r>
              <a:rPr lang="vi-VN" sz="3000" b="1" dirty="0">
                <a:solidFill>
                  <a:prstClr val="white"/>
                </a:solidFill>
                <a:cs typeface="Arial" panose="020B0604020202020204" pitchFamily="34" charset="0"/>
              </a:rPr>
              <a:t>Giải được một số bài toán liên quan đến các tình huống thực tế về tiết kiệm và chi tiêu.</a:t>
            </a:r>
            <a:endParaRPr kumimoji="0" lang="en-US" sz="3000" b="1" i="0" u="none" strike="noStrike" kern="1200" cap="none" spc="0" normalizeH="0" baseline="0" noProof="0" dirty="0">
              <a:ln>
                <a:noFill/>
              </a:ln>
              <a:solidFill>
                <a:prstClr val="white"/>
              </a:solidFill>
              <a:effectLst/>
              <a:uLnTx/>
              <a:uFillTx/>
              <a:latin typeface="Arial"/>
              <a:ea typeface="微软雅黑"/>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8">
                                            <p:txEl>
                                              <p:pRg st="0" end="0"/>
                                            </p:txEl>
                                          </p:spTgt>
                                        </p:tgtEl>
                                        <p:attrNameLst>
                                          <p:attrName>style.visibility</p:attrName>
                                        </p:attrNameLst>
                                      </p:cBhvr>
                                      <p:to>
                                        <p:strVal val="visible"/>
                                      </p:to>
                                    </p:set>
                                    <p:anim calcmode="lin" valueType="num">
                                      <p:cBhvr>
                                        <p:cTn id="24" dur="500" fill="hold"/>
                                        <p:tgtEl>
                                          <p:spTgt spid="98">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8">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720</Words>
  <Application>Microsoft Macintosh PowerPoint</Application>
  <PresentationFormat>Widescreen</PresentationFormat>
  <Paragraphs>92</Paragraphs>
  <Slides>32</Slides>
  <Notes>19</Notes>
  <HiddenSlides>0</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32</vt:i4>
      </vt:variant>
    </vt:vector>
  </HeadingPairs>
  <TitlesOfParts>
    <vt:vector size="51" baseType="lpstr">
      <vt:lpstr>等线</vt:lpstr>
      <vt:lpstr>Microsoft YaHei</vt:lpstr>
      <vt:lpstr>Anaheim</vt:lpstr>
      <vt:lpstr>Annie Use Your Telescope</vt:lpstr>
      <vt:lpstr>Arial</vt:lpstr>
      <vt:lpstr>Barlow Condensed</vt:lpstr>
      <vt:lpstr>Barriecito</vt:lpstr>
      <vt:lpstr>Boogaloo</vt:lpstr>
      <vt:lpstr>Calibri</vt:lpstr>
      <vt:lpstr>Dekko</vt:lpstr>
      <vt:lpstr>Exo</vt:lpstr>
      <vt:lpstr>Lato</vt:lpstr>
      <vt:lpstr>Open Sans</vt:lpstr>
      <vt:lpstr>RocknRoll One</vt:lpstr>
      <vt:lpstr>Times New Roman</vt:lpstr>
      <vt:lpstr>Office 主题​​</vt:lpstr>
      <vt:lpstr>Math Subject for Middle School - 7th Grade: Ratio, Proportion and Percent by Slidesgo</vt:lpstr>
      <vt:lpstr>包图主题2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Thế Khanh</cp:lastModifiedBy>
  <cp:revision>34</cp:revision>
  <dcterms:created xsi:type="dcterms:W3CDTF">2023-02-05T05:33:30Z</dcterms:created>
  <dcterms:modified xsi:type="dcterms:W3CDTF">2026-03-26T15:56:52Z</dcterms:modified>
</cp:coreProperties>
</file>