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8" r:id="rId3"/>
  </p:sldMasterIdLst>
  <p:notesMasterIdLst>
    <p:notesMasterId r:id="rId12"/>
  </p:notesMasterIdLst>
  <p:sldIdLst>
    <p:sldId id="465" r:id="rId4"/>
    <p:sldId id="259" r:id="rId5"/>
    <p:sldId id="261" r:id="rId6"/>
    <p:sldId id="282" r:id="rId7"/>
    <p:sldId id="262" r:id="rId8"/>
    <p:sldId id="263" r:id="rId9"/>
    <p:sldId id="265" r:id="rId10"/>
    <p:sldId id="27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E108382-461F-4617-92E4-BB2065B024B2}">
          <p14:sldIdLst/>
        </p14:section>
        <p14:section name="Tiết 3" id="{ECF48CA5-9C9E-4456-8831-6FA2676D8367}">
          <p14:sldIdLst>
            <p14:sldId id="465"/>
          </p14:sldIdLst>
        </p14:section>
        <p14:section name="Tiết 4" id="{C85FFA18-6587-41FF-93FB-60A259802B22}">
          <p14:sldIdLst>
            <p14:sldId id="259"/>
            <p14:sldId id="261"/>
            <p14:sldId id="282"/>
            <p14:sldId id="262"/>
            <p14:sldId id="263"/>
            <p14:sldId id="265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E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21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82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3" d="100"/>
        <a:sy n="143" d="100"/>
      </p:scale>
      <p:origin x="0" y="-1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AC1A6-673B-4678-B483-6CDE0B2ECF55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36261-BF9B-417B-BCDC-BFF16F249FF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61B1AA9-7287-85EA-B02B-8C7CEDE88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57;g35f391192_00:notes">
            <a:extLst>
              <a:ext uri="{FF2B5EF4-FFF2-40B4-BE49-F238E27FC236}">
                <a16:creationId xmlns:a16="http://schemas.microsoft.com/office/drawing/2014/main" id="{D74B3753-CF6F-1625-1DB2-376296C9E012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  <p:sp>
        <p:nvSpPr>
          <p:cNvPr id="15363" name="Google Shape;58;g35f391192_00:notes">
            <a:extLst>
              <a:ext uri="{FF2B5EF4-FFF2-40B4-BE49-F238E27FC236}">
                <a16:creationId xmlns:a16="http://schemas.microsoft.com/office/drawing/2014/main" id="{03620B06-662C-1050-26BB-3A59B639EE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37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A5B81-82F7-4B94-A5AD-EC92D4455B0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03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13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3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08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2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3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1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1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0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627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061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91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854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5009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22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6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0444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5364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90513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951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76174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0564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7804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791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176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580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BCDB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519333" y="2655767"/>
            <a:ext cx="5153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7C7F91"/>
              </a:buClr>
              <a:buSzPts val="4800"/>
              <a:buNone/>
              <a:defRPr sz="4800">
                <a:solidFill>
                  <a:srgbClr val="7C7F9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661519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7C2EF-9002-49EC-AF1D-C0BD5FFCD51E}" type="datetimeFigureOut">
              <a:rPr lang="en-US" smtClean="0"/>
              <a:pPr/>
              <a:t>26/01/2026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A28FE-2779-40B5-9D57-E0C02E757D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26/01/2026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97C2EF-9002-49EC-AF1D-C0BD5FFCD51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26/01/2026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2A28FE-2779-40B5-9D57-E0C02E757D7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907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3.emf"/><Relationship Id="rId7" Type="http://schemas.openxmlformats.org/officeDocument/2006/relationships/image" Target="../media/image26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0.emf"/><Relationship Id="rId10" Type="http://schemas.openxmlformats.org/officeDocument/2006/relationships/image" Target="../media/image29.emf"/><Relationship Id="rId4" Type="http://schemas.openxmlformats.org/officeDocument/2006/relationships/image" Target="../media/image24.emf"/><Relationship Id="rId9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AB559A-AF44-2554-4293-127B7B7E49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Box 2">
            <a:extLst>
              <a:ext uri="{FF2B5EF4-FFF2-40B4-BE49-F238E27FC236}">
                <a16:creationId xmlns:a16="http://schemas.microsoft.com/office/drawing/2014/main" id="{90911649-88DC-24C9-3991-EA3F5797F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530" y="5731805"/>
            <a:ext cx="52880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viên: </a:t>
            </a: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Đào Thị Kim Liên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  <a:sym typeface="+mn-ea"/>
              </a:rPr>
              <a:t>Lớp: 1A3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5885DDD-02C9-404D-C1F5-74F1262719E8}"/>
              </a:ext>
            </a:extLst>
          </p:cNvPr>
          <p:cNvSpPr txBox="1"/>
          <p:nvPr/>
        </p:nvSpPr>
        <p:spPr>
          <a:xfrm>
            <a:off x="762000" y="1337466"/>
            <a:ext cx="1120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0" cap="none" spc="0" normalizeH="0" baseline="0" noProof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GIẢNG ĐIỆN TỬ</a:t>
            </a:r>
            <a:endParaRPr kumimoji="0" lang="en-US" sz="4000" b="1" i="0" u="none" strike="noStrike" kern="10" cap="none" spc="0" normalizeH="0" baseline="0" noProof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41" name="Picture 9">
            <a:extLst>
              <a:ext uri="{FF2B5EF4-FFF2-40B4-BE49-F238E27FC236}">
                <a16:creationId xmlns:a16="http://schemas.microsoft.com/office/drawing/2014/main" id="{C739C4E3-62C5-D3E2-8653-73763D210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57"/>
          <a:stretch>
            <a:fillRect/>
          </a:stretch>
        </p:blipFill>
        <p:spPr bwMode="auto">
          <a:xfrm>
            <a:off x="-139870" y="-41275"/>
            <a:ext cx="3695655" cy="48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1">
            <a:extLst>
              <a:ext uri="{FF2B5EF4-FFF2-40B4-BE49-F238E27FC236}">
                <a16:creationId xmlns:a16="http://schemas.microsoft.com/office/drawing/2014/main" id="{243F10C1-4FFD-EF3C-D239-46EB95D4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7"/>
          <a:stretch>
            <a:fillRect/>
          </a:stretch>
        </p:blipFill>
        <p:spPr bwMode="auto">
          <a:xfrm>
            <a:off x="8176981" y="-43421"/>
            <a:ext cx="4084636" cy="49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FDBAA5-E068-5807-59BB-1F6013D32EE3}"/>
              </a:ext>
            </a:extLst>
          </p:cNvPr>
          <p:cNvSpPr/>
          <p:nvPr/>
        </p:nvSpPr>
        <p:spPr>
          <a:xfrm>
            <a:off x="2509295" y="34953"/>
            <a:ext cx="6805612" cy="727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25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1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UỶ BAN NHÂN DÂN PHƯỜNG HƯNG ĐẠO</a:t>
            </a:r>
            <a:endParaRPr kumimoji="0" lang="en-US" sz="1800" b="1" i="0" u="none" strike="noStrike" kern="10" cap="none" spc="0" normalizeH="0" baseline="0" noProof="0" dirty="0">
              <a:ln w="9525">
                <a:round/>
                <a:headEnd/>
                <a:tailEnd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0" cap="none" spc="0" normalizeH="0" baseline="0" noProof="0">
                <a:ln w="9525">
                  <a:round/>
                  <a:headEnd/>
                  <a:tailEnd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HƯNG ĐẠO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344" name="TextBox 3">
            <a:extLst>
              <a:ext uri="{FF2B5EF4-FFF2-40B4-BE49-F238E27FC236}">
                <a16:creationId xmlns:a16="http://schemas.microsoft.com/office/drawing/2014/main" id="{F78F7539-0B09-7821-6185-06CA26D8E6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175" y="2092375"/>
            <a:ext cx="56959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Môn Tiếng Việt lớp 1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46" name="Picture 6">
            <a:extLst>
              <a:ext uri="{FF2B5EF4-FFF2-40B4-BE49-F238E27FC236}">
                <a16:creationId xmlns:a16="http://schemas.microsoft.com/office/drawing/2014/main" id="{C5858A1D-22C7-318C-D591-C05487DC4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>
            <a:off x="8849577" y="2423711"/>
            <a:ext cx="4642945" cy="3795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6">
            <a:extLst>
              <a:ext uri="{FF2B5EF4-FFF2-40B4-BE49-F238E27FC236}">
                <a16:creationId xmlns:a16="http://schemas.microsoft.com/office/drawing/2014/main" id="{3077D28A-515C-27E9-9BFD-48B434532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7"/>
          <a:stretch>
            <a:fillRect/>
          </a:stretch>
        </p:blipFill>
        <p:spPr bwMode="auto">
          <a:xfrm rot="5400000">
            <a:off x="-487576" y="2984677"/>
            <a:ext cx="4391066" cy="358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CD29DA3A-6041-0380-34A9-583163344A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6595" y="3709455"/>
            <a:ext cx="991880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 5: Sinh nhật của voi con (Tiết 4)</a:t>
            </a:r>
            <a:endParaRPr kumimoji="0" lang="en-US" altLang="en-US" sz="48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8EFCCB-3311-7A6A-B70E-59CEB19F2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5450" y="2901066"/>
            <a:ext cx="8915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defTabSz="4572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Chủ đề 1: Tôi và các bạn</a:t>
            </a:r>
            <a:endParaRPr kumimoji="0" lang="en-US" altLang="en-US" sz="4400" b="1" i="1" u="none" strike="noStrike" kern="1200" cap="none" spc="0" normalizeH="0" baseline="0" noProof="0">
              <a:ln>
                <a:noFill/>
              </a:ln>
              <a:solidFill>
                <a:srgbClr val="1121F7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0897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8900" y="-229800"/>
            <a:ext cx="2700000" cy="1755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00000" cy="1755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412" y="0"/>
            <a:ext cx="1620000" cy="10575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195394"/>
            <a:ext cx="12330000" cy="457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351556"/>
            <a:ext cx="12330000" cy="4571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507718"/>
            <a:ext cx="12330000" cy="4571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-113450" y="6663879"/>
            <a:ext cx="12330000" cy="45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9204" y="722177"/>
            <a:ext cx="5673592" cy="565325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9373" y="3764620"/>
            <a:ext cx="5233255" cy="28992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601" y="915846"/>
            <a:ext cx="258750" cy="393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38088" y="1100100"/>
            <a:ext cx="191250" cy="360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2939" y="490200"/>
            <a:ext cx="101250" cy="31500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350911" y="2535456"/>
            <a:ext cx="34012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1314437"/>
            <a:ext cx="12192000" cy="5086362"/>
            <a:chOff x="1249363" y="1343077"/>
            <a:chExt cx="9126536" cy="48783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49363" y="1343077"/>
              <a:ext cx="9126536" cy="48783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86389" y="1509674"/>
              <a:ext cx="8861893" cy="454477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3E1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12177" y="165021"/>
            <a:ext cx="4567867" cy="1149417"/>
            <a:chOff x="512177" y="165021"/>
            <a:chExt cx="4567867" cy="1149417"/>
          </a:xfrm>
        </p:grpSpPr>
        <p:sp>
          <p:nvSpPr>
            <p:cNvPr id="59" name="文本框 14"/>
            <p:cNvSpPr/>
            <p:nvPr/>
          </p:nvSpPr>
          <p:spPr>
            <a:xfrm>
              <a:off x="1349737" y="460766"/>
              <a:ext cx="3730307" cy="58477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en-US" altLang="zh-CN" sz="3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Nghe </a:t>
              </a:r>
              <a:r>
                <a:rPr lang="en-US" altLang="zh-CN" sz="3200" b="1" dirty="0" err="1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viết</a:t>
              </a:r>
              <a:r>
                <a:rPr lang="en-US" altLang="zh-CN" sz="3200" b="1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A6F29496-47FA-467E-92FC-77A166A8E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133" y="1656679"/>
            <a:ext cx="9594846" cy="45700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503420" y="803847"/>
            <a:ext cx="688367" cy="609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03" tIns="45703" rIns="91403" bIns="45703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Times New Roman" pitchFamily="18" charset="0"/>
              </a:rPr>
              <a:t>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73108" y="754728"/>
            <a:ext cx="4305232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2405618"/>
            <a:ext cx="12529649" cy="2634961"/>
            <a:chOff x="155314" y="3016169"/>
            <a:chExt cx="8978287" cy="2634961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016169"/>
              <a:ext cx="8743950" cy="2634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483654" y="3597913"/>
              <a:ext cx="8649947" cy="7464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bạn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chúc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mừng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sinh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nhật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kumimoji="0" lang="en-US" sz="4251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voi</a:t>
              </a:r>
              <a:r>
                <a:rPr kumimoji="0" lang="en-US" sz="4251" b="1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con. 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97634" y="3760796"/>
            <a:ext cx="9941351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Nó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huơ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vòi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ơn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kumimoji="0" lang="en-US" sz="4251" b="1" i="0" u="none" strike="noStrike" kern="1200" cap="none" spc="0" normalizeH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0528" y="5451558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97634" y="3360605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40528" y="5440079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625170" y="3511467"/>
            <a:ext cx="275799" cy="667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74861" y="5401049"/>
            <a:ext cx="8002540" cy="1077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83E1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808" y="1314438"/>
            <a:ext cx="9021308" cy="533354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sp>
        <p:nvSpPr>
          <p:cNvPr id="12" name="文本框 14">
            <a:extLst>
              <a:ext uri="{FF2B5EF4-FFF2-40B4-BE49-F238E27FC236}">
                <a16:creationId xmlns:a16="http://schemas.microsoft.com/office/drawing/2014/main" id="{E0EBBF51-8EF2-48F0-8303-39EA6E87E762}"/>
              </a:ext>
            </a:extLst>
          </p:cNvPr>
          <p:cNvSpPr/>
          <p:nvPr/>
        </p:nvSpPr>
        <p:spPr>
          <a:xfrm>
            <a:off x="3881002" y="3481459"/>
            <a:ext cx="4718920" cy="20621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Tìm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trong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hoặc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ngoài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bài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đọc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Sinh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nhật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của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i="1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voi</a:t>
            </a:r>
            <a:r>
              <a:rPr lang="en-US" altLang="zh-CN" sz="3200" i="1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con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từ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ngữ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tiếng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chứa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vần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oăc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oac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uơ</a:t>
            </a:r>
            <a:r>
              <a:rPr lang="en-US" altLang="zh-CN" sz="3200" dirty="0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lang="en-US" altLang="zh-CN" sz="3200" dirty="0" err="1">
                <a:latin typeface="+mj-lt"/>
                <a:ea typeface="微软雅黑" panose="020B0503020204020204" pitchFamily="34" charset="-122"/>
                <a:cs typeface="Arial" panose="020B0604020202020204" pitchFamily="34" charset="0"/>
              </a:rPr>
              <a:t>ưa</a:t>
            </a:r>
            <a:endParaRPr lang="en-US" altLang="zh-CN" sz="3200" dirty="0">
              <a:latin typeface="+mj-lt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圆角矩形 15"/>
          <p:cNvSpPr/>
          <p:nvPr/>
        </p:nvSpPr>
        <p:spPr>
          <a:xfrm>
            <a:off x="1012690" y="1974927"/>
            <a:ext cx="10363200" cy="43372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1219200" y="2209800"/>
            <a:ext cx="10001250" cy="39243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83E1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039" y="807900"/>
            <a:ext cx="6772501" cy="14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77" y="165021"/>
            <a:ext cx="837560" cy="114941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9940" y="3811432"/>
            <a:ext cx="1282500" cy="316125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518A84B5-A9E4-4432-A40C-8CC71FEBBE46}"/>
              </a:ext>
            </a:extLst>
          </p:cNvPr>
          <p:cNvSpPr/>
          <p:nvPr/>
        </p:nvSpPr>
        <p:spPr>
          <a:xfrm>
            <a:off x="2126441" y="3384713"/>
            <a:ext cx="3501483" cy="88094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Ngúc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ng</a:t>
            </a:r>
            <a:r>
              <a:rPr lang="en-US" sz="3200" dirty="0" err="1">
                <a:solidFill>
                  <a:srgbClr val="FF0000"/>
                </a:solidFill>
              </a:rPr>
              <a:t>oắc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Cloud 31">
            <a:extLst>
              <a:ext uri="{FF2B5EF4-FFF2-40B4-BE49-F238E27FC236}">
                <a16:creationId xmlns:a16="http://schemas.microsoft.com/office/drawing/2014/main" id="{07D88B98-DCF1-428E-8966-E48277511F1B}"/>
              </a:ext>
            </a:extLst>
          </p:cNvPr>
          <p:cNvSpPr/>
          <p:nvPr/>
        </p:nvSpPr>
        <p:spPr>
          <a:xfrm>
            <a:off x="2611460" y="4636689"/>
            <a:ext cx="3501483" cy="880946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H</a:t>
            </a:r>
            <a:r>
              <a:rPr lang="en-US" sz="3200" dirty="0" err="1">
                <a:solidFill>
                  <a:srgbClr val="FF0000"/>
                </a:solidFill>
              </a:rPr>
              <a:t>uơ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vòi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Cloud 32">
            <a:extLst>
              <a:ext uri="{FF2B5EF4-FFF2-40B4-BE49-F238E27FC236}">
                <a16:creationId xmlns:a16="http://schemas.microsoft.com/office/drawing/2014/main" id="{7A8BD867-BDF9-4B9D-A309-FFE529BED4CA}"/>
              </a:ext>
            </a:extLst>
          </p:cNvPr>
          <p:cNvSpPr/>
          <p:nvPr/>
        </p:nvSpPr>
        <p:spPr>
          <a:xfrm>
            <a:off x="6501425" y="3535727"/>
            <a:ext cx="3925229" cy="880946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Ng</a:t>
            </a:r>
            <a:r>
              <a:rPr lang="en-US" sz="3200" dirty="0" err="1">
                <a:solidFill>
                  <a:srgbClr val="FF0000"/>
                </a:solidFill>
              </a:rPr>
              <a:t>oác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miệng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Cloud 33">
            <a:extLst>
              <a:ext uri="{FF2B5EF4-FFF2-40B4-BE49-F238E27FC236}">
                <a16:creationId xmlns:a16="http://schemas.microsoft.com/office/drawing/2014/main" id="{CE0252CB-E100-436C-9797-BAD6FC0966D4}"/>
              </a:ext>
            </a:extLst>
          </p:cNvPr>
          <p:cNvSpPr/>
          <p:nvPr/>
        </p:nvSpPr>
        <p:spPr>
          <a:xfrm>
            <a:off x="6800171" y="4636689"/>
            <a:ext cx="2780369" cy="880946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m</a:t>
            </a:r>
            <a:r>
              <a:rPr lang="en-US" sz="3200" dirty="0" err="1">
                <a:solidFill>
                  <a:srgbClr val="FF0000"/>
                </a:solidFill>
              </a:rPr>
              <a:t>ưa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C509E5-AEF8-4516-8C19-23AE6E30917B}"/>
              </a:ext>
            </a:extLst>
          </p:cNvPr>
          <p:cNvSpPr txBox="1"/>
          <p:nvPr/>
        </p:nvSpPr>
        <p:spPr>
          <a:xfrm>
            <a:off x="2352907" y="2512584"/>
            <a:ext cx="8268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5"/>
                </a:solidFill>
              </a:rPr>
              <a:t>Ví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dụ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một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số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từ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có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chứa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  <a:r>
              <a:rPr lang="en-US" sz="3200" dirty="0" err="1">
                <a:solidFill>
                  <a:schemeClr val="accent5"/>
                </a:solidFill>
              </a:rPr>
              <a:t>vần</a:t>
            </a:r>
            <a:r>
              <a:rPr lang="en-US" sz="3200" dirty="0">
                <a:solidFill>
                  <a:schemeClr val="accent5"/>
                </a:solidFill>
              </a:rPr>
              <a:t>: </a:t>
            </a:r>
            <a:r>
              <a:rPr lang="vi-VN" sz="3200" dirty="0">
                <a:solidFill>
                  <a:schemeClr val="accent5"/>
                </a:solidFill>
              </a:rPr>
              <a:t>oăc, oac, uơ, ưa</a:t>
            </a:r>
            <a:r>
              <a:rPr lang="en-US" sz="3200" dirty="0">
                <a:solidFill>
                  <a:schemeClr val="accent5"/>
                </a:solidFill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260526"/>
            <a:ext cx="8839200" cy="8131124"/>
          </a:xfrm>
          <a:prstGeom prst="rect">
            <a:avLst/>
          </a:prstGeom>
        </p:spPr>
      </p:pic>
      <p:sp>
        <p:nvSpPr>
          <p:cNvPr id="26" name="文本框 14"/>
          <p:cNvSpPr/>
          <p:nvPr/>
        </p:nvSpPr>
        <p:spPr>
          <a:xfrm>
            <a:off x="3620894" y="2745230"/>
            <a:ext cx="4950212" cy="10772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Nói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lời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chúc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mừng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sinh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nhật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một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người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bạn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của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altLang="zh-CN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em</a:t>
            </a:r>
            <a:endParaRPr lang="en-US" altLang="zh-CN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7367A3-9A3D-4826-8DFF-7D8CBADC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962" y="3944002"/>
            <a:ext cx="3742075" cy="3036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3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88086">
            <a:off x="4285783" y="413068"/>
            <a:ext cx="1319764" cy="107139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416" y="732515"/>
            <a:ext cx="7221108" cy="56080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775" y="289916"/>
            <a:ext cx="1592643" cy="9140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3349" y="1864522"/>
            <a:ext cx="2025823" cy="49934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57" y="4264077"/>
            <a:ext cx="11517443" cy="25939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271677"/>
            <a:ext cx="3764906" cy="71296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8229" y="-68642"/>
            <a:ext cx="4656021" cy="232801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9414" y="268893"/>
            <a:ext cx="1292002" cy="7536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02042" y="353221"/>
            <a:ext cx="573750" cy="33750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04837" y="2037914"/>
            <a:ext cx="50568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Chào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tạm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biệt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và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hẹn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gặp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lại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các</a:t>
            </a:r>
            <a:r>
              <a:rPr lang="en-US" altLang="zh-CN" sz="5400" b="1" dirty="0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 </a:t>
            </a:r>
            <a:r>
              <a:rPr lang="en-US" altLang="zh-CN" sz="5400" b="1" dirty="0" err="1">
                <a:solidFill>
                  <a:srgbClr val="FF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迷你简雪峰" panose="02010609000101010101" pitchFamily="49" charset="-122"/>
              </a:rPr>
              <a:t>em</a:t>
            </a:r>
            <a:endParaRPr lang="zh-CN" altLang="en-US" sz="5400" b="1" dirty="0">
              <a:solidFill>
                <a:srgbClr val="FFA4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迷你简雪峰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182</Words>
  <Application>Microsoft Office PowerPoint</Application>
  <PresentationFormat>Widescreen</PresentationFormat>
  <Paragraphs>27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 Rounded MT Bold</vt:lpstr>
      <vt:lpstr>Arial-Rounded</vt:lpstr>
      <vt:lpstr>Calibri</vt:lpstr>
      <vt:lpstr>HP001 4 hàng</vt:lpstr>
      <vt:lpstr>Times New Roman</vt:lpstr>
      <vt:lpstr>Tw Cen MT</vt:lpstr>
      <vt:lpstr>Office 主题</vt:lpstr>
      <vt:lpstr>1_Office Theme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dc:description>www.051661.com</dc:description>
  <cp:lastModifiedBy>MSI</cp:lastModifiedBy>
  <cp:revision>13</cp:revision>
  <dcterms:created xsi:type="dcterms:W3CDTF">2016-11-23T14:13:00Z</dcterms:created>
  <dcterms:modified xsi:type="dcterms:W3CDTF">2026-01-26T10:34:02Z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