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1" d="100"/>
          <a:sy n="91" d="100"/>
        </p:scale>
        <p:origin x="456" y="51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8D29C736-A393-4174-8841-B8394854C417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openxmlformats.org/officeDocument/2006/relationships/audio" Target="../media/media1.wav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microsoft.com/office/2007/relationships/media" Target="../media/media1.wav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2.gif"/><Relationship Id="rId10" Type="http://schemas.openxmlformats.org/officeDocument/2006/relationships/image" Target="../media/image13.png"/><Relationship Id="rId19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2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image" Target="../media/image32.jpe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 w="0">
            <a:noFill/>
          </a:ln>
        </p:spPr>
      </p:pic>
      <p:pic>
        <p:nvPicPr>
          <p:cNvPr id="4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6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72280" y="324000"/>
            <a:ext cx="3714840" cy="3000240"/>
          </a:xfrm>
          <a:prstGeom prst="rect">
            <a:avLst/>
          </a:prstGeom>
          <a:ln w="0">
            <a:noFill/>
          </a:ln>
        </p:spPr>
      </p:pic>
      <p:sp>
        <p:nvSpPr>
          <p:cNvPr id="47" name="Rectangle 5"/>
          <p:cNvSpPr/>
          <p:nvPr/>
        </p:nvSpPr>
        <p:spPr>
          <a:xfrm>
            <a:off x="5843520" y="5429160"/>
            <a:ext cx="4786560" cy="14082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vi-VN" sz="2800" b="0" strike="noStrike" spc="-1" dirty="0">
                <a:solidFill>
                  <a:srgbClr val="000000"/>
                </a:solidFill>
                <a:latin typeface="Times New Roman"/>
              </a:rPr>
              <a:t>GV: Nguyễn Thị Hằng</a:t>
            </a: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vi-VN" sz="2800" spc="-1">
                <a:solidFill>
                  <a:srgbClr val="000000"/>
                </a:solidFill>
                <a:latin typeface="Times New Roman"/>
              </a:rPr>
              <a:t>Đơn vị: Trường TH Hưng Đạo</a:t>
            </a:r>
            <a:endParaRPr lang="vi-VN" sz="2800" b="0" strike="noStrike" spc="-1" dirty="0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8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8" name="Picture 4" descr="pcp_download_120"/>
          <p:cNvPicPr/>
          <p:nvPr/>
        </p:nvPicPr>
        <p:blipFill>
          <a:blip r:embed="rId5"/>
          <a:stretch/>
        </p:blipFill>
        <p:spPr>
          <a:xfrm>
            <a:off x="7915320" y="4071960"/>
            <a:ext cx="592200" cy="1214280"/>
          </a:xfrm>
          <a:prstGeom prst="rect">
            <a:avLst/>
          </a:prstGeom>
          <a:ln w="0">
            <a:noFill/>
          </a:ln>
        </p:spPr>
      </p:pic>
      <p:sp>
        <p:nvSpPr>
          <p:cNvPr id="49" name="Rectangle 5"/>
          <p:cNvSpPr/>
          <p:nvPr/>
        </p:nvSpPr>
        <p:spPr>
          <a:xfrm>
            <a:off x="6272280" y="3286080"/>
            <a:ext cx="3929040" cy="110048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 dirty="0">
                <a:solidFill>
                  <a:srgbClr val="1713CB"/>
                </a:solidFill>
                <a:latin typeface="Times New Roman"/>
                <a:ea typeface="Times New Roman"/>
              </a:rPr>
              <a:t>TIẾT 4 – CHỦ ĐỀ 5</a:t>
            </a:r>
            <a:endParaRPr lang="vi-VN" sz="3200" b="1" strike="noStrike" spc="-1" dirty="0">
              <a:solidFill>
                <a:srgbClr val="1713CB"/>
              </a:solidFill>
              <a:latin typeface="Times New Roman"/>
              <a:ea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vi-VN" sz="3200" b="1" spc="-1" dirty="0">
                <a:solidFill>
                  <a:srgbClr val="1713CB"/>
                </a:solidFill>
                <a:latin typeface="Times New Roman"/>
              </a:rPr>
              <a:t>Lớp 1A4</a:t>
            </a:r>
            <a:endParaRPr lang="en-US" sz="32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sp>
        <p:nvSpPr>
          <p:cNvPr id="263" name="Rectangle 1"/>
          <p:cNvSpPr/>
          <p:nvPr/>
        </p:nvSpPr>
        <p:spPr>
          <a:xfrm>
            <a:off x="1311840" y="2428920"/>
            <a:ext cx="792828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KẾT HỢP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VẬN ĐỘNG MINH HỌA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6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6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Picture 2"/>
          <p:cNvPicPr/>
          <p:nvPr/>
        </p:nvPicPr>
        <p:blipFill>
          <a:blip r:embed="rId4"/>
          <a:stretch/>
        </p:blipFill>
        <p:spPr>
          <a:xfrm>
            <a:off x="0" y="17640"/>
            <a:ext cx="10972800" cy="6840360"/>
          </a:xfrm>
          <a:prstGeom prst="rect">
            <a:avLst/>
          </a:prstGeom>
          <a:ln w="0">
            <a:noFill/>
          </a:ln>
        </p:spPr>
      </p:pic>
      <p:pic>
        <p:nvPicPr>
          <p:cNvPr id="3" name="BEAT XÚC XẮC XÚC XẺ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00200" y="152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70" name="Rectangle 7"/>
          <p:cNvSpPr/>
          <p:nvPr/>
        </p:nvSpPr>
        <p:spPr>
          <a:xfrm>
            <a:off x="-299880" y="249120"/>
            <a:ext cx="592920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1" name="Picture 9" descr="D:\GIÁO ÁN 1 2020-2021\HÌNH SOẠN GIÁO ÁN\Vận dụng sáng tạo\Dài ngắn\Dài ngắn - Copy (3).jpg"/>
          <p:cNvPicPr/>
          <p:nvPr/>
        </p:nvPicPr>
        <p:blipFill>
          <a:blip r:embed="rId3">
            <a:lum contrast="20000"/>
          </a:blip>
          <a:srcRect l="2727" r="6619" b="44967"/>
          <a:stretch/>
        </p:blipFill>
        <p:spPr>
          <a:xfrm>
            <a:off x="471600" y="1928880"/>
            <a:ext cx="9858240" cy="3714840"/>
          </a:xfrm>
          <a:prstGeom prst="rect">
            <a:avLst/>
          </a:prstGeom>
          <a:ln w="0">
            <a:noFill/>
          </a:ln>
        </p:spPr>
      </p:pic>
      <p:sp>
        <p:nvSpPr>
          <p:cNvPr id="272" name="Rectangle 7"/>
          <p:cNvSpPr/>
          <p:nvPr/>
        </p:nvSpPr>
        <p:spPr>
          <a:xfrm>
            <a:off x="2486160" y="1143000"/>
            <a:ext cx="592920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DÀI – NGẮN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74" name="Rectangle 7"/>
          <p:cNvSpPr/>
          <p:nvPr/>
        </p:nvSpPr>
        <p:spPr>
          <a:xfrm>
            <a:off x="-299880" y="71280"/>
            <a:ext cx="592920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VẬN DỤNG SÁNG TẠO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DÀI – NGẮN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5" name="Picture 9" descr="D:\GIÁO ÁN 1 2020-2021\HÌNH SOẠN GIÁO ÁN\Vận dụng sáng tạo\Dài ngắn\Dài ngắn - Copy (3).jpg"/>
          <p:cNvPicPr/>
          <p:nvPr/>
        </p:nvPicPr>
        <p:blipFill>
          <a:blip r:embed="rId3">
            <a:lum contrast="30000"/>
          </a:blip>
          <a:srcRect l="7925" t="6570" r="56972" b="49989"/>
          <a:stretch/>
        </p:blipFill>
        <p:spPr>
          <a:xfrm>
            <a:off x="557280" y="1071720"/>
            <a:ext cx="4714920" cy="2857320"/>
          </a:xfrm>
          <a:prstGeom prst="rect">
            <a:avLst/>
          </a:prstGeom>
          <a:ln w="0">
            <a:noFill/>
          </a:ln>
        </p:spPr>
      </p:pic>
      <p:pic>
        <p:nvPicPr>
          <p:cNvPr id="276" name="Picture 9" descr="D:\GIÁO ÁN 1 2020-2021\HÌNH SOẠN GIÁO ÁN\Vận dụng sáng tạo\Dài ngắn\Dài ngắn - Copy (3).jpg"/>
          <p:cNvPicPr/>
          <p:nvPr/>
        </p:nvPicPr>
        <p:blipFill>
          <a:blip r:embed="rId3">
            <a:lum contrast="10000"/>
          </a:blip>
          <a:srcRect l="13591" t="76093" r="12810" b="737"/>
          <a:stretch/>
        </p:blipFill>
        <p:spPr>
          <a:xfrm>
            <a:off x="5700600" y="4286160"/>
            <a:ext cx="4643640" cy="1143000"/>
          </a:xfrm>
          <a:prstGeom prst="rect">
            <a:avLst/>
          </a:prstGeom>
          <a:ln w="0">
            <a:noFill/>
          </a:ln>
        </p:spPr>
      </p:pic>
      <p:pic>
        <p:nvPicPr>
          <p:cNvPr id="277" name="Picture 10" descr="D:\GIÁO ÁN 1 2020-2021\HÌNH SOẠN GIÁO ÁN\Vận dụng sáng tạo\Dài ngắn\Dài ngắn - Copy (3).jpg"/>
          <p:cNvPicPr/>
          <p:nvPr/>
        </p:nvPicPr>
        <p:blipFill>
          <a:blip r:embed="rId3">
            <a:lum contrast="10000"/>
          </a:blip>
          <a:srcRect l="13591" t="54362" r="43387" b="23914"/>
          <a:stretch/>
        </p:blipFill>
        <p:spPr>
          <a:xfrm>
            <a:off x="1200240" y="4214880"/>
            <a:ext cx="3143160" cy="1071360"/>
          </a:xfrm>
          <a:prstGeom prst="rect">
            <a:avLst/>
          </a:prstGeom>
          <a:ln w="0">
            <a:noFill/>
          </a:ln>
        </p:spPr>
      </p:pic>
      <p:pic>
        <p:nvPicPr>
          <p:cNvPr id="278" name="Picture 11" descr="D:\GIÁO ÁN 1 2020-2021\HÌNH SOẠN GIÁO ÁN\Vận dụng sáng tạo\Dài ngắn\Dài ngắn - Copy (3).jpg"/>
          <p:cNvPicPr/>
          <p:nvPr/>
        </p:nvPicPr>
        <p:blipFill>
          <a:blip r:embed="rId3">
            <a:lum contrast="20000"/>
          </a:blip>
          <a:srcRect l="43033" t="6570" r="6328" b="45646"/>
          <a:stretch/>
        </p:blipFill>
        <p:spPr>
          <a:xfrm>
            <a:off x="5343480" y="1071720"/>
            <a:ext cx="5214960" cy="3071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80" name="Picture 137" descr="D:\GIÁO ÁN 1 2020-2021\HÌNH SOẠN GIÁO ÁN\Học hát\Xuc xac xúc xe\4.png"/>
          <p:cNvPicPr/>
          <p:nvPr/>
        </p:nvPicPr>
        <p:blipFill>
          <a:blip r:embed="rId3">
            <a:lum contrast="40000"/>
          </a:blip>
          <a:stretch/>
        </p:blipFill>
        <p:spPr>
          <a:xfrm>
            <a:off x="414360" y="1000080"/>
            <a:ext cx="10215720" cy="4619520"/>
          </a:xfrm>
          <a:prstGeom prst="rect">
            <a:avLst/>
          </a:prstGeom>
          <a:ln w="0">
            <a:noFill/>
          </a:ln>
        </p:spPr>
      </p:pic>
      <p:sp>
        <p:nvSpPr>
          <p:cNvPr id="281" name="Text Box 9"/>
          <p:cNvSpPr/>
          <p:nvPr/>
        </p:nvSpPr>
        <p:spPr>
          <a:xfrm>
            <a:off x="2128680" y="1515960"/>
            <a:ext cx="257184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bài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2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83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84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5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86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4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7" name="Text Box 10"/>
          <p:cNvSpPr/>
          <p:nvPr/>
        </p:nvSpPr>
        <p:spPr>
          <a:xfrm>
            <a:off x="3343320" y="2000160"/>
            <a:ext cx="414324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XÚC XẮC XÚC XẺ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8" name="Text Box 9"/>
          <p:cNvSpPr/>
          <p:nvPr/>
        </p:nvSpPr>
        <p:spPr>
          <a:xfrm>
            <a:off x="2130480" y="2571840"/>
            <a:ext cx="314172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Vận dụng sáng tạo: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9" name="Text Box 10"/>
          <p:cNvSpPr/>
          <p:nvPr/>
        </p:nvSpPr>
        <p:spPr>
          <a:xfrm>
            <a:off x="2914560" y="2990880"/>
            <a:ext cx="4929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DÀI – NGẮN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1" name="Rectangle 5"/>
          <p:cNvSpPr/>
          <p:nvPr/>
        </p:nvSpPr>
        <p:spPr>
          <a:xfrm>
            <a:off x="3772080" y="857160"/>
            <a:ext cx="348264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" name="Rectangle 6"/>
          <p:cNvSpPr/>
          <p:nvPr/>
        </p:nvSpPr>
        <p:spPr>
          <a:xfrm>
            <a:off x="1128600" y="2000160"/>
            <a:ext cx="9001080" cy="26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3" name="Picture 4" descr="pcp_download_120"/>
          <p:cNvPicPr/>
          <p:nvPr/>
        </p:nvPicPr>
        <p:blipFill>
          <a:blip r:embed="rId3"/>
          <a:stretch/>
        </p:blipFill>
        <p:spPr>
          <a:xfrm>
            <a:off x="3343320" y="714240"/>
            <a:ext cx="522360" cy="1071720"/>
          </a:xfrm>
          <a:prstGeom prst="rect">
            <a:avLst/>
          </a:prstGeom>
          <a:ln w="0">
            <a:noFill/>
          </a:ln>
        </p:spPr>
      </p:pic>
      <p:pic>
        <p:nvPicPr>
          <p:cNvPr id="54" name="Picture 14" descr="AG00130_"/>
          <p:cNvPicPr/>
          <p:nvPr/>
        </p:nvPicPr>
        <p:blipFill>
          <a:blip r:embed="rId4"/>
          <a:stretch/>
        </p:blipFill>
        <p:spPr>
          <a:xfrm rot="13789200">
            <a:off x="6188760" y="4620240"/>
            <a:ext cx="1054080" cy="766800"/>
          </a:xfrm>
          <a:prstGeom prst="rect">
            <a:avLst/>
          </a:prstGeom>
          <a:ln w="0">
            <a:noFill/>
          </a:ln>
        </p:spPr>
      </p:pic>
      <p:pic>
        <p:nvPicPr>
          <p:cNvPr id="5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V.A – Đàn Gà Con (mp3cut.net).mp3"/>
          <p:cNvPicPr/>
          <p:nvPr/>
        </p:nvPicPr>
        <p:blipFill>
          <a:blip r:embed="rId4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0" name="Sang Xuan Doc Tau dan tranh - Linh Thao (mp3cut.net).mp3"/>
          <p:cNvPicPr/>
          <p:nvPr/>
        </p:nvPicPr>
        <p:blipFill>
          <a:blip r:embed="rId5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/>
          <p:cNvPicPr/>
          <p:nvPr/>
        </p:nvPicPr>
        <p:blipFill>
          <a:blip r:embed="rId6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2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4" name="Group 5"/>
          <p:cNvPicPr/>
          <p:nvPr/>
        </p:nvPicPr>
        <p:blipFill>
          <a:blip r:embed="rId7"/>
          <a:stretch/>
        </p:blipFill>
        <p:spPr>
          <a:xfrm>
            <a:off x="2730600" y="5913360"/>
            <a:ext cx="6224400" cy="785880"/>
          </a:xfrm>
          <a:prstGeom prst="rect">
            <a:avLst/>
          </a:prstGeom>
          <a:ln w="0">
            <a:noFill/>
          </a:ln>
        </p:spPr>
      </p:pic>
      <p:grpSp>
        <p:nvGrpSpPr>
          <p:cNvPr id="65" name="AutoShape 17"/>
          <p:cNvGrpSpPr/>
          <p:nvPr/>
        </p:nvGrpSpPr>
        <p:grpSpPr>
          <a:xfrm>
            <a:off x="512640" y="165240"/>
            <a:ext cx="10026720" cy="1096920"/>
            <a:chOff x="512640" y="165240"/>
            <a:chExt cx="10026720" cy="1096920"/>
          </a:xfrm>
        </p:grpSpPr>
        <p:pic>
          <p:nvPicPr>
            <p:cNvPr id="66" name="AutoShape 17"/>
            <p:cNvPicPr/>
            <p:nvPr/>
          </p:nvPicPr>
          <p:blipFill>
            <a:blip r:embed="rId8"/>
            <a:stretch/>
          </p:blipFill>
          <p:spPr>
            <a:xfrm>
              <a:off x="512640" y="165240"/>
              <a:ext cx="10026720" cy="10969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7" name="Freeform 66"/>
            <p:cNvSpPr/>
            <p:nvPr/>
          </p:nvSpPr>
          <p:spPr>
            <a:xfrm>
              <a:off x="733320" y="351000"/>
              <a:ext cx="9552240" cy="6555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68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69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0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1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2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3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4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5" name="Text Box 26"/>
          <p:cNvSpPr/>
          <p:nvPr/>
        </p:nvSpPr>
        <p:spPr>
          <a:xfrm>
            <a:off x="1057320" y="343080"/>
            <a:ext cx="9109080" cy="58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Nghe giai điệu đoán tên bài hát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6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77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78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79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80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1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2" name="Freeform 149"/>
                  <p:cNvGrpSpPr/>
                  <p:nvPr/>
                </p:nvGrpSpPr>
                <p:grpSpPr>
                  <a:xfrm>
                    <a:off x="9162000" y="1546920"/>
                    <a:ext cx="181080" cy="100080"/>
                    <a:chOff x="9162000" y="1546920"/>
                    <a:chExt cx="181080" cy="100080"/>
                  </a:xfrm>
                </p:grpSpPr>
                <p:pic>
                  <p:nvPicPr>
                    <p:cNvPr id="8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9162000" y="1546920"/>
                      <a:ext cx="181080" cy="1000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4" name="Freeform 83"/>
                    <p:cNvSpPr/>
                    <p:nvPr/>
                  </p:nvSpPr>
                  <p:spPr>
                    <a:xfrm>
                      <a:off x="9176760" y="1564560"/>
                      <a:ext cx="15156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5" name="Freeform 191"/>
                  <p:cNvSpPr/>
                  <p:nvPr/>
                </p:nvSpPr>
                <p:spPr>
                  <a:xfrm>
                    <a:off x="890316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6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87" name="Freeform 149"/>
                  <p:cNvGrpSpPr/>
                  <p:nvPr/>
                </p:nvGrpSpPr>
                <p:grpSpPr>
                  <a:xfrm>
                    <a:off x="8802000" y="1546920"/>
                    <a:ext cx="199440" cy="100080"/>
                    <a:chOff x="8802000" y="1546920"/>
                    <a:chExt cx="199440" cy="100080"/>
                  </a:xfrm>
                </p:grpSpPr>
                <p:pic>
                  <p:nvPicPr>
                    <p:cNvPr id="8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802000" y="1546920"/>
                      <a:ext cx="199440" cy="1000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9" name="Freeform 88"/>
                    <p:cNvSpPr/>
                    <p:nvPr/>
                  </p:nvSpPr>
                  <p:spPr>
                    <a:xfrm>
                      <a:off x="8820720" y="1564560"/>
                      <a:ext cx="16200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0" name="Freeform 191"/>
                  <p:cNvSpPr/>
                  <p:nvPr/>
                </p:nvSpPr>
                <p:spPr>
                  <a:xfrm>
                    <a:off x="8579160" y="1296720"/>
                    <a:ext cx="4586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1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2" name="Freeform 149"/>
                  <p:cNvGrpSpPr/>
                  <p:nvPr/>
                </p:nvGrpSpPr>
                <p:grpSpPr>
                  <a:xfrm>
                    <a:off x="8488800" y="1546920"/>
                    <a:ext cx="178200" cy="100080"/>
                    <a:chOff x="8488800" y="1546920"/>
                    <a:chExt cx="178200" cy="100080"/>
                  </a:xfrm>
                </p:grpSpPr>
                <p:pic>
                  <p:nvPicPr>
                    <p:cNvPr id="9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488800" y="1546920"/>
                      <a:ext cx="178200" cy="1000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4" name="Freeform 93"/>
                    <p:cNvSpPr/>
                    <p:nvPr/>
                  </p:nvSpPr>
                  <p:spPr>
                    <a:xfrm>
                      <a:off x="8503200" y="1564560"/>
                      <a:ext cx="14904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5" name="Freeform 191"/>
                  <p:cNvSpPr/>
                  <p:nvPr/>
                </p:nvSpPr>
                <p:spPr>
                  <a:xfrm>
                    <a:off x="824940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6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97" name="Freeform 149"/>
                  <p:cNvGrpSpPr/>
                  <p:nvPr/>
                </p:nvGrpSpPr>
                <p:grpSpPr>
                  <a:xfrm>
                    <a:off x="8179920" y="1546920"/>
                    <a:ext cx="198000" cy="100080"/>
                    <a:chOff x="8179920" y="1546920"/>
                    <a:chExt cx="198000" cy="100080"/>
                  </a:xfrm>
                </p:grpSpPr>
                <p:pic>
                  <p:nvPicPr>
                    <p:cNvPr id="9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179920" y="1546920"/>
                      <a:ext cx="198000" cy="1000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9" name="Freeform 98"/>
                    <p:cNvSpPr/>
                    <p:nvPr/>
                  </p:nvSpPr>
                  <p:spPr>
                    <a:xfrm>
                      <a:off x="8198280" y="1564560"/>
                      <a:ext cx="16092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0" name="Freeform 191"/>
                  <p:cNvSpPr/>
                  <p:nvPr/>
                </p:nvSpPr>
                <p:spPr>
                  <a:xfrm>
                    <a:off x="7922160" y="1296720"/>
                    <a:ext cx="4460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1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2" name="Freeform 149"/>
                  <p:cNvGrpSpPr/>
                  <p:nvPr/>
                </p:nvGrpSpPr>
                <p:grpSpPr>
                  <a:xfrm>
                    <a:off x="7844400" y="1546920"/>
                    <a:ext cx="183960" cy="100080"/>
                    <a:chOff x="7844400" y="1546920"/>
                    <a:chExt cx="183960" cy="100080"/>
                  </a:xfrm>
                </p:grpSpPr>
                <p:pic>
                  <p:nvPicPr>
                    <p:cNvPr id="10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844400" y="1546920"/>
                      <a:ext cx="183960" cy="1000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4" name="Freeform 103"/>
                    <p:cNvSpPr/>
                    <p:nvPr/>
                  </p:nvSpPr>
                  <p:spPr>
                    <a:xfrm>
                      <a:off x="7859160" y="1564560"/>
                      <a:ext cx="15408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5" name="Freeform 191"/>
                  <p:cNvSpPr/>
                  <p:nvPr/>
                </p:nvSpPr>
                <p:spPr>
                  <a:xfrm>
                    <a:off x="759852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6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07" name="Freeform 149"/>
                  <p:cNvGrpSpPr/>
                  <p:nvPr/>
                </p:nvGrpSpPr>
                <p:grpSpPr>
                  <a:xfrm>
                    <a:off x="7508520" y="1544760"/>
                    <a:ext cx="212760" cy="101880"/>
                    <a:chOff x="7508520" y="1544760"/>
                    <a:chExt cx="212760" cy="101880"/>
                  </a:xfrm>
                </p:grpSpPr>
                <p:pic>
                  <p:nvPicPr>
                    <p:cNvPr id="10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508520" y="1544760"/>
                      <a:ext cx="21276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9" name="Freeform 108"/>
                    <p:cNvSpPr/>
                    <p:nvPr/>
                  </p:nvSpPr>
                  <p:spPr>
                    <a:xfrm>
                      <a:off x="7527960" y="1562760"/>
                      <a:ext cx="1728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0" name="Freeform 191"/>
                  <p:cNvSpPr/>
                  <p:nvPr/>
                </p:nvSpPr>
                <p:spPr>
                  <a:xfrm>
                    <a:off x="7265520" y="1293840"/>
                    <a:ext cx="4240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1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2" name="Freeform 149"/>
                  <p:cNvGrpSpPr/>
                  <p:nvPr/>
                </p:nvGrpSpPr>
                <p:grpSpPr>
                  <a:xfrm>
                    <a:off x="7189920" y="1544760"/>
                    <a:ext cx="169920" cy="101880"/>
                    <a:chOff x="7189920" y="1544760"/>
                    <a:chExt cx="169920" cy="101880"/>
                  </a:xfrm>
                </p:grpSpPr>
                <p:pic>
                  <p:nvPicPr>
                    <p:cNvPr id="11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18992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4" name="Freeform 113"/>
                    <p:cNvSpPr/>
                    <p:nvPr/>
                  </p:nvSpPr>
                  <p:spPr>
                    <a:xfrm>
                      <a:off x="720324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5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6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17" name="Freeform 149"/>
                  <p:cNvGrpSpPr/>
                  <p:nvPr/>
                </p:nvGrpSpPr>
                <p:grpSpPr>
                  <a:xfrm>
                    <a:off x="6845400" y="1544760"/>
                    <a:ext cx="166320" cy="101880"/>
                    <a:chOff x="6845400" y="1544760"/>
                    <a:chExt cx="166320" cy="101880"/>
                  </a:xfrm>
                </p:grpSpPr>
                <p:pic>
                  <p:nvPicPr>
                    <p:cNvPr id="11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84540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9" name="Freeform 118"/>
                    <p:cNvSpPr/>
                    <p:nvPr/>
                  </p:nvSpPr>
                  <p:spPr>
                    <a:xfrm>
                      <a:off x="686052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0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1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2" name="Freeform 149"/>
                  <p:cNvGrpSpPr/>
                  <p:nvPr/>
                </p:nvGrpSpPr>
                <p:grpSpPr>
                  <a:xfrm>
                    <a:off x="6539040" y="1544760"/>
                    <a:ext cx="204480" cy="101880"/>
                    <a:chOff x="6539040" y="1544760"/>
                    <a:chExt cx="204480" cy="101880"/>
                  </a:xfrm>
                </p:grpSpPr>
                <p:pic>
                  <p:nvPicPr>
                    <p:cNvPr id="12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539040" y="1544760"/>
                      <a:ext cx="2044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4" name="Freeform 123"/>
                    <p:cNvSpPr/>
                    <p:nvPr/>
                  </p:nvSpPr>
                  <p:spPr>
                    <a:xfrm>
                      <a:off x="6554880" y="1562760"/>
                      <a:ext cx="171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5" name="Freeform 191"/>
                  <p:cNvSpPr/>
                  <p:nvPr/>
                </p:nvSpPr>
                <p:spPr>
                  <a:xfrm>
                    <a:off x="6287760" y="1293840"/>
                    <a:ext cx="437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6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27" name="Freeform 149"/>
                  <p:cNvGrpSpPr/>
                  <p:nvPr/>
                </p:nvGrpSpPr>
                <p:grpSpPr>
                  <a:xfrm>
                    <a:off x="6197400" y="1544760"/>
                    <a:ext cx="222120" cy="101880"/>
                    <a:chOff x="6197400" y="1544760"/>
                    <a:chExt cx="222120" cy="101880"/>
                  </a:xfrm>
                </p:grpSpPr>
                <p:pic>
                  <p:nvPicPr>
                    <p:cNvPr id="12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197400" y="1544760"/>
                      <a:ext cx="2221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9" name="Freeform 128"/>
                    <p:cNvSpPr/>
                    <p:nvPr/>
                  </p:nvSpPr>
                  <p:spPr>
                    <a:xfrm>
                      <a:off x="6217200" y="1562760"/>
                      <a:ext cx="1803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0" name="Freeform 191"/>
                  <p:cNvSpPr/>
                  <p:nvPr/>
                </p:nvSpPr>
                <p:spPr>
                  <a:xfrm>
                    <a:off x="5963760" y="1293840"/>
                    <a:ext cx="4460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1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2" name="Freeform 149"/>
                  <p:cNvGrpSpPr/>
                  <p:nvPr/>
                </p:nvGrpSpPr>
                <p:grpSpPr>
                  <a:xfrm>
                    <a:off x="5875200" y="1544760"/>
                    <a:ext cx="217440" cy="101880"/>
                    <a:chOff x="5875200" y="1544760"/>
                    <a:chExt cx="217440" cy="101880"/>
                  </a:xfrm>
                </p:grpSpPr>
                <p:pic>
                  <p:nvPicPr>
                    <p:cNvPr id="13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875200" y="1544760"/>
                      <a:ext cx="2174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4" name="Freeform 133"/>
                    <p:cNvSpPr/>
                    <p:nvPr/>
                  </p:nvSpPr>
                  <p:spPr>
                    <a:xfrm>
                      <a:off x="5891760" y="1562760"/>
                      <a:ext cx="1818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5" name="Freeform 191"/>
                  <p:cNvSpPr/>
                  <p:nvPr/>
                </p:nvSpPr>
                <p:spPr>
                  <a:xfrm>
                    <a:off x="5636880" y="1293840"/>
                    <a:ext cx="4190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36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37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38" name="Freeform 149"/>
                  <p:cNvGrpSpPr/>
                  <p:nvPr/>
                </p:nvGrpSpPr>
                <p:grpSpPr>
                  <a:xfrm>
                    <a:off x="5598720" y="1545120"/>
                    <a:ext cx="218160" cy="101160"/>
                    <a:chOff x="5598720" y="1545120"/>
                    <a:chExt cx="218160" cy="101160"/>
                  </a:xfrm>
                </p:grpSpPr>
                <p:pic>
                  <p:nvPicPr>
                    <p:cNvPr id="13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598720" y="1545120"/>
                      <a:ext cx="218160" cy="1011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0" name="Freeform 139"/>
                    <p:cNvSpPr/>
                    <p:nvPr/>
                  </p:nvSpPr>
                  <p:spPr>
                    <a:xfrm>
                      <a:off x="5619240" y="1562760"/>
                      <a:ext cx="17712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1" name="Freeform 191"/>
                  <p:cNvSpPr/>
                  <p:nvPr/>
                </p:nvSpPr>
                <p:spPr>
                  <a:xfrm>
                    <a:off x="5361120" y="1296360"/>
                    <a:ext cx="442800" cy="316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2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3" name="Freeform 149"/>
                  <p:cNvGrpSpPr/>
                  <p:nvPr/>
                </p:nvGrpSpPr>
                <p:grpSpPr>
                  <a:xfrm>
                    <a:off x="5294160" y="1545120"/>
                    <a:ext cx="201600" cy="101160"/>
                    <a:chOff x="5294160" y="1545120"/>
                    <a:chExt cx="201600" cy="101160"/>
                  </a:xfrm>
                </p:grpSpPr>
                <p:pic>
                  <p:nvPicPr>
                    <p:cNvPr id="14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294160" y="1545120"/>
                      <a:ext cx="201600" cy="1011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5" name="Freeform 144"/>
                    <p:cNvSpPr/>
                    <p:nvPr/>
                  </p:nvSpPr>
                  <p:spPr>
                    <a:xfrm>
                      <a:off x="5310720" y="1562760"/>
                      <a:ext cx="1684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6" name="Freeform 191"/>
                  <p:cNvSpPr/>
                  <p:nvPr/>
                </p:nvSpPr>
                <p:spPr>
                  <a:xfrm>
                    <a:off x="5037120" y="1296360"/>
                    <a:ext cx="383400" cy="316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7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48" name="Freeform 149"/>
                  <p:cNvGrpSpPr/>
                  <p:nvPr/>
                </p:nvGrpSpPr>
                <p:grpSpPr>
                  <a:xfrm>
                    <a:off x="4975560" y="1545120"/>
                    <a:ext cx="185760" cy="101160"/>
                    <a:chOff x="4975560" y="1545120"/>
                    <a:chExt cx="185760" cy="101160"/>
                  </a:xfrm>
                </p:grpSpPr>
                <p:pic>
                  <p:nvPicPr>
                    <p:cNvPr id="14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975560" y="1545120"/>
                      <a:ext cx="185760" cy="1011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0" name="Freeform 149"/>
                    <p:cNvSpPr/>
                    <p:nvPr/>
                  </p:nvSpPr>
                  <p:spPr>
                    <a:xfrm>
                      <a:off x="4992840" y="1562760"/>
                      <a:ext cx="15084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1" name="Freeform 191"/>
                  <p:cNvSpPr/>
                  <p:nvPr/>
                </p:nvSpPr>
                <p:spPr>
                  <a:xfrm>
                    <a:off x="4707360" y="1296360"/>
                    <a:ext cx="455760" cy="316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2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3" name="Freeform 149"/>
                  <p:cNvGrpSpPr/>
                  <p:nvPr/>
                </p:nvGrpSpPr>
                <p:grpSpPr>
                  <a:xfrm>
                    <a:off x="4641840" y="1545120"/>
                    <a:ext cx="194040" cy="101160"/>
                    <a:chOff x="4641840" y="1545120"/>
                    <a:chExt cx="194040" cy="101160"/>
                  </a:xfrm>
                </p:grpSpPr>
                <p:pic>
                  <p:nvPicPr>
                    <p:cNvPr id="15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641840" y="1545120"/>
                      <a:ext cx="194040" cy="1011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5" name="Freeform 154"/>
                    <p:cNvSpPr/>
                    <p:nvPr/>
                  </p:nvSpPr>
                  <p:spPr>
                    <a:xfrm>
                      <a:off x="4657320" y="1562760"/>
                      <a:ext cx="16236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6" name="Freeform 191"/>
                  <p:cNvSpPr/>
                  <p:nvPr/>
                </p:nvSpPr>
                <p:spPr>
                  <a:xfrm>
                    <a:off x="4380120" y="1296360"/>
                    <a:ext cx="413640" cy="316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7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58" name="Freeform 149"/>
                  <p:cNvGrpSpPr/>
                  <p:nvPr/>
                </p:nvGrpSpPr>
                <p:grpSpPr>
                  <a:xfrm>
                    <a:off x="4310640" y="1545120"/>
                    <a:ext cx="201600" cy="101160"/>
                    <a:chOff x="4310640" y="1545120"/>
                    <a:chExt cx="201600" cy="101160"/>
                  </a:xfrm>
                </p:grpSpPr>
                <p:pic>
                  <p:nvPicPr>
                    <p:cNvPr id="15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310640" y="1545120"/>
                      <a:ext cx="201600" cy="1011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0" name="Freeform 159"/>
                    <p:cNvSpPr/>
                    <p:nvPr/>
                  </p:nvSpPr>
                  <p:spPr>
                    <a:xfrm>
                      <a:off x="4329360" y="1562760"/>
                      <a:ext cx="16380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1" name="Freeform 191"/>
                  <p:cNvSpPr/>
                  <p:nvPr/>
                </p:nvSpPr>
                <p:spPr>
                  <a:xfrm>
                    <a:off x="4056480" y="1296360"/>
                    <a:ext cx="418680" cy="316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2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3" name="Freeform 149"/>
                  <p:cNvGrpSpPr/>
                  <p:nvPr/>
                </p:nvGrpSpPr>
                <p:grpSpPr>
                  <a:xfrm>
                    <a:off x="3999240" y="1543320"/>
                    <a:ext cx="180000" cy="102960"/>
                    <a:chOff x="3999240" y="1543320"/>
                    <a:chExt cx="180000" cy="102960"/>
                  </a:xfrm>
                </p:grpSpPr>
                <p:pic>
                  <p:nvPicPr>
                    <p:cNvPr id="16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999240" y="1543320"/>
                      <a:ext cx="1800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5" name="Freeform 164"/>
                    <p:cNvSpPr/>
                    <p:nvPr/>
                  </p:nvSpPr>
                  <p:spPr>
                    <a:xfrm>
                      <a:off x="4013640" y="1560960"/>
                      <a:ext cx="1504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6" name="Freeform 191"/>
                  <p:cNvSpPr/>
                  <p:nvPr/>
                </p:nvSpPr>
                <p:spPr>
                  <a:xfrm>
                    <a:off x="3723480" y="1293840"/>
                    <a:ext cx="3711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7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68" name="Freeform 149"/>
                  <p:cNvGrpSpPr/>
                  <p:nvPr/>
                </p:nvGrpSpPr>
                <p:grpSpPr>
                  <a:xfrm>
                    <a:off x="3647880" y="1543320"/>
                    <a:ext cx="204480" cy="102960"/>
                    <a:chOff x="3647880" y="1543320"/>
                    <a:chExt cx="204480" cy="102960"/>
                  </a:xfrm>
                </p:grpSpPr>
                <p:pic>
                  <p:nvPicPr>
                    <p:cNvPr id="16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647880" y="1543320"/>
                      <a:ext cx="2044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0" name="Freeform 169"/>
                    <p:cNvSpPr/>
                    <p:nvPr/>
                  </p:nvSpPr>
                  <p:spPr>
                    <a:xfrm>
                      <a:off x="3666600" y="1560960"/>
                      <a:ext cx="1659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1" name="Freeform 191"/>
                  <p:cNvSpPr/>
                  <p:nvPr/>
                </p:nvSpPr>
                <p:spPr>
                  <a:xfrm>
                    <a:off x="3396600" y="1293840"/>
                    <a:ext cx="3978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2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3" name="Freeform 149"/>
                  <p:cNvGrpSpPr/>
                  <p:nvPr/>
                </p:nvGrpSpPr>
                <p:grpSpPr>
                  <a:xfrm>
                    <a:off x="3328920" y="1543320"/>
                    <a:ext cx="199440" cy="102960"/>
                    <a:chOff x="3328920" y="1543320"/>
                    <a:chExt cx="199440" cy="102960"/>
                  </a:xfrm>
                </p:grpSpPr>
                <p:pic>
                  <p:nvPicPr>
                    <p:cNvPr id="17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328920" y="1543320"/>
                      <a:ext cx="1994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5" name="Freeform 174"/>
                    <p:cNvSpPr/>
                    <p:nvPr/>
                  </p:nvSpPr>
                  <p:spPr>
                    <a:xfrm>
                      <a:off x="3344400" y="1560960"/>
                      <a:ext cx="1666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6" name="Freeform 191"/>
                  <p:cNvSpPr/>
                  <p:nvPr/>
                </p:nvSpPr>
                <p:spPr>
                  <a:xfrm>
                    <a:off x="3072600" y="1293840"/>
                    <a:ext cx="4075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7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78" name="Freeform 149"/>
                  <p:cNvGrpSpPr/>
                  <p:nvPr/>
                </p:nvGrpSpPr>
                <p:grpSpPr>
                  <a:xfrm>
                    <a:off x="3016800" y="1543320"/>
                    <a:ext cx="184680" cy="102960"/>
                    <a:chOff x="3016800" y="1543320"/>
                    <a:chExt cx="184680" cy="102960"/>
                  </a:xfrm>
                </p:grpSpPr>
                <p:pic>
                  <p:nvPicPr>
                    <p:cNvPr id="17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016800" y="1543320"/>
                      <a:ext cx="1846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0" name="Freeform 179"/>
                    <p:cNvSpPr/>
                    <p:nvPr/>
                  </p:nvSpPr>
                  <p:spPr>
                    <a:xfrm>
                      <a:off x="3033360" y="1560960"/>
                      <a:ext cx="1501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1" name="Freeform 191"/>
                  <p:cNvSpPr/>
                  <p:nvPr/>
                </p:nvSpPr>
                <p:spPr>
                  <a:xfrm>
                    <a:off x="2745720" y="1293840"/>
                    <a:ext cx="4370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2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3" name="Freeform 149"/>
                  <p:cNvGrpSpPr/>
                  <p:nvPr/>
                </p:nvGrpSpPr>
                <p:grpSpPr>
                  <a:xfrm>
                    <a:off x="2699280" y="1543320"/>
                    <a:ext cx="178200" cy="102960"/>
                    <a:chOff x="2699280" y="1543320"/>
                    <a:chExt cx="178200" cy="102960"/>
                  </a:xfrm>
                </p:grpSpPr>
                <p:pic>
                  <p:nvPicPr>
                    <p:cNvPr id="18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2699280" y="1543320"/>
                      <a:ext cx="1782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5" name="Freeform 184"/>
                    <p:cNvSpPr/>
                    <p:nvPr/>
                  </p:nvSpPr>
                  <p:spPr>
                    <a:xfrm>
                      <a:off x="2712960" y="1560960"/>
                      <a:ext cx="1490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6" name="Freeform 191"/>
                  <p:cNvSpPr/>
                  <p:nvPr/>
                </p:nvSpPr>
                <p:spPr>
                  <a:xfrm>
                    <a:off x="2421720" y="1293840"/>
                    <a:ext cx="4406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7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88" name="Freeform 149"/>
                  <p:cNvGrpSpPr/>
                  <p:nvPr/>
                </p:nvGrpSpPr>
                <p:grpSpPr>
                  <a:xfrm>
                    <a:off x="2360880" y="1543320"/>
                    <a:ext cx="189720" cy="102960"/>
                    <a:chOff x="2360880" y="1543320"/>
                    <a:chExt cx="189720" cy="102960"/>
                  </a:xfrm>
                </p:grpSpPr>
                <p:pic>
                  <p:nvPicPr>
                    <p:cNvPr id="18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2360880" y="1543320"/>
                      <a:ext cx="1897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0" name="Freeform 189"/>
                    <p:cNvSpPr/>
                    <p:nvPr/>
                  </p:nvSpPr>
                  <p:spPr>
                    <a:xfrm>
                      <a:off x="2377800" y="1560960"/>
                      <a:ext cx="1540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1" name="Freeform 191"/>
                  <p:cNvSpPr/>
                  <p:nvPr/>
                </p:nvSpPr>
                <p:spPr>
                  <a:xfrm>
                    <a:off x="2094840" y="1293840"/>
                    <a:ext cx="4276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2" name="Picture 13" descr="5"/>
          <p:cNvPicPr/>
          <p:nvPr/>
        </p:nvPicPr>
        <p:blipFill>
          <a:blip r:embed="rId11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193" name="Picture 12" descr="5"/>
          <p:cNvPicPr/>
          <p:nvPr/>
        </p:nvPicPr>
        <p:blipFill>
          <a:blip r:embed="rId12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194" name="Picture 12" descr="5"/>
          <p:cNvPicPr/>
          <p:nvPr/>
        </p:nvPicPr>
        <p:blipFill>
          <a:blip r:embed="rId13"/>
          <a:stretch/>
        </p:blipFill>
        <p:spPr>
          <a:xfrm>
            <a:off x="77760" y="100080"/>
            <a:ext cx="1193760" cy="1157400"/>
          </a:xfrm>
          <a:prstGeom prst="rect">
            <a:avLst/>
          </a:prstGeom>
          <a:ln w="0">
            <a:noFill/>
          </a:ln>
        </p:spPr>
      </p:pic>
      <p:pic>
        <p:nvPicPr>
          <p:cNvPr id="195" name="Picture 13" descr="5"/>
          <p:cNvPicPr/>
          <p:nvPr/>
        </p:nvPicPr>
        <p:blipFill>
          <a:blip r:embed="rId14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196" name="Picture 8" descr="000o"/>
          <p:cNvPicPr/>
          <p:nvPr/>
        </p:nvPicPr>
        <p:blipFill>
          <a:blip r:embed="rId1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97" name="Picture 9" descr="000o"/>
          <p:cNvPicPr/>
          <p:nvPr/>
        </p:nvPicPr>
        <p:blipFill>
          <a:blip r:embed="rId1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98" name="Picture 10" descr="000o"/>
          <p:cNvPicPr/>
          <p:nvPr/>
        </p:nvPicPr>
        <p:blipFill>
          <a:blip r:embed="rId1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99" name="Picture 11" descr="000o"/>
          <p:cNvPicPr/>
          <p:nvPr/>
        </p:nvPicPr>
        <p:blipFill>
          <a:blip r:embed="rId1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00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1" name="Rectangle 103"/>
          <p:cNvSpPr/>
          <p:nvPr/>
        </p:nvSpPr>
        <p:spPr>
          <a:xfrm>
            <a:off x="3414600" y="2500200"/>
            <a:ext cx="5429520" cy="42876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2" name="Rectangle 104"/>
          <p:cNvSpPr/>
          <p:nvPr/>
        </p:nvSpPr>
        <p:spPr>
          <a:xfrm>
            <a:off x="2414520" y="4429080"/>
            <a:ext cx="6572160" cy="2858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3" name="Picture 2"/>
          <p:cNvPicPr/>
          <p:nvPr/>
        </p:nvPicPr>
        <p:blipFill>
          <a:blip r:embed="rId16"/>
          <a:stretch/>
        </p:blipFill>
        <p:spPr>
          <a:xfrm>
            <a:off x="1797120" y="1500120"/>
            <a:ext cx="3760560" cy="2071800"/>
          </a:xfrm>
          <a:prstGeom prst="rect">
            <a:avLst/>
          </a:prstGeom>
          <a:ln w="0">
            <a:noFill/>
          </a:ln>
        </p:spPr>
      </p:pic>
      <p:pic>
        <p:nvPicPr>
          <p:cNvPr id="204" name="Picture 3"/>
          <p:cNvPicPr/>
          <p:nvPr/>
        </p:nvPicPr>
        <p:blipFill>
          <a:blip r:embed="rId17"/>
          <a:stretch/>
        </p:blipFill>
        <p:spPr>
          <a:xfrm>
            <a:off x="5486400" y="1500120"/>
            <a:ext cx="3938760" cy="2071800"/>
          </a:xfrm>
          <a:prstGeom prst="rect">
            <a:avLst/>
          </a:prstGeom>
          <a:ln w="0">
            <a:noFill/>
          </a:ln>
        </p:spPr>
      </p:pic>
      <p:pic>
        <p:nvPicPr>
          <p:cNvPr id="205" name="Picture 2" descr="D:\GIÁO ÁN 1 2020-2021\HÌNH SOẠN GIÁO ÁN\Học hát\Xuc xac xúc xe\4.png"/>
          <p:cNvPicPr/>
          <p:nvPr/>
        </p:nvPicPr>
        <p:blipFill>
          <a:blip r:embed="rId18"/>
          <a:stretch/>
        </p:blipFill>
        <p:spPr>
          <a:xfrm>
            <a:off x="1795320" y="3571920"/>
            <a:ext cx="3691080" cy="1928880"/>
          </a:xfrm>
          <a:prstGeom prst="rect">
            <a:avLst/>
          </a:prstGeom>
          <a:ln w="0">
            <a:noFill/>
          </a:ln>
        </p:spPr>
      </p:pic>
      <p:pic>
        <p:nvPicPr>
          <p:cNvPr id="206" name="Picture 3" descr="D:\GIÁO ÁN 1 2020-2021\HÌNH SOẠN GIÁO ÁN\Học hát\Xuc xac xúc xe\2.png"/>
          <p:cNvPicPr/>
          <p:nvPr/>
        </p:nvPicPr>
        <p:blipFill>
          <a:blip r:embed="rId19"/>
          <a:stretch/>
        </p:blipFill>
        <p:spPr>
          <a:xfrm>
            <a:off x="5486400" y="3571920"/>
            <a:ext cx="3935520" cy="1928880"/>
          </a:xfrm>
          <a:prstGeom prst="rect">
            <a:avLst/>
          </a:prstGeom>
          <a:ln w="0">
            <a:noFill/>
          </a:ln>
        </p:spPr>
      </p:pic>
      <p:pic>
        <p:nvPicPr>
          <p:cNvPr id="2" name="CÂU 3,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750197" y="4089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03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08" name="Picture 137" descr="D:\GIÁO ÁN 1 2020-2021\HÌNH SOẠN GIÁO ÁN\Học hát\Xuc xac xúc xe\4.png"/>
          <p:cNvPicPr/>
          <p:nvPr/>
        </p:nvPicPr>
        <p:blipFill>
          <a:blip r:embed="rId3">
            <a:lum contrast="40000"/>
          </a:blip>
          <a:stretch/>
        </p:blipFill>
        <p:spPr>
          <a:xfrm>
            <a:off x="414360" y="1000080"/>
            <a:ext cx="10215720" cy="4619520"/>
          </a:xfrm>
          <a:prstGeom prst="rect">
            <a:avLst/>
          </a:prstGeom>
          <a:ln w="0">
            <a:noFill/>
          </a:ln>
        </p:spPr>
      </p:pic>
      <p:pic>
        <p:nvPicPr>
          <p:cNvPr id="209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10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11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12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13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4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4" name="Text Box 9"/>
          <p:cNvSpPr/>
          <p:nvPr/>
        </p:nvSpPr>
        <p:spPr>
          <a:xfrm>
            <a:off x="2128680" y="1285920"/>
            <a:ext cx="257184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bài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5" name="Text Box 10"/>
          <p:cNvSpPr/>
          <p:nvPr/>
        </p:nvSpPr>
        <p:spPr>
          <a:xfrm>
            <a:off x="3057480" y="2071800"/>
            <a:ext cx="450072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imes New Roman"/>
              </a:rPr>
              <a:t>XÚC XẮC XÚC XẺ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6" name="Rectangle 3"/>
          <p:cNvSpPr/>
          <p:nvPr/>
        </p:nvSpPr>
        <p:spPr>
          <a:xfrm>
            <a:off x="5629320" y="2714760"/>
            <a:ext cx="2895480" cy="6634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Nhạc: Nguyễn Ngọc Thiện</a:t>
            </a: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Lời: Phỏng theo đồng dao</a:t>
            </a: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Picture 2"/>
          <p:cNvPicPr/>
          <p:nvPr/>
        </p:nvPicPr>
        <p:blipFill>
          <a:blip r:embed="rId4"/>
          <a:stretch/>
        </p:blipFill>
        <p:spPr>
          <a:xfrm>
            <a:off x="0" y="17640"/>
            <a:ext cx="10972800" cy="6840360"/>
          </a:xfrm>
          <a:prstGeom prst="rect">
            <a:avLst/>
          </a:prstGeom>
          <a:ln w="0">
            <a:noFill/>
          </a:ln>
        </p:spPr>
      </p:pic>
      <p:pic>
        <p:nvPicPr>
          <p:cNvPr id="2" name="BEAT XÚC XẮC XÚC XẺ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00200" y="152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19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20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21" name="Rectangle 1"/>
          <p:cNvSpPr/>
          <p:nvPr/>
        </p:nvSpPr>
        <p:spPr>
          <a:xfrm>
            <a:off x="1077304" y="2057400"/>
            <a:ext cx="8276390" cy="21469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6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HÁT KẾT HỢP</a:t>
            </a:r>
            <a:endParaRPr lang="en-US" sz="6600" b="0" strike="noStrike" spc="-1" dirty="0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6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VẬN ĐỘNG CƠ THỂ</a:t>
            </a:r>
            <a:endParaRPr lang="en-US" sz="6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2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2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2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Picture 2"/>
          <p:cNvPicPr/>
          <p:nvPr/>
        </p:nvPicPr>
        <p:blipFill>
          <a:blip r:embed="rId4"/>
          <a:stretch/>
        </p:blipFill>
        <p:spPr>
          <a:xfrm>
            <a:off x="0" y="17640"/>
            <a:ext cx="10972800" cy="6840360"/>
          </a:xfrm>
          <a:prstGeom prst="rect">
            <a:avLst/>
          </a:prstGeom>
          <a:ln w="0">
            <a:noFill/>
          </a:ln>
        </p:spPr>
      </p:pic>
      <p:pic>
        <p:nvPicPr>
          <p:cNvPr id="227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4700520" y="21430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28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8558280" y="21430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29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320040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30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805824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31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320040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32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7986600" y="49291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33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2771640" y="63817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34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7772400" y="63817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35" name="Picture 2" descr="D:\GIÁO ÁN 1 2020-2021\HÌNH SOẠN GIÁO ÁN\BỘ GÕ CƠ THỂ\han.png"/>
          <p:cNvPicPr/>
          <p:nvPr/>
        </p:nvPicPr>
        <p:blipFill>
          <a:blip r:embed="rId6"/>
          <a:stretch/>
        </p:blipFill>
        <p:spPr>
          <a:xfrm>
            <a:off x="2914560" y="2189160"/>
            <a:ext cx="654120" cy="425520"/>
          </a:xfrm>
          <a:prstGeom prst="rect">
            <a:avLst/>
          </a:prstGeom>
          <a:ln w="0">
            <a:noFill/>
          </a:ln>
        </p:spPr>
      </p:pic>
      <p:pic>
        <p:nvPicPr>
          <p:cNvPr id="236" name="Picture 2" descr="D:\GIÁO ÁN 1 2020-2021\HÌNH SOẠN GIÁO ÁN\BỘ GÕ CƠ THỂ\han.png"/>
          <p:cNvPicPr/>
          <p:nvPr/>
        </p:nvPicPr>
        <p:blipFill>
          <a:blip r:embed="rId7"/>
          <a:stretch/>
        </p:blipFill>
        <p:spPr>
          <a:xfrm>
            <a:off x="3772080" y="2181240"/>
            <a:ext cx="653760" cy="425520"/>
          </a:xfrm>
          <a:prstGeom prst="rect">
            <a:avLst/>
          </a:prstGeom>
          <a:ln w="0">
            <a:noFill/>
          </a:ln>
        </p:spPr>
      </p:pic>
      <p:pic>
        <p:nvPicPr>
          <p:cNvPr id="237" name="Picture 2" descr="D:\GIÁO ÁN 1 2020-2021\HÌNH SOẠN GIÁO ÁN\BỘ GÕ CƠ THỂ\han.png"/>
          <p:cNvPicPr/>
          <p:nvPr/>
        </p:nvPicPr>
        <p:blipFill>
          <a:blip r:embed="rId6"/>
          <a:stretch/>
        </p:blipFill>
        <p:spPr>
          <a:xfrm>
            <a:off x="6700680" y="2174760"/>
            <a:ext cx="654120" cy="425520"/>
          </a:xfrm>
          <a:prstGeom prst="rect">
            <a:avLst/>
          </a:prstGeom>
          <a:ln w="0">
            <a:noFill/>
          </a:ln>
        </p:spPr>
      </p:pic>
      <p:pic>
        <p:nvPicPr>
          <p:cNvPr id="238" name="Picture 2" descr="D:\GIÁO ÁN 1 2020-2021\HÌNH SOẠN GIÁO ÁN\BỘ GÕ CƠ THỂ\han.png"/>
          <p:cNvPicPr/>
          <p:nvPr/>
        </p:nvPicPr>
        <p:blipFill>
          <a:blip r:embed="rId7"/>
          <a:stretch/>
        </p:blipFill>
        <p:spPr>
          <a:xfrm>
            <a:off x="7558200" y="2181240"/>
            <a:ext cx="653760" cy="425520"/>
          </a:xfrm>
          <a:prstGeom prst="rect">
            <a:avLst/>
          </a:prstGeom>
          <a:ln w="0">
            <a:noFill/>
          </a:ln>
        </p:spPr>
      </p:pic>
      <p:pic>
        <p:nvPicPr>
          <p:cNvPr id="239" name="Picture 2" descr="D:\GIÁO ÁN 1 2020-2021\HÌNH SOẠN GIÁO ÁN\BỘ GÕ CƠ THỂ\han.png"/>
          <p:cNvPicPr/>
          <p:nvPr/>
        </p:nvPicPr>
        <p:blipFill>
          <a:blip r:embed="rId6"/>
          <a:stretch/>
        </p:blipFill>
        <p:spPr>
          <a:xfrm>
            <a:off x="914400" y="3546360"/>
            <a:ext cx="654120" cy="425520"/>
          </a:xfrm>
          <a:prstGeom prst="rect">
            <a:avLst/>
          </a:prstGeom>
          <a:ln w="0">
            <a:noFill/>
          </a:ln>
        </p:spPr>
      </p:pic>
      <p:pic>
        <p:nvPicPr>
          <p:cNvPr id="240" name="Picture 2" descr="D:\GIÁO ÁN 1 2020-2021\HÌNH SOẠN GIÁO ÁN\BỘ GÕ CƠ THỂ\han.png"/>
          <p:cNvPicPr/>
          <p:nvPr/>
        </p:nvPicPr>
        <p:blipFill>
          <a:blip r:embed="rId7"/>
          <a:stretch/>
        </p:blipFill>
        <p:spPr>
          <a:xfrm>
            <a:off x="1974960" y="3571920"/>
            <a:ext cx="654120" cy="425520"/>
          </a:xfrm>
          <a:prstGeom prst="rect">
            <a:avLst/>
          </a:prstGeom>
          <a:ln w="0">
            <a:noFill/>
          </a:ln>
        </p:spPr>
      </p:pic>
      <p:pic>
        <p:nvPicPr>
          <p:cNvPr id="241" name="Picture 2" descr="D:\GIÁO ÁN 1 2020-2021\HÌNH SOẠN GIÁO ÁN\BỘ GÕ CƠ THỂ\han.png"/>
          <p:cNvPicPr/>
          <p:nvPr/>
        </p:nvPicPr>
        <p:blipFill>
          <a:blip r:embed="rId6"/>
          <a:stretch/>
        </p:blipFill>
        <p:spPr>
          <a:xfrm>
            <a:off x="5343480" y="3618000"/>
            <a:ext cx="654120" cy="425520"/>
          </a:xfrm>
          <a:prstGeom prst="rect">
            <a:avLst/>
          </a:prstGeom>
          <a:ln w="0">
            <a:noFill/>
          </a:ln>
        </p:spPr>
      </p:pic>
      <p:pic>
        <p:nvPicPr>
          <p:cNvPr id="242" name="Picture 2" descr="D:\GIÁO ÁN 1 2020-2021\HÌNH SOẠN GIÁO ÁN\BỘ GÕ CƠ THỂ\han.png"/>
          <p:cNvPicPr/>
          <p:nvPr/>
        </p:nvPicPr>
        <p:blipFill>
          <a:blip r:embed="rId7"/>
          <a:stretch/>
        </p:blipFill>
        <p:spPr>
          <a:xfrm>
            <a:off x="6986520" y="3571920"/>
            <a:ext cx="654120" cy="425520"/>
          </a:xfrm>
          <a:prstGeom prst="rect">
            <a:avLst/>
          </a:prstGeom>
          <a:ln w="0">
            <a:noFill/>
          </a:ln>
        </p:spPr>
      </p:pic>
      <p:pic>
        <p:nvPicPr>
          <p:cNvPr id="243" name="Picture 2" descr="D:\GIÁO ÁN 1 2020-2021\HÌNH SOẠN GIÁO ÁN\BỘ GÕ CƠ THỂ\han.png"/>
          <p:cNvPicPr/>
          <p:nvPr/>
        </p:nvPicPr>
        <p:blipFill>
          <a:blip r:embed="rId6"/>
          <a:stretch/>
        </p:blipFill>
        <p:spPr>
          <a:xfrm>
            <a:off x="843120" y="5008680"/>
            <a:ext cx="653760" cy="425160"/>
          </a:xfrm>
          <a:prstGeom prst="rect">
            <a:avLst/>
          </a:prstGeom>
          <a:ln w="0">
            <a:noFill/>
          </a:ln>
        </p:spPr>
      </p:pic>
      <p:pic>
        <p:nvPicPr>
          <p:cNvPr id="244" name="Picture 2" descr="D:\GIÁO ÁN 1 2020-2021\HÌNH SOẠN GIÁO ÁN\BỘ GÕ CƠ THỂ\han.png"/>
          <p:cNvPicPr/>
          <p:nvPr/>
        </p:nvPicPr>
        <p:blipFill>
          <a:blip r:embed="rId7"/>
          <a:stretch/>
        </p:blipFill>
        <p:spPr>
          <a:xfrm>
            <a:off x="1974960" y="5000760"/>
            <a:ext cx="654120" cy="425160"/>
          </a:xfrm>
          <a:prstGeom prst="rect">
            <a:avLst/>
          </a:prstGeom>
          <a:ln w="0">
            <a:noFill/>
          </a:ln>
        </p:spPr>
      </p:pic>
      <p:pic>
        <p:nvPicPr>
          <p:cNvPr id="245" name="Picture 2" descr="D:\GIÁO ÁN 1 2020-2021\HÌNH SOẠN GIÁO ÁN\BỘ GÕ CƠ THỂ\han.png"/>
          <p:cNvPicPr/>
          <p:nvPr/>
        </p:nvPicPr>
        <p:blipFill>
          <a:blip r:embed="rId6"/>
          <a:stretch/>
        </p:blipFill>
        <p:spPr>
          <a:xfrm>
            <a:off x="5843520" y="4994280"/>
            <a:ext cx="654120" cy="425520"/>
          </a:xfrm>
          <a:prstGeom prst="rect">
            <a:avLst/>
          </a:prstGeom>
          <a:ln w="0">
            <a:noFill/>
          </a:ln>
        </p:spPr>
      </p:pic>
      <p:pic>
        <p:nvPicPr>
          <p:cNvPr id="246" name="Picture 2" descr="D:\GIÁO ÁN 1 2020-2021\HÌNH SOẠN GIÁO ÁN\BỘ GÕ CƠ THỂ\han.png"/>
          <p:cNvPicPr/>
          <p:nvPr/>
        </p:nvPicPr>
        <p:blipFill>
          <a:blip r:embed="rId7"/>
          <a:stretch/>
        </p:blipFill>
        <p:spPr>
          <a:xfrm>
            <a:off x="6904080" y="5000760"/>
            <a:ext cx="654120" cy="425160"/>
          </a:xfrm>
          <a:prstGeom prst="rect">
            <a:avLst/>
          </a:prstGeom>
          <a:ln w="0">
            <a:noFill/>
          </a:ln>
        </p:spPr>
      </p:pic>
      <p:pic>
        <p:nvPicPr>
          <p:cNvPr id="247" name="Picture 2" descr="D:\GIÁO ÁN 1 2020-2021\HÌNH SOẠN GIÁO ÁN\BỘ GÕ CƠ THỂ\han.png"/>
          <p:cNvPicPr/>
          <p:nvPr/>
        </p:nvPicPr>
        <p:blipFill>
          <a:blip r:embed="rId6"/>
          <a:stretch/>
        </p:blipFill>
        <p:spPr>
          <a:xfrm>
            <a:off x="831960" y="6432480"/>
            <a:ext cx="654120" cy="425520"/>
          </a:xfrm>
          <a:prstGeom prst="rect">
            <a:avLst/>
          </a:prstGeom>
          <a:ln w="0">
            <a:noFill/>
          </a:ln>
        </p:spPr>
      </p:pic>
      <p:pic>
        <p:nvPicPr>
          <p:cNvPr id="248" name="Picture 2" descr="D:\GIÁO ÁN 1 2020-2021\HÌNH SOẠN GIÁO ÁN\BỘ GÕ CƠ THỂ\han.png"/>
          <p:cNvPicPr/>
          <p:nvPr/>
        </p:nvPicPr>
        <p:blipFill>
          <a:blip r:embed="rId7"/>
          <a:stretch/>
        </p:blipFill>
        <p:spPr>
          <a:xfrm>
            <a:off x="1832040" y="6424560"/>
            <a:ext cx="654120" cy="425520"/>
          </a:xfrm>
          <a:prstGeom prst="rect">
            <a:avLst/>
          </a:prstGeom>
          <a:ln w="0">
            <a:noFill/>
          </a:ln>
        </p:spPr>
      </p:pic>
      <p:pic>
        <p:nvPicPr>
          <p:cNvPr id="249" name="Picture 2" descr="D:\GIÁO ÁN 1 2020-2021\HÌNH SOẠN GIÁO ÁN\BỘ GÕ CƠ THỂ\han.png"/>
          <p:cNvPicPr/>
          <p:nvPr/>
        </p:nvPicPr>
        <p:blipFill>
          <a:blip r:embed="rId6"/>
          <a:stretch/>
        </p:blipFill>
        <p:spPr>
          <a:xfrm>
            <a:off x="4772160" y="6440400"/>
            <a:ext cx="653760" cy="425520"/>
          </a:xfrm>
          <a:prstGeom prst="rect">
            <a:avLst/>
          </a:prstGeom>
          <a:ln w="0">
            <a:noFill/>
          </a:ln>
        </p:spPr>
      </p:pic>
      <p:pic>
        <p:nvPicPr>
          <p:cNvPr id="250" name="Picture 2" descr="D:\GIÁO ÁN 1 2020-2021\HÌNH SOẠN GIÁO ÁN\BỘ GÕ CƠ THỂ\han.png"/>
          <p:cNvPicPr/>
          <p:nvPr/>
        </p:nvPicPr>
        <p:blipFill>
          <a:blip r:embed="rId7"/>
          <a:stretch/>
        </p:blipFill>
        <p:spPr>
          <a:xfrm>
            <a:off x="6546960" y="6432480"/>
            <a:ext cx="654120" cy="425520"/>
          </a:xfrm>
          <a:prstGeom prst="rect">
            <a:avLst/>
          </a:prstGeom>
          <a:ln w="0">
            <a:noFill/>
          </a:ln>
        </p:spPr>
      </p:pic>
      <p:pic>
        <p:nvPicPr>
          <p:cNvPr id="27" name="BEAT XÚC XẮC XÚC XẺ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00200" y="152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0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sp>
        <p:nvSpPr>
          <p:cNvPr id="252" name="Rectangle 1"/>
          <p:cNvSpPr/>
          <p:nvPr/>
        </p:nvSpPr>
        <p:spPr>
          <a:xfrm>
            <a:off x="1733400" y="2714760"/>
            <a:ext cx="746172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THEO SẮC THÁI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TO – NHỎ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5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5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5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Picture 2"/>
          <p:cNvPicPr/>
          <p:nvPr/>
        </p:nvPicPr>
        <p:blipFill>
          <a:blip r:embed="rId4"/>
          <a:stretch/>
        </p:blipFill>
        <p:spPr>
          <a:xfrm>
            <a:off x="0" y="17640"/>
            <a:ext cx="10972800" cy="6840360"/>
          </a:xfrm>
          <a:prstGeom prst="rect">
            <a:avLst/>
          </a:prstGeom>
          <a:ln w="0">
            <a:noFill/>
          </a:ln>
        </p:spPr>
      </p:pic>
      <p:pic>
        <p:nvPicPr>
          <p:cNvPr id="258" name="Picture 8" descr="Hình ảnh Loa Vector Biểu Tượng Nền Trắng, Lớn, Giọng Nói, Diễn Giả Vector  và PNG với nền trong suốt để tải xuống miễn phí"/>
          <p:cNvPicPr/>
          <p:nvPr/>
        </p:nvPicPr>
        <p:blipFill>
          <a:blip r:embed="rId5">
            <a:lum contrast="30000"/>
          </a:blip>
          <a:srcRect l="10547" t="11717" r="10937" b="10937"/>
          <a:stretch/>
        </p:blipFill>
        <p:spPr>
          <a:xfrm>
            <a:off x="1486080" y="1857240"/>
            <a:ext cx="428400" cy="422280"/>
          </a:xfrm>
          <a:prstGeom prst="rect">
            <a:avLst/>
          </a:prstGeom>
          <a:ln w="0">
            <a:noFill/>
          </a:ln>
        </p:spPr>
      </p:pic>
      <p:pic>
        <p:nvPicPr>
          <p:cNvPr id="259" name="Picture 8" descr="Hình ảnh Loa Vector Biểu Tượng Nền Trắng, Lớn, Giọng Nói, Diễn Giả Vector  và PNG với nền trong suốt để tải xuống miễn phí"/>
          <p:cNvPicPr/>
          <p:nvPr/>
        </p:nvPicPr>
        <p:blipFill>
          <a:blip r:embed="rId5">
            <a:lum contrast="30000"/>
          </a:blip>
          <a:srcRect l="10547" t="11717" r="10937" b="10937"/>
          <a:stretch/>
        </p:blipFill>
        <p:spPr>
          <a:xfrm>
            <a:off x="9201240" y="1785960"/>
            <a:ext cx="531720" cy="642960"/>
          </a:xfrm>
          <a:prstGeom prst="rect">
            <a:avLst/>
          </a:prstGeom>
          <a:ln w="0">
            <a:noFill/>
          </a:ln>
        </p:spPr>
      </p:pic>
      <p:pic>
        <p:nvPicPr>
          <p:cNvPr id="260" name="Picture 8" descr="Hình ảnh Loa Vector Biểu Tượng Nền Trắng, Lớn, Giọng Nói, Diễn Giả Vector  và PNG với nền trong suốt để tải xuống miễn phí"/>
          <p:cNvPicPr/>
          <p:nvPr/>
        </p:nvPicPr>
        <p:blipFill>
          <a:blip r:embed="rId5">
            <a:lum contrast="30000"/>
          </a:blip>
          <a:srcRect l="10547" t="11717" r="10937" b="10937"/>
          <a:stretch/>
        </p:blipFill>
        <p:spPr>
          <a:xfrm>
            <a:off x="8986680" y="3143160"/>
            <a:ext cx="581040" cy="746280"/>
          </a:xfrm>
          <a:prstGeom prst="rect">
            <a:avLst/>
          </a:prstGeom>
          <a:ln w="0">
            <a:noFill/>
          </a:ln>
        </p:spPr>
      </p:pic>
      <p:pic>
        <p:nvPicPr>
          <p:cNvPr id="261" name="Picture 8" descr="Hình ảnh Loa Vector Biểu Tượng Nền Trắng, Lớn, Giọng Nói, Diễn Giả Vector  và PNG với nền trong suốt để tải xuống miễn phí"/>
          <p:cNvPicPr/>
          <p:nvPr/>
        </p:nvPicPr>
        <p:blipFill>
          <a:blip r:embed="rId5">
            <a:lum contrast="30000"/>
          </a:blip>
          <a:srcRect l="10547" t="11717" r="10937" b="10937"/>
          <a:stretch/>
        </p:blipFill>
        <p:spPr>
          <a:xfrm>
            <a:off x="9058320" y="4643280"/>
            <a:ext cx="428760" cy="422280"/>
          </a:xfrm>
          <a:prstGeom prst="rect">
            <a:avLst/>
          </a:prstGeom>
          <a:ln w="0">
            <a:noFill/>
          </a:ln>
        </p:spPr>
      </p:pic>
      <p:pic>
        <p:nvPicPr>
          <p:cNvPr id="7" name="BEAT XÚC XẮC XÚC XẺ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00200" y="152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7100</TotalTime>
  <Words>107</Words>
  <Application>Microsoft Office PowerPoint</Application>
  <PresentationFormat>Custom</PresentationFormat>
  <Paragraphs>28</Paragraphs>
  <Slides>14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Hằng Nguyễn</cp:lastModifiedBy>
  <cp:revision>601</cp:revision>
  <dcterms:created xsi:type="dcterms:W3CDTF">2010-04-30T20:19:48Z</dcterms:created>
  <dcterms:modified xsi:type="dcterms:W3CDTF">2026-01-27T14:28:06Z</dcterms:modified>
  <dc:language>en-US</dc:language>
</cp:coreProperties>
</file>