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6" r:id="rId3"/>
    <p:sldMasterId id="2147483691" r:id="rId4"/>
  </p:sldMasterIdLst>
  <p:notesMasterIdLst>
    <p:notesMasterId r:id="rId19"/>
  </p:notesMasterIdLst>
  <p:sldIdLst>
    <p:sldId id="2007577115" r:id="rId5"/>
    <p:sldId id="2007577116" r:id="rId6"/>
    <p:sldId id="258" r:id="rId7"/>
    <p:sldId id="3399" r:id="rId8"/>
    <p:sldId id="320" r:id="rId9"/>
    <p:sldId id="315" r:id="rId10"/>
    <p:sldId id="321" r:id="rId11"/>
    <p:sldId id="296" r:id="rId12"/>
    <p:sldId id="297" r:id="rId13"/>
    <p:sldId id="298" r:id="rId14"/>
    <p:sldId id="322" r:id="rId15"/>
    <p:sldId id="323" r:id="rId16"/>
    <p:sldId id="324" r:id="rId17"/>
    <p:sldId id="289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B1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83" d="100"/>
          <a:sy n="83" d="100"/>
        </p:scale>
        <p:origin x="682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3D926-4EDD-40EC-BA2F-F75505FD72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1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51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501"/>
            <a:ext cx="3773431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20" y="3169722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2"/>
            <a:ext cx="4465331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1" y="1050118"/>
            <a:ext cx="7329807" cy="1200327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3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9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330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2" y="4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94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69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6" y="1157471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8" y="1477608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4" y="1064033"/>
            <a:ext cx="2397503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3" y="1982712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9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55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5" y="983096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4" y="1261475"/>
            <a:ext cx="221102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1" y="1148482"/>
            <a:ext cx="2397503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1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2" y="6560137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33661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9" y="2004298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3"/>
            <a:ext cx="2842231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11581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75264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28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549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457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04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72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50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466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82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6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64345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563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467909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269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563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379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628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0827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81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65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4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53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90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47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78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05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89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9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5" r:id="rId14"/>
    <p:sldLayoutId id="2147483666" r:id="rId15"/>
    <p:sldLayoutId id="2147483667" r:id="rId16"/>
    <p:sldLayoutId id="2147483669" r:id="rId17"/>
    <p:sldLayoutId id="2147483670" r:id="rId18"/>
    <p:sldLayoutId id="2147483671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99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602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A37F3521-E4C4-663A-09C4-1E03BC3E3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7" y="-268535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35C1B-24C9-640A-0750-62E110E8E1A5}"/>
              </a:ext>
            </a:extLst>
          </p:cNvPr>
          <p:cNvSpPr txBox="1"/>
          <p:nvPr/>
        </p:nvSpPr>
        <p:spPr>
          <a:xfrm>
            <a:off x="2068945" y="289633"/>
            <a:ext cx="756458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82: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1+2)</a:t>
            </a:r>
          </a:p>
          <a:p>
            <a:pPr algn="ctr"/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C14AC-58BE-C8BB-F756-1DFE49AE1C98}"/>
              </a:ext>
            </a:extLst>
          </p:cNvPr>
          <p:cNvSpPr txBox="1"/>
          <p:nvPr/>
        </p:nvSpPr>
        <p:spPr>
          <a:xfrm>
            <a:off x="1540164" y="4336625"/>
            <a:ext cx="62022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060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524001" y="0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CHIA SẺ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3491" y="1792873"/>
            <a:ext cx="8091814" cy="102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+mj-lt"/>
                <a:cs typeface="UTM Avo" panose="02040603050506020204" charset="0"/>
              </a:rPr>
              <a:t>1.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Có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những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loài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hoa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nào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được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nói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tới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trong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đoạn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văn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endParaRPr lang="en-US" sz="20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461" y="4247128"/>
            <a:ext cx="8204548" cy="102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2. Theo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,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đoạn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văn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miêu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tả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cảnh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vật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vào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mùa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nào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trong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năm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sao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biết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</a:t>
            </a:r>
            <a:endParaRPr lang="en-US" sz="20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2914651" y="2896236"/>
            <a:ext cx="6141085" cy="1199515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Hoa bưởi, hoa nhãn, hoa cau</a:t>
            </a:r>
          </a:p>
        </p:txBody>
      </p:sp>
      <p:sp>
        <p:nvSpPr>
          <p:cNvPr id="6" name="Double Wave 5"/>
          <p:cNvSpPr/>
          <p:nvPr/>
        </p:nvSpPr>
        <p:spPr>
          <a:xfrm>
            <a:off x="3025776" y="5330191"/>
            <a:ext cx="6141085" cy="1199515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mùa xuân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42461" y="466389"/>
            <a:ext cx="11647940" cy="707127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đoạn văn trên những tiếng cùng vần với nhau </a:t>
              </a:r>
              <a:endParaRPr lang="en-US" sz="32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578953" y="1156856"/>
            <a:ext cx="5046848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ngày – nảy</a:t>
            </a:r>
          </a:p>
        </p:txBody>
      </p:sp>
      <p:sp>
        <p:nvSpPr>
          <p:cNvPr id="9" name="Freeform 8"/>
          <p:cNvSpPr/>
          <p:nvPr/>
        </p:nvSpPr>
        <p:spPr>
          <a:xfrm>
            <a:off x="1990906" y="2145285"/>
            <a:ext cx="1385359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3" rIns="24555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10" name="Freeform 9"/>
          <p:cNvSpPr/>
          <p:nvPr/>
        </p:nvSpPr>
        <p:spPr>
          <a:xfrm>
            <a:off x="3376262" y="2168748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7" numCol="1" spcCol="1270" anchor="ctr" anchorCtr="0">
            <a:noAutofit/>
          </a:bodyPr>
          <a:lstStyle/>
          <a:p>
            <a:pPr marL="0" lvl="1" algn="ctr" defTabSz="1600160">
              <a:spcBef>
                <a:spcPct val="0"/>
              </a:spcBef>
            </a:pP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 – trầm – ngâm</a:t>
            </a:r>
          </a:p>
        </p:txBody>
      </p:sp>
      <p:sp>
        <p:nvSpPr>
          <p:cNvPr id="14" name="Freeform 13"/>
          <p:cNvSpPr/>
          <p:nvPr/>
        </p:nvSpPr>
        <p:spPr>
          <a:xfrm>
            <a:off x="1990906" y="3567685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6262" y="3577448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– anh – nhanh </a:t>
            </a:r>
          </a:p>
        </p:txBody>
      </p:sp>
      <p:sp>
        <p:nvSpPr>
          <p:cNvPr id="16" name="Freeform 15"/>
          <p:cNvSpPr/>
          <p:nvPr/>
        </p:nvSpPr>
        <p:spPr>
          <a:xfrm>
            <a:off x="1990906" y="5046272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7" name="Freeform 16"/>
          <p:cNvSpPr/>
          <p:nvPr/>
        </p:nvSpPr>
        <p:spPr>
          <a:xfrm>
            <a:off x="3376262" y="5058869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– nảy – gáy</a:t>
            </a:r>
          </a:p>
        </p:txBody>
      </p:sp>
    </p:spTree>
    <p:extLst>
      <p:ext uri="{BB962C8B-B14F-4D97-AF65-F5344CB8AC3E}">
        <p14:creationId xmlns:p14="http://schemas.microsoft.com/office/powerpoint/2010/main" val="220695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990906" y="172091"/>
            <a:ext cx="1385359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3" rIns="24555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5" name="Freeform 4"/>
          <p:cNvSpPr/>
          <p:nvPr/>
        </p:nvSpPr>
        <p:spPr>
          <a:xfrm>
            <a:off x="3376262" y="195553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7" numCol="1" spcCol="1270" anchor="ctr" anchorCtr="0">
            <a:noAutofit/>
          </a:bodyPr>
          <a:lstStyle/>
          <a:p>
            <a:pPr marL="0" lvl="1" algn="ctr" defTabSz="1600160">
              <a:spcBef>
                <a:spcPct val="0"/>
              </a:spcBef>
            </a:pP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 – trầm – ngâm</a:t>
            </a:r>
          </a:p>
        </p:txBody>
      </p:sp>
      <p:sp>
        <p:nvSpPr>
          <p:cNvPr id="6" name="Freeform 5"/>
          <p:cNvSpPr/>
          <p:nvPr/>
        </p:nvSpPr>
        <p:spPr>
          <a:xfrm>
            <a:off x="1990906" y="1430107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7" name="Freeform 6"/>
          <p:cNvSpPr/>
          <p:nvPr/>
        </p:nvSpPr>
        <p:spPr>
          <a:xfrm>
            <a:off x="3376262" y="1439869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– anh – nhanh </a:t>
            </a:r>
          </a:p>
        </p:txBody>
      </p:sp>
      <p:sp>
        <p:nvSpPr>
          <p:cNvPr id="8" name="Freeform 7"/>
          <p:cNvSpPr/>
          <p:nvPr/>
        </p:nvSpPr>
        <p:spPr>
          <a:xfrm>
            <a:off x="1990906" y="2657296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Freeform 8"/>
          <p:cNvSpPr/>
          <p:nvPr/>
        </p:nvSpPr>
        <p:spPr>
          <a:xfrm>
            <a:off x="3376262" y="2669893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– nảy – gáy</a:t>
            </a:r>
          </a:p>
        </p:txBody>
      </p:sp>
      <p:sp>
        <p:nvSpPr>
          <p:cNvPr id="10" name="Freeform 9"/>
          <p:cNvSpPr/>
          <p:nvPr/>
        </p:nvSpPr>
        <p:spPr>
          <a:xfrm>
            <a:off x="2004603" y="3921909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1" name="Freeform 10"/>
          <p:cNvSpPr/>
          <p:nvPr/>
        </p:nvSpPr>
        <p:spPr>
          <a:xfrm>
            <a:off x="3389960" y="3934507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– càng</a:t>
            </a:r>
          </a:p>
        </p:txBody>
      </p:sp>
      <p:sp>
        <p:nvSpPr>
          <p:cNvPr id="12" name="Freeform 11"/>
          <p:cNvSpPr/>
          <p:nvPr/>
        </p:nvSpPr>
        <p:spPr>
          <a:xfrm>
            <a:off x="2018302" y="5193285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3" name="Freeform 12"/>
          <p:cNvSpPr/>
          <p:nvPr/>
        </p:nvSpPr>
        <p:spPr>
          <a:xfrm>
            <a:off x="3403658" y="5205883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chồi – rồi</a:t>
            </a:r>
          </a:p>
        </p:txBody>
      </p:sp>
    </p:spTree>
    <p:extLst>
      <p:ext uri="{BB962C8B-B14F-4D97-AF65-F5344CB8AC3E}">
        <p14:creationId xmlns:p14="http://schemas.microsoft.com/office/powerpoint/2010/main" val="12578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42461" y="466389"/>
            <a:ext cx="11647940" cy="707127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và ngoài đoạn văn trên những tiếng có vần </a:t>
              </a:r>
              <a:r>
                <a:rPr lang="en-US" sz="3200" b="1" i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anh, ang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578953" y="1156856"/>
            <a:ext cx="5046848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xanh</a:t>
            </a:r>
          </a:p>
        </p:txBody>
      </p:sp>
      <p:sp>
        <p:nvSpPr>
          <p:cNvPr id="14" name="Freeform 13"/>
          <p:cNvSpPr/>
          <p:nvPr/>
        </p:nvSpPr>
        <p:spPr>
          <a:xfrm>
            <a:off x="711200" y="2514600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5" name="Freeform 14"/>
          <p:cNvSpPr/>
          <p:nvPr/>
        </p:nvSpPr>
        <p:spPr>
          <a:xfrm>
            <a:off x="2096557" y="2524363"/>
            <a:ext cx="9384244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xanh, anh, nhanh, cánh, cành, mạnh… </a:t>
            </a:r>
          </a:p>
        </p:txBody>
      </p:sp>
      <p:sp>
        <p:nvSpPr>
          <p:cNvPr id="12" name="Freeform 11"/>
          <p:cNvSpPr/>
          <p:nvPr/>
        </p:nvSpPr>
        <p:spPr>
          <a:xfrm>
            <a:off x="724898" y="4241800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3" name="Freeform 12"/>
          <p:cNvSpPr/>
          <p:nvPr/>
        </p:nvSpPr>
        <p:spPr>
          <a:xfrm>
            <a:off x="2110254" y="4254397"/>
            <a:ext cx="9384244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vàng, càng, thang, sáng, bàng, hàng…</a:t>
            </a:r>
          </a:p>
        </p:txBody>
      </p:sp>
    </p:spTree>
    <p:extLst>
      <p:ext uri="{BB962C8B-B14F-4D97-AF65-F5344CB8AC3E}">
        <p14:creationId xmlns:p14="http://schemas.microsoft.com/office/powerpoint/2010/main" val="15254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8FA8-8953-42D8-4385-0CB34D44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2F9B3-48B3-DFCE-7002-DDAEFE98F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A71D1-5604-1EE5-D9B1-A70D746D187C}"/>
              </a:ext>
            </a:extLst>
          </p:cNvPr>
          <p:cNvSpPr txBox="1"/>
          <p:nvPr/>
        </p:nvSpPr>
        <p:spPr>
          <a:xfrm>
            <a:off x="2930237" y="2321004"/>
            <a:ext cx="61006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82: </a:t>
            </a:r>
            <a:r>
              <a:rPr lang="en-US" sz="6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1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25677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2701" y="886310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ĐỌNG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1031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0406" y="1685810"/>
            <a:ext cx="7678455" cy="4527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2345" y="2174765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7" name="Picture 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7128C2E7-4D8C-4BA5-97D9-C0089CAC02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19" y="-234601"/>
            <a:ext cx="1653781" cy="16537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3" y="-16933"/>
            <a:ext cx="2208823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239261" y="279400"/>
            <a:ext cx="11647940" cy="711200"/>
            <a:chOff x="63500" y="1353959"/>
            <a:chExt cx="8735955" cy="533400"/>
          </a:xfrm>
        </p:grpSpPr>
        <p:sp>
          <p:nvSpPr>
            <p:cNvPr id="4" name="Rounded Rectangle 3"/>
            <p:cNvSpPr/>
            <p:nvPr/>
          </p:nvSpPr>
          <p:spPr>
            <a:xfrm>
              <a:off x="451033" y="1357014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219170"/>
              <a:r>
                <a:rPr lang="en-US" sz="32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 vào vở các chữ số và từ chỉ số (theo mẫu)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prstClr val="white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20707" r="3973" b="45433"/>
          <a:stretch/>
        </p:blipFill>
        <p:spPr>
          <a:xfrm>
            <a:off x="798351" y="990600"/>
            <a:ext cx="5324691" cy="274306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24221" y="4172529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</a:t>
            </a:r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một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24221" y="5076002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hai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24220" y="6001329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09230" y="2218984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năm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09230" y="1460893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bốn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09230" y="2985589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6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sáu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09230" y="3742200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bảy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09230" y="4504333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8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tám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09230" y="5263189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9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chín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09230" y="6016722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10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mười</a:t>
            </a:r>
          </a:p>
        </p:txBody>
      </p:sp>
    </p:spTree>
    <p:extLst>
      <p:ext uri="{BB962C8B-B14F-4D97-AF65-F5344CB8AC3E}">
        <p14:creationId xmlns:p14="http://schemas.microsoft.com/office/powerpoint/2010/main" val="26753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7524797" y="2349300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533432" y="3466900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7542067" y="4584500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7550701" y="5702100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867495" y="23605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876129" y="34781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884764" y="45957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893399" y="57133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222787" y="23605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231421" y="34781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240056" y="45957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248691" y="57133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7697" y="130399"/>
            <a:ext cx="11647940" cy="707127"/>
            <a:chOff x="63500" y="1339190"/>
            <a:chExt cx="8735955" cy="530345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219170"/>
              <a:r>
                <a:rPr lang="en-US" sz="32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từ cùng vần với mỗi từ chỉ số (theo mẫu)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prstClr val="white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78953" y="1156856"/>
            <a:ext cx="5046848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một – bột – hột – sốt – tốt</a:t>
            </a:r>
          </a:p>
        </p:txBody>
      </p:sp>
      <p:sp>
        <p:nvSpPr>
          <p:cNvPr id="7" name="Freeform 6"/>
          <p:cNvSpPr/>
          <p:nvPr/>
        </p:nvSpPr>
        <p:spPr>
          <a:xfrm>
            <a:off x="2961837" y="21866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</a:p>
        </p:txBody>
      </p:sp>
      <p:sp>
        <p:nvSpPr>
          <p:cNvPr id="9" name="Freeform 8"/>
          <p:cNvSpPr/>
          <p:nvPr/>
        </p:nvSpPr>
        <p:spPr>
          <a:xfrm>
            <a:off x="4606736" y="21866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tai</a:t>
            </a:r>
          </a:p>
        </p:txBody>
      </p:sp>
      <p:sp>
        <p:nvSpPr>
          <p:cNvPr id="12" name="Freeform 11"/>
          <p:cNvSpPr/>
          <p:nvPr/>
        </p:nvSpPr>
        <p:spPr>
          <a:xfrm>
            <a:off x="6248080" y="21978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sp>
        <p:nvSpPr>
          <p:cNvPr id="13" name="Freeform 12"/>
          <p:cNvSpPr/>
          <p:nvPr/>
        </p:nvSpPr>
        <p:spPr>
          <a:xfrm>
            <a:off x="7912840" y="2186645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</a:p>
        </p:txBody>
      </p:sp>
      <p:sp>
        <p:nvSpPr>
          <p:cNvPr id="15" name="Freeform 14"/>
          <p:cNvSpPr/>
          <p:nvPr/>
        </p:nvSpPr>
        <p:spPr>
          <a:xfrm>
            <a:off x="2970472" y="33042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</a:p>
        </p:txBody>
      </p:sp>
      <p:sp>
        <p:nvSpPr>
          <p:cNvPr id="17" name="Freeform 16"/>
          <p:cNvSpPr/>
          <p:nvPr/>
        </p:nvSpPr>
        <p:spPr>
          <a:xfrm>
            <a:off x="4615370" y="33042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</a:p>
        </p:txBody>
      </p:sp>
      <p:sp>
        <p:nvSpPr>
          <p:cNvPr id="19" name="Freeform 18"/>
          <p:cNvSpPr/>
          <p:nvPr/>
        </p:nvSpPr>
        <p:spPr>
          <a:xfrm>
            <a:off x="6256714" y="33154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</a:p>
        </p:txBody>
      </p:sp>
      <p:sp>
        <p:nvSpPr>
          <p:cNvPr id="20" name="Freeform 19"/>
          <p:cNvSpPr/>
          <p:nvPr/>
        </p:nvSpPr>
        <p:spPr>
          <a:xfrm>
            <a:off x="7921474" y="3304245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</a:p>
        </p:txBody>
      </p:sp>
      <p:sp>
        <p:nvSpPr>
          <p:cNvPr id="22" name="Freeform 21"/>
          <p:cNvSpPr/>
          <p:nvPr/>
        </p:nvSpPr>
        <p:spPr>
          <a:xfrm>
            <a:off x="2979106" y="44218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24" name="Freeform 23"/>
          <p:cNvSpPr/>
          <p:nvPr/>
        </p:nvSpPr>
        <p:spPr>
          <a:xfrm>
            <a:off x="4624005" y="44218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</a:t>
            </a:r>
          </a:p>
        </p:txBody>
      </p:sp>
      <p:sp>
        <p:nvSpPr>
          <p:cNvPr id="26" name="Freeform 25"/>
          <p:cNvSpPr/>
          <p:nvPr/>
        </p:nvSpPr>
        <p:spPr>
          <a:xfrm>
            <a:off x="6265349" y="44330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</a:p>
        </p:txBody>
      </p:sp>
      <p:sp>
        <p:nvSpPr>
          <p:cNvPr id="27" name="Freeform 26"/>
          <p:cNvSpPr/>
          <p:nvPr/>
        </p:nvSpPr>
        <p:spPr>
          <a:xfrm>
            <a:off x="7930109" y="4421845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cồn</a:t>
            </a:r>
          </a:p>
        </p:txBody>
      </p:sp>
      <p:sp>
        <p:nvSpPr>
          <p:cNvPr id="29" name="Freeform 28"/>
          <p:cNvSpPr/>
          <p:nvPr/>
        </p:nvSpPr>
        <p:spPr>
          <a:xfrm>
            <a:off x="2987741" y="55394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</a:p>
        </p:txBody>
      </p:sp>
      <p:sp>
        <p:nvSpPr>
          <p:cNvPr id="31" name="Freeform 30"/>
          <p:cNvSpPr/>
          <p:nvPr/>
        </p:nvSpPr>
        <p:spPr>
          <a:xfrm>
            <a:off x="4632640" y="55394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tắm</a:t>
            </a:r>
          </a:p>
        </p:txBody>
      </p:sp>
      <p:sp>
        <p:nvSpPr>
          <p:cNvPr id="33" name="Freeform 32"/>
          <p:cNvSpPr/>
          <p:nvPr/>
        </p:nvSpPr>
        <p:spPr>
          <a:xfrm>
            <a:off x="6273984" y="55506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34" name="Freeform 33"/>
          <p:cNvSpPr/>
          <p:nvPr/>
        </p:nvSpPr>
        <p:spPr>
          <a:xfrm>
            <a:off x="7938744" y="5539445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</a:p>
        </p:txBody>
      </p:sp>
    </p:spTree>
    <p:extLst>
      <p:ext uri="{BB962C8B-B14F-4D97-AF65-F5344CB8AC3E}">
        <p14:creationId xmlns:p14="http://schemas.microsoft.com/office/powerpoint/2010/main" val="31317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8" grpId="0" animBg="1"/>
      <p:bldP spid="35" grpId="0" animBg="1"/>
      <p:bldP spid="11" grpId="0" animBg="1"/>
      <p:bldP spid="18" grpId="0" animBg="1"/>
      <p:bldP spid="25" grpId="0" animBg="1"/>
      <p:bldP spid="32" grpId="0" animBg="1"/>
      <p:bldP spid="8" grpId="0" animBg="1"/>
      <p:bldP spid="16" grpId="0" animBg="1"/>
      <p:bldP spid="23" grpId="0" animBg="1"/>
      <p:bldP spid="30" grpId="0" animBg="1"/>
      <p:bldP spid="9" grpId="0" animBg="1"/>
      <p:bldP spid="12" grpId="0" animBg="1"/>
      <p:bldP spid="13" grpId="0" animBg="1"/>
      <p:bldP spid="17" grpId="0" animBg="1"/>
      <p:bldP spid="19" grpId="0" animBg="1"/>
      <p:bldP spid="20" grpId="0" animBg="1"/>
      <p:bldP spid="24" grpId="0" animBg="1"/>
      <p:bldP spid="26" grpId="0" animBg="1"/>
      <p:bldP spid="27" grpId="0" animBg="1"/>
      <p:bldP spid="31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7321597" y="2197841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330232" y="3315441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7338867" y="4433041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347501" y="5550641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681611" y="22090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690245" y="33266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698880" y="44442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707515" y="55618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050601" y="22090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059236" y="33266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067871" y="44442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076505" y="55618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791344" y="20351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</a:p>
        </p:txBody>
      </p:sp>
      <p:sp>
        <p:nvSpPr>
          <p:cNvPr id="15" name="Freeform 14"/>
          <p:cNvSpPr/>
          <p:nvPr/>
        </p:nvSpPr>
        <p:spPr>
          <a:xfrm>
            <a:off x="4434550" y="20351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</a:p>
        </p:txBody>
      </p:sp>
      <p:sp>
        <p:nvSpPr>
          <p:cNvPr id="16" name="Freeform 15"/>
          <p:cNvSpPr/>
          <p:nvPr/>
        </p:nvSpPr>
        <p:spPr>
          <a:xfrm>
            <a:off x="6062196" y="204638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sp>
        <p:nvSpPr>
          <p:cNvPr id="17" name="Freeform 16"/>
          <p:cNvSpPr/>
          <p:nvPr/>
        </p:nvSpPr>
        <p:spPr>
          <a:xfrm>
            <a:off x="7709640" y="203518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</a:p>
        </p:txBody>
      </p:sp>
      <p:sp>
        <p:nvSpPr>
          <p:cNvPr id="18" name="Freeform 17"/>
          <p:cNvSpPr/>
          <p:nvPr/>
        </p:nvSpPr>
        <p:spPr>
          <a:xfrm>
            <a:off x="2799978" y="31527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</a:p>
        </p:txBody>
      </p:sp>
      <p:sp>
        <p:nvSpPr>
          <p:cNvPr id="19" name="Freeform 18"/>
          <p:cNvSpPr/>
          <p:nvPr/>
        </p:nvSpPr>
        <p:spPr>
          <a:xfrm>
            <a:off x="4443185" y="31527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</a:p>
        </p:txBody>
      </p:sp>
      <p:sp>
        <p:nvSpPr>
          <p:cNvPr id="20" name="Freeform 19"/>
          <p:cNvSpPr/>
          <p:nvPr/>
        </p:nvSpPr>
        <p:spPr>
          <a:xfrm>
            <a:off x="6070830" y="316398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</a:p>
        </p:txBody>
      </p:sp>
      <p:sp>
        <p:nvSpPr>
          <p:cNvPr id="21" name="Freeform 20"/>
          <p:cNvSpPr/>
          <p:nvPr/>
        </p:nvSpPr>
        <p:spPr>
          <a:xfrm>
            <a:off x="7718274" y="315278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22" name="Freeform 21"/>
          <p:cNvSpPr/>
          <p:nvPr/>
        </p:nvSpPr>
        <p:spPr>
          <a:xfrm>
            <a:off x="2808613" y="42703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</a:p>
        </p:txBody>
      </p:sp>
      <p:sp>
        <p:nvSpPr>
          <p:cNvPr id="23" name="Freeform 22"/>
          <p:cNvSpPr/>
          <p:nvPr/>
        </p:nvSpPr>
        <p:spPr>
          <a:xfrm>
            <a:off x="4451820" y="42703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</a:t>
            </a:r>
          </a:p>
        </p:txBody>
      </p:sp>
      <p:sp>
        <p:nvSpPr>
          <p:cNvPr id="24" name="Freeform 23"/>
          <p:cNvSpPr/>
          <p:nvPr/>
        </p:nvSpPr>
        <p:spPr>
          <a:xfrm>
            <a:off x="6079465" y="428158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</a:p>
        </p:txBody>
      </p:sp>
      <p:sp>
        <p:nvSpPr>
          <p:cNvPr id="25" name="Freeform 24"/>
          <p:cNvSpPr/>
          <p:nvPr/>
        </p:nvSpPr>
        <p:spPr>
          <a:xfrm>
            <a:off x="7726909" y="427038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</a:t>
            </a:r>
          </a:p>
        </p:txBody>
      </p:sp>
      <p:sp>
        <p:nvSpPr>
          <p:cNvPr id="26" name="Freeform 25"/>
          <p:cNvSpPr/>
          <p:nvPr/>
        </p:nvSpPr>
        <p:spPr>
          <a:xfrm>
            <a:off x="2817248" y="53879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3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</a:p>
        </p:txBody>
      </p:sp>
      <p:sp>
        <p:nvSpPr>
          <p:cNvPr id="27" name="Freeform 26"/>
          <p:cNvSpPr/>
          <p:nvPr/>
        </p:nvSpPr>
        <p:spPr>
          <a:xfrm>
            <a:off x="4460454" y="53879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3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lưỡi</a:t>
            </a:r>
          </a:p>
        </p:txBody>
      </p:sp>
      <p:sp>
        <p:nvSpPr>
          <p:cNvPr id="28" name="Freeform 27"/>
          <p:cNvSpPr/>
          <p:nvPr/>
        </p:nvSpPr>
        <p:spPr>
          <a:xfrm>
            <a:off x="6088100" y="539918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3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</a:p>
        </p:txBody>
      </p:sp>
      <p:sp>
        <p:nvSpPr>
          <p:cNvPr id="29" name="Freeform 28"/>
          <p:cNvSpPr/>
          <p:nvPr/>
        </p:nvSpPr>
        <p:spPr>
          <a:xfrm>
            <a:off x="7735544" y="538798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3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lười</a:t>
            </a:r>
          </a:p>
        </p:txBody>
      </p:sp>
      <p:sp>
        <p:nvSpPr>
          <p:cNvPr id="30" name="Freeform 29"/>
          <p:cNvSpPr/>
          <p:nvPr/>
        </p:nvSpPr>
        <p:spPr>
          <a:xfrm>
            <a:off x="7306701" y="10896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666715" y="1100805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035705" y="1100805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776448" y="92694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sáu</a:t>
            </a:r>
          </a:p>
        </p:txBody>
      </p:sp>
      <p:sp>
        <p:nvSpPr>
          <p:cNvPr id="34" name="Freeform 33"/>
          <p:cNvSpPr/>
          <p:nvPr/>
        </p:nvSpPr>
        <p:spPr>
          <a:xfrm>
            <a:off x="4419654" y="92694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5" name="Freeform 34"/>
          <p:cNvSpPr/>
          <p:nvPr/>
        </p:nvSpPr>
        <p:spPr>
          <a:xfrm>
            <a:off x="6047300" y="938150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</a:p>
        </p:txBody>
      </p:sp>
      <p:sp>
        <p:nvSpPr>
          <p:cNvPr id="36" name="Freeform 35"/>
          <p:cNvSpPr/>
          <p:nvPr/>
        </p:nvSpPr>
        <p:spPr>
          <a:xfrm>
            <a:off x="7694744" y="9269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đau</a:t>
            </a:r>
          </a:p>
        </p:txBody>
      </p:sp>
    </p:spTree>
    <p:extLst>
      <p:ext uri="{BB962C8B-B14F-4D97-AF65-F5344CB8AC3E}">
        <p14:creationId xmlns:p14="http://schemas.microsoft.com/office/powerpoint/2010/main" val="298427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935116" y="1649015"/>
            <a:ext cx="2554605" cy="85153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  <a:cs typeface="UTM Avo" panose="02040603050506020204" charset="0"/>
              </a:rPr>
              <a:t>con chó, kì đà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6935116" y="3185075"/>
            <a:ext cx="3192780" cy="85153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  <a:cs typeface="UTM Avo" panose="02040603050506020204" charset="0"/>
              </a:rPr>
              <a:t>gào thét, ghi nhớ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6935116" y="4704097"/>
            <a:ext cx="3517900" cy="85153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  <a:cs typeface="UTM Avo" panose="02040603050506020204" charset="0"/>
              </a:rPr>
              <a:t>ngoan ngoãn, nghỉ ngơi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3D9E4-8400-4996-8C7F-47DA753955C8}"/>
              </a:ext>
            </a:extLst>
          </p:cNvPr>
          <p:cNvSpPr txBox="1"/>
          <p:nvPr/>
        </p:nvSpPr>
        <p:spPr>
          <a:xfrm>
            <a:off x="946299" y="1813173"/>
            <a:ext cx="573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c,k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D450D-A66C-482F-8B95-F00AEA265EF4}"/>
              </a:ext>
            </a:extLst>
          </p:cNvPr>
          <p:cNvSpPr txBox="1"/>
          <p:nvPr/>
        </p:nvSpPr>
        <p:spPr>
          <a:xfrm>
            <a:off x="946299" y="3340714"/>
            <a:ext cx="573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b)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g, </a:t>
            </a:r>
            <a:r>
              <a:rPr lang="en-US" sz="2800" dirty="0" err="1">
                <a:latin typeface="+mj-lt"/>
              </a:rPr>
              <a:t>gh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13D22-110B-431A-9C34-4516B36A60E8}"/>
              </a:ext>
            </a:extLst>
          </p:cNvPr>
          <p:cNvSpPr txBox="1"/>
          <p:nvPr/>
        </p:nvSpPr>
        <p:spPr>
          <a:xfrm>
            <a:off x="946299" y="4868255"/>
            <a:ext cx="573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c)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ng, </a:t>
            </a:r>
            <a:r>
              <a:rPr lang="en-US" sz="2800" dirty="0" err="1">
                <a:latin typeface="+mj-lt"/>
              </a:rPr>
              <a:t>ngh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7623B-9E26-44CD-8249-8A52BE00C12E}"/>
              </a:ext>
            </a:extLst>
          </p:cNvPr>
          <p:cNvSpPr txBox="1"/>
          <p:nvPr/>
        </p:nvSpPr>
        <p:spPr>
          <a:xfrm>
            <a:off x="4970721" y="541059"/>
            <a:ext cx="436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chính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tả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43F2C8-FF13-4CAA-BE44-CFE00FB5D324}"/>
              </a:ext>
            </a:extLst>
          </p:cNvPr>
          <p:cNvSpPr/>
          <p:nvPr/>
        </p:nvSpPr>
        <p:spPr>
          <a:xfrm>
            <a:off x="4364665" y="511377"/>
            <a:ext cx="606056" cy="635478"/>
          </a:xfrm>
          <a:prstGeom prst="ellipse">
            <a:avLst/>
          </a:prstGeom>
          <a:solidFill>
            <a:srgbClr val="EB1D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3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32A4A659-237A-4484-98E0-C62088A4E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3016" y="4443638"/>
            <a:ext cx="1773623" cy="2414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ldLvl="0" animBg="1"/>
      <p:bldP spid="3" grpId="1" animBg="1"/>
      <p:bldP spid="5" grpId="0" bldLvl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37858"/>
          <a:stretch/>
        </p:blipFill>
        <p:spPr>
          <a:xfrm>
            <a:off x="0" y="-446567"/>
            <a:ext cx="12192000" cy="7304557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68A4E-34F5-4B61-81C1-60F373811FF6}"/>
              </a:ext>
            </a:extLst>
          </p:cNvPr>
          <p:cNvSpPr txBox="1"/>
          <p:nvPr/>
        </p:nvSpPr>
        <p:spPr>
          <a:xfrm>
            <a:off x="652692" y="2031331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Mùa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xuân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đến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1362315-3C4F-4726-810E-627B506976F2}"/>
              </a:ext>
            </a:extLst>
          </p:cNvPr>
          <p:cNvSpPr txBox="1"/>
          <p:nvPr/>
        </p:nvSpPr>
        <p:spPr>
          <a:xfrm>
            <a:off x="78828" y="3263027"/>
            <a:ext cx="5570484" cy="3195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indent="45720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Bầu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. </a:t>
            </a:r>
            <a:r>
              <a:rPr lang="en-US" sz="2800" dirty="0" err="1"/>
              <a:t>Nắng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càng</a:t>
            </a:r>
            <a:r>
              <a:rPr lang="en-US" sz="2800" dirty="0"/>
              <a:t> </a:t>
            </a:r>
            <a:r>
              <a:rPr lang="en-US" sz="2800" dirty="0" err="1"/>
              <a:t>rực</a:t>
            </a:r>
            <a:r>
              <a:rPr lang="en-US" sz="2800" dirty="0"/>
              <a:t> </a:t>
            </a:r>
            <a:r>
              <a:rPr lang="en-US" sz="2800" dirty="0" err="1"/>
              <a:t>rỡ</a:t>
            </a:r>
            <a:r>
              <a:rPr lang="en-US" sz="2800" dirty="0"/>
              <a:t>. </a:t>
            </a:r>
            <a:r>
              <a:rPr lang="en-US" sz="2800" dirty="0" err="1"/>
              <a:t>Vườn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đâm</a:t>
            </a:r>
            <a:r>
              <a:rPr lang="en-US" sz="2800" dirty="0"/>
              <a:t> </a:t>
            </a:r>
            <a:r>
              <a:rPr lang="en-US" sz="2800" dirty="0" err="1"/>
              <a:t>chồi</a:t>
            </a:r>
            <a:r>
              <a:rPr lang="en-US" sz="2800" dirty="0"/>
              <a:t> </a:t>
            </a:r>
            <a:r>
              <a:rPr lang="en-US" sz="2800" dirty="0" err="1"/>
              <a:t>nảy</a:t>
            </a:r>
            <a:r>
              <a:rPr lang="en-US" sz="2800" dirty="0"/>
              <a:t> </a:t>
            </a:r>
            <a:r>
              <a:rPr lang="en-US" sz="2800" dirty="0" err="1"/>
              <a:t>lộc</a:t>
            </a:r>
            <a:r>
              <a:rPr lang="en-US" sz="2800" dirty="0"/>
              <a:t>.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ra </a:t>
            </a:r>
            <a:r>
              <a:rPr lang="en-US" sz="2800" dirty="0" err="1"/>
              <a:t>hoa</a:t>
            </a:r>
            <a:r>
              <a:rPr lang="en-US" sz="2800" dirty="0"/>
              <a:t>.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bưởi</a:t>
            </a:r>
            <a:r>
              <a:rPr lang="en-US" sz="2800" dirty="0"/>
              <a:t> </a:t>
            </a:r>
            <a:r>
              <a:rPr lang="en-US" sz="2800" dirty="0" err="1"/>
              <a:t>nồng</a:t>
            </a:r>
            <a:r>
              <a:rPr lang="en-US" sz="2800" dirty="0"/>
              <a:t> </a:t>
            </a:r>
            <a:r>
              <a:rPr lang="en-US" sz="2800" dirty="0" err="1"/>
              <a:t>nàn</a:t>
            </a:r>
            <a:r>
              <a:rPr lang="en-US" sz="2800" dirty="0"/>
              <a:t>.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nhãn</a:t>
            </a:r>
            <a:r>
              <a:rPr lang="en-US" sz="2800" dirty="0"/>
              <a:t> </a:t>
            </a:r>
            <a:r>
              <a:rPr lang="en-US" sz="2800" dirty="0" err="1"/>
              <a:t>ngọt</a:t>
            </a:r>
            <a:r>
              <a:rPr lang="en-US" sz="2800" dirty="0"/>
              <a:t>.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cau</a:t>
            </a:r>
            <a:r>
              <a:rPr lang="en-US" sz="2800" dirty="0"/>
              <a:t> </a:t>
            </a:r>
            <a:r>
              <a:rPr lang="en-US" sz="2800" dirty="0" err="1"/>
              <a:t>thơm</a:t>
            </a:r>
            <a:r>
              <a:rPr lang="en-US" sz="2800" dirty="0"/>
              <a:t> </a:t>
            </a:r>
            <a:r>
              <a:rPr lang="en-US" sz="2800" dirty="0" err="1"/>
              <a:t>dịu</a:t>
            </a:r>
            <a:r>
              <a:rPr lang="en-US" sz="2800" dirty="0"/>
              <a:t>. </a:t>
            </a:r>
            <a:r>
              <a:rPr lang="en-US" sz="2800" dirty="0" err="1"/>
              <a:t>Vườn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rộn</a:t>
            </a:r>
            <a:r>
              <a:rPr lang="en-US" sz="2800" dirty="0"/>
              <a:t> </a:t>
            </a:r>
            <a:r>
              <a:rPr lang="en-US" sz="2800" dirty="0" err="1"/>
              <a:t>rã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.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anh</a:t>
            </a:r>
            <a:r>
              <a:rPr lang="en-US" sz="2800" dirty="0"/>
              <a:t> </a:t>
            </a:r>
            <a:r>
              <a:rPr lang="en-US" sz="2800" dirty="0" err="1"/>
              <a:t>chích</a:t>
            </a:r>
            <a:r>
              <a:rPr lang="en-US" sz="2800" dirty="0"/>
              <a:t> </a:t>
            </a:r>
            <a:r>
              <a:rPr lang="en-US" sz="2800" dirty="0" err="1"/>
              <a:t>chòe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 </a:t>
            </a:r>
            <a:r>
              <a:rPr lang="en-US" sz="2800" dirty="0" err="1"/>
              <a:t>nhảu</a:t>
            </a:r>
            <a:r>
              <a:rPr lang="en-US" sz="2800" dirty="0"/>
              <a:t>.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khướu</a:t>
            </a:r>
            <a:r>
              <a:rPr lang="en-US" sz="2800" dirty="0"/>
              <a:t> </a:t>
            </a:r>
            <a:r>
              <a:rPr lang="en-US" sz="2800" dirty="0" err="1"/>
              <a:t>lắm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.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cu </a:t>
            </a:r>
            <a:r>
              <a:rPr lang="en-US" sz="2800" dirty="0" err="1"/>
              <a:t>gáy</a:t>
            </a:r>
            <a:r>
              <a:rPr lang="en-US" sz="2800" dirty="0"/>
              <a:t> </a:t>
            </a:r>
            <a:r>
              <a:rPr lang="en-US" sz="2800" dirty="0" err="1"/>
              <a:t>trầm</a:t>
            </a:r>
            <a:r>
              <a:rPr lang="en-US" sz="2800" dirty="0"/>
              <a:t> </a:t>
            </a:r>
            <a:r>
              <a:rPr lang="en-US" sz="2800" dirty="0" err="1"/>
              <a:t>ngâm</a:t>
            </a:r>
            <a:r>
              <a:rPr lang="en-US" sz="2800" dirty="0"/>
              <a:t>.</a:t>
            </a:r>
          </a:p>
          <a:p>
            <a:pPr lvl="3" indent="45720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( 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Kiên</a:t>
            </a:r>
            <a:r>
              <a:rPr lang="en-US" sz="2800" dirty="0"/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456</Words>
  <Application>Microsoft Office PowerPoint</Application>
  <PresentationFormat>Widescreen</PresentationFormat>
  <Paragraphs>111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Arial Rounded MT Bold</vt:lpstr>
      <vt:lpstr>Arial-Rounded</vt:lpstr>
      <vt:lpstr>Calibri</vt:lpstr>
      <vt:lpstr>Times New Roman</vt:lpstr>
      <vt:lpstr>Utm AVO</vt:lpstr>
      <vt:lpstr>1_Office Theme</vt:lpstr>
      <vt:lpstr>2_Office Theme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44</cp:revision>
  <dcterms:created xsi:type="dcterms:W3CDTF">2020-08-06T11:51:00Z</dcterms:created>
  <dcterms:modified xsi:type="dcterms:W3CDTF">2026-01-08T13:25:12Z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