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456" y="57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A81A45D-A533-44FB-8C8D-CC6C3DF96FA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image" Target="../media/image2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jpeg"/><Relationship Id="rId5" Type="http://schemas.openxmlformats.org/officeDocument/2006/relationships/image" Target="../media/image25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5.jpeg"/><Relationship Id="rId10" Type="http://schemas.openxmlformats.org/officeDocument/2006/relationships/image" Target="../media/image34.png"/><Relationship Id="rId4" Type="http://schemas.openxmlformats.org/officeDocument/2006/relationships/image" Target="../media/image19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483320" y="3365280"/>
            <a:ext cx="6858000" cy="12708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3429000"/>
            <a:ext cx="3483000" cy="11004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3 CHỦ ĐỀ 6</a:t>
            </a:r>
            <a:endParaRPr lang="vi-VN" sz="3200" b="1" strike="noStrike" spc="-1" dirty="0">
              <a:solidFill>
                <a:srgbClr val="1713CB"/>
              </a:solidFill>
              <a:latin typeface="Times New Roman"/>
              <a:ea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200" b="1" spc="-1" dirty="0">
                <a:solidFill>
                  <a:srgbClr val="1713CB"/>
                </a:solidFill>
                <a:latin typeface="Times New Roman"/>
              </a:rPr>
              <a:t>LỚP 1A4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843520" y="5429160"/>
            <a:ext cx="4786560" cy="9773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b="0" strike="noStrike" spc="-1" dirty="0">
                <a:solidFill>
                  <a:srgbClr val="000000"/>
                </a:solidFill>
                <a:latin typeface="Times New Roman"/>
              </a:rPr>
              <a:t>GV: Nguyễn Thị Hằng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spc="-1" dirty="0">
                <a:solidFill>
                  <a:srgbClr val="000000"/>
                </a:solidFill>
                <a:latin typeface="Times New Roman"/>
              </a:rPr>
              <a:t>Đơn vị: Trường TH Hưng Đạo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4" descr="pcp_download_120"/>
          <p:cNvPicPr/>
          <p:nvPr/>
        </p:nvPicPr>
        <p:blipFill>
          <a:blip r:embed="rId5"/>
          <a:stretch/>
        </p:blipFill>
        <p:spPr>
          <a:xfrm>
            <a:off x="6553200" y="4027103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5" descr="D:\GIÁO ÁN 1 2020-2021\HÌNH SOẠN GIÁO ÁN\Thường thức âm nhạc\THANH PHÁCH\Câu chuyện thanh phách - Copy - Copy (2)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4" descr="D:\GIÁO ÁN 1 2020-2021\HÌNH SOẠN GIÁO ÁN\Thường thức âm nhạc\THANH PHÁCH\Câu chuyện thanh phách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5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6" descr="D:\GIÁO ÁN 1 2020-2021\HÌNH SOẠN GIÁO ÁN\Thường thức âm nhạc\THANH PHÁCH\Câu chuyện thanh phách - Copy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64480"/>
          </a:xfrm>
          <a:prstGeom prst="rect">
            <a:avLst/>
          </a:prstGeom>
          <a:ln w="0">
            <a:noFill/>
          </a:ln>
        </p:spPr>
      </p:pic>
      <p:sp>
        <p:nvSpPr>
          <p:cNvPr id="227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9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Liên hệ giáo dục: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1" name="Picture 7" descr="D:\GIÁO ÁN 1 2020-2021\HÌNH SOẠN GIÁO ÁN\Thường thức âm nhạc\THANH PHÁCH\Câu chuyện thanh phách - Copy - Copy (2)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85640" y="1643040"/>
            <a:ext cx="9786960" cy="395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3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Text Box 10"/>
          <p:cNvSpPr/>
          <p:nvPr/>
        </p:nvSpPr>
        <p:spPr>
          <a:xfrm>
            <a:off x="3700440" y="1357200"/>
            <a:ext cx="35719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6" name="Picture 9" descr="D:\GIÁO ÁN 1 2020-2021\HÌNH SOẠN GIÁO ÁN\Vận dụng sáng tạo\Dài ngắn\Dài ngắn 2 - Copy.jpg"/>
          <p:cNvPicPr/>
          <p:nvPr/>
        </p:nvPicPr>
        <p:blipFill>
          <a:blip r:embed="rId7">
            <a:lum contrast="30000"/>
          </a:blip>
          <a:srcRect t="1430" r="32142" b="81441"/>
          <a:stretch/>
        </p:blipFill>
        <p:spPr>
          <a:xfrm>
            <a:off x="557280" y="2214720"/>
            <a:ext cx="5429160" cy="5713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D:\GIÁO ÁN 1 2020-2021\HÌNH SOẠN GIÁO ÁN\Vận dụng sáng tạo\Dài ngắn\Dài ngắn 2 - Copy (2).jpg"/>
          <p:cNvPicPr/>
          <p:nvPr/>
        </p:nvPicPr>
        <p:blipFill>
          <a:blip r:embed="rId8"/>
          <a:srcRect l="3029" r="10792"/>
          <a:stretch/>
        </p:blipFill>
        <p:spPr>
          <a:xfrm>
            <a:off x="6129360" y="2000160"/>
            <a:ext cx="4286160" cy="35006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9" descr="D:\GIÁO ÁN 1 2020-2021\HÌNH SOẠN GIÁO ÁN\Vận dụng sáng tạo\Dài ngắn\Dài ngắn 2 - Copy.jpg"/>
          <p:cNvPicPr/>
          <p:nvPr/>
        </p:nvPicPr>
        <p:blipFill>
          <a:blip r:embed="rId7">
            <a:lum contrast="30000"/>
          </a:blip>
          <a:srcRect l="9367" t="26866" r="4919"/>
          <a:stretch/>
        </p:blipFill>
        <p:spPr>
          <a:xfrm>
            <a:off x="771480" y="2928960"/>
            <a:ext cx="5357880" cy="2438280"/>
          </a:xfrm>
          <a:prstGeom prst="rect">
            <a:avLst/>
          </a:prstGeom>
          <a:ln w="0">
            <a:noFill/>
          </a:ln>
        </p:spPr>
      </p:pic>
      <p:pic>
        <p:nvPicPr>
          <p:cNvPr id="2" name="F S F S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3163003"/>
            <a:ext cx="609600" cy="609600"/>
          </a:xfrm>
          <a:prstGeom prst="rect">
            <a:avLst/>
          </a:prstGeom>
        </p:spPr>
      </p:pic>
      <p:pic>
        <p:nvPicPr>
          <p:cNvPr id="3" name="CDMFGEGE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88702" y="441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0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1" name="Picture 8" descr="D:\GIÁO ÁN 1 2020-2021\HÌNH SOẠN GIÁO ÁN\Vận dụng sáng tạo\Dài ngắn\Dài ngắn 2 - Copy.jpg"/>
          <p:cNvPicPr/>
          <p:nvPr/>
        </p:nvPicPr>
        <p:blipFill>
          <a:blip r:embed="rId7">
            <a:lum contrast="30000"/>
          </a:blip>
          <a:srcRect l="9367" t="26866" r="4919"/>
          <a:stretch/>
        </p:blipFill>
        <p:spPr>
          <a:xfrm>
            <a:off x="700200" y="2214720"/>
            <a:ext cx="9205800" cy="3286080"/>
          </a:xfrm>
          <a:prstGeom prst="rect">
            <a:avLst/>
          </a:prstGeom>
          <a:ln w="0">
            <a:noFill/>
          </a:ln>
        </p:spPr>
      </p:pic>
      <p:sp>
        <p:nvSpPr>
          <p:cNvPr id="242" name="Text Box 9"/>
          <p:cNvSpPr/>
          <p:nvPr/>
        </p:nvSpPr>
        <p:spPr>
          <a:xfrm>
            <a:off x="1986120" y="1071720"/>
            <a:ext cx="70722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và phân biệt dài – ngắn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F S F S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2791835"/>
            <a:ext cx="609600" cy="609600"/>
          </a:xfrm>
          <a:prstGeom prst="rect">
            <a:avLst/>
          </a:prstGeom>
        </p:spPr>
      </p:pic>
      <p:pic>
        <p:nvPicPr>
          <p:cNvPr id="7" name="CDMFGEGE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441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4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5" name="Picture 8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l="9367" t="26866" r="30766" b="39758"/>
          <a:stretch/>
        </p:blipFill>
        <p:spPr>
          <a:xfrm>
            <a:off x="485640" y="2000160"/>
            <a:ext cx="10001520" cy="2143080"/>
          </a:xfrm>
          <a:prstGeom prst="rect">
            <a:avLst/>
          </a:prstGeom>
          <a:ln w="0">
            <a:noFill/>
          </a:ln>
        </p:spPr>
      </p:pic>
      <p:sp>
        <p:nvSpPr>
          <p:cNvPr id="246" name="Text Box 9"/>
          <p:cNvSpPr/>
          <p:nvPr/>
        </p:nvSpPr>
        <p:spPr>
          <a:xfrm>
            <a:off x="1986120" y="1071720"/>
            <a:ext cx="70722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và vận động theo ý thích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7" name="AutoShape 2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8" name="Picture 3" descr="C:\Users\admin\Pictures\39647047.jpg"/>
          <p:cNvPicPr/>
          <p:nvPr/>
        </p:nvPicPr>
        <p:blipFill>
          <a:blip r:embed="rId6"/>
          <a:srcRect r="62504" b="53134"/>
          <a:stretch/>
        </p:blipFill>
        <p:spPr>
          <a:xfrm>
            <a:off x="2486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3" descr="C:\Users\admin\Pictures\39647047.jpg"/>
          <p:cNvPicPr/>
          <p:nvPr/>
        </p:nvPicPr>
        <p:blipFill>
          <a:blip r:embed="rId6"/>
          <a:srcRect r="62504" b="53134"/>
          <a:stretch/>
        </p:blipFill>
        <p:spPr>
          <a:xfrm>
            <a:off x="4772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3" descr="C:\Users\admin\Pictures\39647047.jpg"/>
          <p:cNvPicPr/>
          <p:nvPr/>
        </p:nvPicPr>
        <p:blipFill>
          <a:blip r:embed="rId6"/>
          <a:srcRect r="62504" b="53134"/>
          <a:stretch/>
        </p:blipFill>
        <p:spPr>
          <a:xfrm>
            <a:off x="805824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3" descr="C:\Users\admin\Pictures\39647047.jpg"/>
          <p:cNvPicPr/>
          <p:nvPr/>
        </p:nvPicPr>
        <p:blipFill>
          <a:blip r:embed="rId7"/>
          <a:srcRect l="62504" b="53134"/>
          <a:stretch/>
        </p:blipFill>
        <p:spPr>
          <a:xfrm>
            <a:off x="3629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C:\Users\admin\Pictures\39647047.jpg"/>
          <p:cNvPicPr/>
          <p:nvPr/>
        </p:nvPicPr>
        <p:blipFill>
          <a:blip r:embed="rId7"/>
          <a:srcRect l="62504" b="53134"/>
          <a:stretch/>
        </p:blipFill>
        <p:spPr>
          <a:xfrm>
            <a:off x="5915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13" name="F S F S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5000" y="13798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5" name="Picture 8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l="9367" t="63433" r="4919"/>
          <a:stretch/>
        </p:blipFill>
        <p:spPr>
          <a:xfrm>
            <a:off x="700200" y="2071800"/>
            <a:ext cx="9715320" cy="1643040"/>
          </a:xfrm>
          <a:prstGeom prst="rect">
            <a:avLst/>
          </a:prstGeom>
          <a:ln w="0">
            <a:noFill/>
          </a:ln>
        </p:spPr>
      </p:pic>
      <p:sp>
        <p:nvSpPr>
          <p:cNvPr id="256" name="Text Box 9"/>
          <p:cNvSpPr/>
          <p:nvPr/>
        </p:nvSpPr>
        <p:spPr>
          <a:xfrm>
            <a:off x="1986120" y="1071720"/>
            <a:ext cx="70722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và vận động theo ý thích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4"/>
          <p:cNvPicPr/>
          <p:nvPr/>
        </p:nvPicPr>
        <p:blipFill>
          <a:blip r:embed="rId6"/>
          <a:srcRect l="20245" t="26646" r="68309" b="48911"/>
          <a:stretch/>
        </p:blipFill>
        <p:spPr>
          <a:xfrm>
            <a:off x="1414440" y="3643200"/>
            <a:ext cx="928800" cy="12859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4"/>
          <p:cNvPicPr/>
          <p:nvPr/>
        </p:nvPicPr>
        <p:blipFill>
          <a:blip r:embed="rId7"/>
          <a:srcRect l="78252" t="26644" r="11832" b="48913"/>
          <a:stretch/>
        </p:blipFill>
        <p:spPr>
          <a:xfrm>
            <a:off x="4700520" y="3857760"/>
            <a:ext cx="714600" cy="10000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4"/>
          <p:cNvPicPr/>
          <p:nvPr/>
        </p:nvPicPr>
        <p:blipFill>
          <a:blip r:embed="rId8"/>
          <a:srcRect l="32458" t="26646" r="58391" b="48911"/>
          <a:stretch/>
        </p:blipFill>
        <p:spPr>
          <a:xfrm>
            <a:off x="2414520" y="3714840"/>
            <a:ext cx="714600" cy="11430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4"/>
          <p:cNvPicPr/>
          <p:nvPr/>
        </p:nvPicPr>
        <p:blipFill>
          <a:blip r:embed="rId9"/>
          <a:srcRect l="42380" t="28170" r="48469" b="50435"/>
          <a:stretch/>
        </p:blipFill>
        <p:spPr>
          <a:xfrm>
            <a:off x="3170160" y="3857760"/>
            <a:ext cx="673200" cy="10000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4"/>
          <p:cNvPicPr/>
          <p:nvPr/>
        </p:nvPicPr>
        <p:blipFill>
          <a:blip r:embed="rId10"/>
          <a:srcRect l="51536" t="26644" r="39308" b="50441"/>
          <a:stretch/>
        </p:blipFill>
        <p:spPr>
          <a:xfrm>
            <a:off x="3871800" y="3786120"/>
            <a:ext cx="685800" cy="10000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4"/>
          <p:cNvPicPr/>
          <p:nvPr/>
        </p:nvPicPr>
        <p:blipFill>
          <a:blip r:embed="rId11"/>
          <a:srcRect l="42381" t="28173" r="48468" b="50440"/>
          <a:stretch/>
        </p:blipFill>
        <p:spPr>
          <a:xfrm>
            <a:off x="5629320" y="3857760"/>
            <a:ext cx="673200" cy="9284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4"/>
          <p:cNvPicPr/>
          <p:nvPr/>
        </p:nvPicPr>
        <p:blipFill>
          <a:blip r:embed="rId11"/>
          <a:srcRect l="42381" t="28173" r="48468" b="50440"/>
          <a:stretch/>
        </p:blipFill>
        <p:spPr>
          <a:xfrm>
            <a:off x="7701120" y="3857760"/>
            <a:ext cx="672840" cy="9284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4"/>
          <p:cNvPicPr/>
          <p:nvPr/>
        </p:nvPicPr>
        <p:blipFill>
          <a:blip r:embed="rId7"/>
          <a:srcRect l="78252" t="26644" r="11832" b="48913"/>
          <a:stretch/>
        </p:blipFill>
        <p:spPr>
          <a:xfrm>
            <a:off x="6772320" y="3857760"/>
            <a:ext cx="714240" cy="10000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4"/>
          <p:cNvPicPr/>
          <p:nvPr/>
        </p:nvPicPr>
        <p:blipFill>
          <a:blip r:embed="rId7"/>
          <a:srcRect l="78252" t="26644" r="11832" b="48913"/>
          <a:stretch/>
        </p:blipFill>
        <p:spPr>
          <a:xfrm>
            <a:off x="8986680" y="3786120"/>
            <a:ext cx="714600" cy="1000080"/>
          </a:xfrm>
          <a:prstGeom prst="rect">
            <a:avLst/>
          </a:prstGeom>
          <a:ln w="0">
            <a:noFill/>
          </a:ln>
        </p:spPr>
      </p:pic>
      <p:pic>
        <p:nvPicPr>
          <p:cNvPr id="15" name="CDMFGEGE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89806" y="1433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3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Text Box 10"/>
          <p:cNvSpPr/>
          <p:nvPr/>
        </p:nvSpPr>
        <p:spPr>
          <a:xfrm>
            <a:off x="3700440" y="1357200"/>
            <a:ext cx="35719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 dirty="0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4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6" name="Picture 9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t="1430" r="32142" b="81441"/>
          <a:stretch/>
        </p:blipFill>
        <p:spPr>
          <a:xfrm>
            <a:off x="557280" y="2214720"/>
            <a:ext cx="5429160" cy="5713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D:\GIÁO ÁN 1 2020-2021\HÌNH SOẠN GIÁO ÁN\Vận dụng sáng tạo\Dài ngắn\Dài ngắn 2 - Copy (2).jpg"/>
          <p:cNvPicPr/>
          <p:nvPr/>
        </p:nvPicPr>
        <p:blipFill>
          <a:blip r:embed="rId6"/>
          <a:srcRect l="3029" r="10792"/>
          <a:stretch/>
        </p:blipFill>
        <p:spPr>
          <a:xfrm>
            <a:off x="6129360" y="2000160"/>
            <a:ext cx="4286160" cy="35006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9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l="9367" t="26866" r="4919"/>
          <a:stretch/>
        </p:blipFill>
        <p:spPr>
          <a:xfrm>
            <a:off x="771480" y="2928960"/>
            <a:ext cx="5357880" cy="2438280"/>
          </a:xfrm>
          <a:prstGeom prst="rect">
            <a:avLst/>
          </a:prstGeom>
          <a:ln w="0">
            <a:noFill/>
          </a:ln>
        </p:spPr>
      </p:pic>
      <p:pic>
        <p:nvPicPr>
          <p:cNvPr id="4" name="NGHE VÀ VẬN ĐỘNG CÙNG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1408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6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8" name="Text Box 9"/>
          <p:cNvSpPr/>
          <p:nvPr/>
        </p:nvSpPr>
        <p:spPr>
          <a:xfrm>
            <a:off x="557280" y="1071720"/>
            <a:ext cx="408600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Text Box 10"/>
          <p:cNvSpPr/>
          <p:nvPr/>
        </p:nvSpPr>
        <p:spPr>
          <a:xfrm>
            <a:off x="2843280" y="1525680"/>
            <a:ext cx="6072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CÂU CHUYỆN VỀ THANH PHÁCH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0" name="Text Box 9"/>
          <p:cNvSpPr/>
          <p:nvPr/>
        </p:nvSpPr>
        <p:spPr>
          <a:xfrm>
            <a:off x="628560" y="19447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1" name="Text Box 10"/>
          <p:cNvSpPr/>
          <p:nvPr/>
        </p:nvSpPr>
        <p:spPr>
          <a:xfrm>
            <a:off x="3129120" y="2214720"/>
            <a:ext cx="46432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2" name="Rectangle 13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3" name="Picture 7" descr="D:\GIÁO ÁN 1 2020-2021\HÌNH SOẠN GIÁO ÁN\Thường thức âm nhạc\THANH PHÁCH\Câu chuyện thanh phách - Copy - Copy (2)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628640" y="2714760"/>
            <a:ext cx="8643960" cy="2881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483320" y="3365280"/>
            <a:ext cx="6858000" cy="127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" name="Text Box 26"/>
          <p:cNvSpPr/>
          <p:nvPr/>
        </p:nvSpPr>
        <p:spPr>
          <a:xfrm>
            <a:off x="843120" y="428760"/>
            <a:ext cx="95011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5" name="Freeform 149"/>
                  <p:cNvGrpSpPr/>
                  <p:nvPr/>
                </p:nvGrpSpPr>
                <p:grpSpPr>
                  <a:xfrm>
                    <a:off x="9169560" y="1542960"/>
                    <a:ext cx="186120" cy="104040"/>
                    <a:chOff x="9169560" y="1542960"/>
                    <a:chExt cx="186120" cy="104040"/>
                  </a:xfrm>
                </p:grpSpPr>
                <p:pic>
                  <p:nvPicPr>
                    <p:cNvPr id="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9560" y="1542960"/>
                      <a:ext cx="1861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9184680" y="1561320"/>
                      <a:ext cx="1558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" name="Freeform 191"/>
                  <p:cNvSpPr/>
                  <p:nvPr/>
                </p:nvSpPr>
                <p:spPr>
                  <a:xfrm>
                    <a:off x="8903160" y="1296720"/>
                    <a:ext cx="45576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0" name="Freeform 149"/>
                  <p:cNvGrpSpPr/>
                  <p:nvPr/>
                </p:nvGrpSpPr>
                <p:grpSpPr>
                  <a:xfrm>
                    <a:off x="8808840" y="1542960"/>
                    <a:ext cx="193680" cy="104040"/>
                    <a:chOff x="8808840" y="1542960"/>
                    <a:chExt cx="193680" cy="104040"/>
                  </a:xfrm>
                </p:grpSpPr>
                <p:pic>
                  <p:nvPicPr>
                    <p:cNvPr id="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8840" y="1542960"/>
                      <a:ext cx="19368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8826840" y="1561320"/>
                      <a:ext cx="1573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" name="Freeform 191"/>
                  <p:cNvSpPr/>
                  <p:nvPr/>
                </p:nvSpPr>
                <p:spPr>
                  <a:xfrm>
                    <a:off x="8579160" y="1296720"/>
                    <a:ext cx="45864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5" name="Freeform 149"/>
                  <p:cNvGrpSpPr/>
                  <p:nvPr/>
                </p:nvGrpSpPr>
                <p:grpSpPr>
                  <a:xfrm>
                    <a:off x="8501400" y="1542960"/>
                    <a:ext cx="178200" cy="104040"/>
                    <a:chOff x="8501400" y="1542960"/>
                    <a:chExt cx="178200" cy="104040"/>
                  </a:xfrm>
                </p:grpSpPr>
                <p:pic>
                  <p:nvPicPr>
                    <p:cNvPr id="9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42960"/>
                      <a:ext cx="17820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8515800" y="156132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" name="Freeform 191"/>
                  <p:cNvSpPr/>
                  <p:nvPr/>
                </p:nvSpPr>
                <p:spPr>
                  <a:xfrm>
                    <a:off x="8249400" y="1296720"/>
                    <a:ext cx="45576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0" name="Freeform 149"/>
                  <p:cNvGrpSpPr/>
                  <p:nvPr/>
                </p:nvGrpSpPr>
                <p:grpSpPr>
                  <a:xfrm>
                    <a:off x="8185680" y="1542960"/>
                    <a:ext cx="192240" cy="104040"/>
                    <a:chOff x="8185680" y="1542960"/>
                    <a:chExt cx="192240" cy="104040"/>
                  </a:xfrm>
                </p:grpSpPr>
                <p:pic>
                  <p:nvPicPr>
                    <p:cNvPr id="10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5680" y="1542960"/>
                      <a:ext cx="19224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2" name="Freeform 101"/>
                    <p:cNvSpPr/>
                    <p:nvPr/>
                  </p:nvSpPr>
                  <p:spPr>
                    <a:xfrm>
                      <a:off x="8203680" y="1561320"/>
                      <a:ext cx="1562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3" name="Freeform 191"/>
                  <p:cNvSpPr/>
                  <p:nvPr/>
                </p:nvSpPr>
                <p:spPr>
                  <a:xfrm>
                    <a:off x="7922160" y="1296720"/>
                    <a:ext cx="43308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5" name="Freeform 149"/>
                  <p:cNvGrpSpPr/>
                  <p:nvPr/>
                </p:nvGrpSpPr>
                <p:grpSpPr>
                  <a:xfrm>
                    <a:off x="7857360" y="1542960"/>
                    <a:ext cx="183960" cy="104040"/>
                    <a:chOff x="7857360" y="1542960"/>
                    <a:chExt cx="183960" cy="104040"/>
                  </a:xfrm>
                </p:grpSpPr>
                <p:pic>
                  <p:nvPicPr>
                    <p:cNvPr id="10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42960"/>
                      <a:ext cx="1839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7872120" y="156132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8" name="Freeform 191"/>
                  <p:cNvSpPr/>
                  <p:nvPr/>
                </p:nvSpPr>
                <p:spPr>
                  <a:xfrm>
                    <a:off x="7598520" y="1296720"/>
                    <a:ext cx="45576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0" name="Freeform 149"/>
                  <p:cNvGrpSpPr/>
                  <p:nvPr/>
                </p:nvGrpSpPr>
                <p:grpSpPr>
                  <a:xfrm>
                    <a:off x="7515000" y="1544760"/>
                    <a:ext cx="206280" cy="101880"/>
                    <a:chOff x="7515000" y="1544760"/>
                    <a:chExt cx="206280" cy="101880"/>
                  </a:xfrm>
                </p:grpSpPr>
                <p:pic>
                  <p:nvPicPr>
                    <p:cNvPr id="11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5000" y="1544760"/>
                      <a:ext cx="206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2" name="Freeform 111"/>
                    <p:cNvSpPr/>
                    <p:nvPr/>
                  </p:nvSpPr>
                  <p:spPr>
                    <a:xfrm>
                      <a:off x="753408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3" name="Freeform 191"/>
                  <p:cNvSpPr/>
                  <p:nvPr/>
                </p:nvSpPr>
                <p:spPr>
                  <a:xfrm>
                    <a:off x="7265520" y="1293840"/>
                    <a:ext cx="410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5" name="Freeform 149"/>
                  <p:cNvGrpSpPr/>
                  <p:nvPr/>
                </p:nvGrpSpPr>
                <p:grpSpPr>
                  <a:xfrm>
                    <a:off x="7202160" y="1544760"/>
                    <a:ext cx="169920" cy="101880"/>
                    <a:chOff x="7202160" y="1544760"/>
                    <a:chExt cx="169920" cy="101880"/>
                  </a:xfrm>
                </p:grpSpPr>
                <p:pic>
                  <p:nvPicPr>
                    <p:cNvPr id="11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21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72154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0" name="Freeform 149"/>
                  <p:cNvGrpSpPr/>
                  <p:nvPr/>
                </p:nvGrpSpPr>
                <p:grpSpPr>
                  <a:xfrm>
                    <a:off x="6856560" y="1544760"/>
                    <a:ext cx="166320" cy="101880"/>
                    <a:chOff x="6856560" y="1544760"/>
                    <a:chExt cx="166320" cy="101880"/>
                  </a:xfrm>
                </p:grpSpPr>
                <p:pic>
                  <p:nvPicPr>
                    <p:cNvPr id="12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2" name="Freeform 121"/>
                    <p:cNvSpPr/>
                    <p:nvPr/>
                  </p:nvSpPr>
                  <p:spPr>
                    <a:xfrm>
                      <a:off x="687168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5" name="Freeform 149"/>
                  <p:cNvGrpSpPr/>
                  <p:nvPr/>
                </p:nvGrpSpPr>
                <p:grpSpPr>
                  <a:xfrm>
                    <a:off x="6551280" y="1544760"/>
                    <a:ext cx="192240" cy="101880"/>
                    <a:chOff x="6551280" y="1544760"/>
                    <a:chExt cx="192240" cy="101880"/>
                  </a:xfrm>
                </p:grpSpPr>
                <p:pic>
                  <p:nvPicPr>
                    <p:cNvPr id="1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1280" y="1544760"/>
                      <a:ext cx="192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7" name="Freeform 126"/>
                    <p:cNvSpPr/>
                    <p:nvPr/>
                  </p:nvSpPr>
                  <p:spPr>
                    <a:xfrm>
                      <a:off x="6566040" y="1562760"/>
                      <a:ext cx="160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8" name="Freeform 191"/>
                  <p:cNvSpPr/>
                  <p:nvPr/>
                </p:nvSpPr>
                <p:spPr>
                  <a:xfrm>
                    <a:off x="6287760" y="1293840"/>
                    <a:ext cx="425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0" name="Freeform 149"/>
                  <p:cNvGrpSpPr/>
                  <p:nvPr/>
                </p:nvGrpSpPr>
                <p:grpSpPr>
                  <a:xfrm>
                    <a:off x="6204600" y="1544760"/>
                    <a:ext cx="214920" cy="101880"/>
                    <a:chOff x="6204600" y="1544760"/>
                    <a:chExt cx="214920" cy="101880"/>
                  </a:xfrm>
                </p:grpSpPr>
                <p:pic>
                  <p:nvPicPr>
                    <p:cNvPr id="1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4600" y="1544760"/>
                      <a:ext cx="214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2" name="Freeform 131"/>
                    <p:cNvSpPr/>
                    <p:nvPr/>
                  </p:nvSpPr>
                  <p:spPr>
                    <a:xfrm>
                      <a:off x="6223680" y="1562760"/>
                      <a:ext cx="1746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3" name="Freeform 191"/>
                  <p:cNvSpPr/>
                  <p:nvPr/>
                </p:nvSpPr>
                <p:spPr>
                  <a:xfrm>
                    <a:off x="5963760" y="1293840"/>
                    <a:ext cx="431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5" name="Freeform 149"/>
                  <p:cNvGrpSpPr/>
                  <p:nvPr/>
                </p:nvGrpSpPr>
                <p:grpSpPr>
                  <a:xfrm>
                    <a:off x="5882040" y="1544760"/>
                    <a:ext cx="210600" cy="101880"/>
                    <a:chOff x="5882040" y="1544760"/>
                    <a:chExt cx="210600" cy="101880"/>
                  </a:xfrm>
                </p:grpSpPr>
                <p:pic>
                  <p:nvPicPr>
                    <p:cNvPr id="1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204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7" name="Freeform 136"/>
                    <p:cNvSpPr/>
                    <p:nvPr/>
                  </p:nvSpPr>
                  <p:spPr>
                    <a:xfrm>
                      <a:off x="5898240" y="1562760"/>
                      <a:ext cx="176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8" name="Freeform 191"/>
                  <p:cNvSpPr/>
                  <p:nvPr/>
                </p:nvSpPr>
                <p:spPr>
                  <a:xfrm>
                    <a:off x="5636880" y="1293840"/>
                    <a:ext cx="390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1" name="Freeform 149"/>
                  <p:cNvGrpSpPr/>
                  <p:nvPr/>
                </p:nvGrpSpPr>
                <p:grpSpPr>
                  <a:xfrm>
                    <a:off x="5598720" y="1541160"/>
                    <a:ext cx="218160" cy="105120"/>
                    <a:chOff x="5598720" y="1541160"/>
                    <a:chExt cx="218160" cy="105120"/>
                  </a:xfrm>
                </p:grpSpPr>
                <p:pic>
                  <p:nvPicPr>
                    <p:cNvPr id="1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1160"/>
                      <a:ext cx="21816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3" name="Freeform 142"/>
                    <p:cNvSpPr/>
                    <p:nvPr/>
                  </p:nvSpPr>
                  <p:spPr>
                    <a:xfrm>
                      <a:off x="5619240" y="1559520"/>
                      <a:ext cx="177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4" name="Freeform 191"/>
                  <p:cNvSpPr/>
                  <p:nvPr/>
                </p:nvSpPr>
                <p:spPr>
                  <a:xfrm>
                    <a:off x="5361120" y="1296360"/>
                    <a:ext cx="4276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6" name="Freeform 149"/>
                  <p:cNvGrpSpPr/>
                  <p:nvPr/>
                </p:nvGrpSpPr>
                <p:grpSpPr>
                  <a:xfrm>
                    <a:off x="5300280" y="1541160"/>
                    <a:ext cx="195480" cy="105120"/>
                    <a:chOff x="5300280" y="1541160"/>
                    <a:chExt cx="195480" cy="105120"/>
                  </a:xfrm>
                </p:grpSpPr>
                <p:pic>
                  <p:nvPicPr>
                    <p:cNvPr id="1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0280" y="1541160"/>
                      <a:ext cx="19548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8" name="Freeform 147"/>
                    <p:cNvSpPr/>
                    <p:nvPr/>
                  </p:nvSpPr>
                  <p:spPr>
                    <a:xfrm>
                      <a:off x="5316120" y="1559520"/>
                      <a:ext cx="1634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9" name="Freeform 191"/>
                  <p:cNvSpPr/>
                  <p:nvPr/>
                </p:nvSpPr>
                <p:spPr>
                  <a:xfrm>
                    <a:off x="5037120" y="1296360"/>
                    <a:ext cx="3718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1" name="Freeform 149"/>
                  <p:cNvGrpSpPr/>
                  <p:nvPr/>
                </p:nvGrpSpPr>
                <p:grpSpPr>
                  <a:xfrm>
                    <a:off x="4981680" y="1541160"/>
                    <a:ext cx="181440" cy="105120"/>
                    <a:chOff x="4981680" y="1541160"/>
                    <a:chExt cx="181440" cy="105120"/>
                  </a:xfrm>
                </p:grpSpPr>
                <p:pic>
                  <p:nvPicPr>
                    <p:cNvPr id="15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1680" y="1541160"/>
                      <a:ext cx="18144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3" name="Freeform 152"/>
                    <p:cNvSpPr/>
                    <p:nvPr/>
                  </p:nvSpPr>
                  <p:spPr>
                    <a:xfrm>
                      <a:off x="4998600" y="1559520"/>
                      <a:ext cx="1472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4" name="Freeform 191"/>
                  <p:cNvSpPr/>
                  <p:nvPr/>
                </p:nvSpPr>
                <p:spPr>
                  <a:xfrm>
                    <a:off x="4707360" y="1296360"/>
                    <a:ext cx="4449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6" name="Freeform 149"/>
                  <p:cNvGrpSpPr/>
                  <p:nvPr/>
                </p:nvGrpSpPr>
                <p:grpSpPr>
                  <a:xfrm>
                    <a:off x="4647600" y="1541160"/>
                    <a:ext cx="188280" cy="105120"/>
                    <a:chOff x="4647600" y="1541160"/>
                    <a:chExt cx="188280" cy="105120"/>
                  </a:xfrm>
                </p:grpSpPr>
                <p:pic>
                  <p:nvPicPr>
                    <p:cNvPr id="1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7600" y="1541160"/>
                      <a:ext cx="18828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4662720" y="1559520"/>
                      <a:ext cx="1576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9" name="Freeform 191"/>
                  <p:cNvSpPr/>
                  <p:nvPr/>
                </p:nvSpPr>
                <p:spPr>
                  <a:xfrm>
                    <a:off x="4380120" y="1296360"/>
                    <a:ext cx="4014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1" name="Freeform 149"/>
                  <p:cNvGrpSpPr/>
                  <p:nvPr/>
                </p:nvGrpSpPr>
                <p:grpSpPr>
                  <a:xfrm>
                    <a:off x="4316400" y="1541160"/>
                    <a:ext cx="195840" cy="105120"/>
                    <a:chOff x="4316400" y="1541160"/>
                    <a:chExt cx="195840" cy="105120"/>
                  </a:xfrm>
                </p:grpSpPr>
                <p:pic>
                  <p:nvPicPr>
                    <p:cNvPr id="1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6400" y="1541160"/>
                      <a:ext cx="19584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3" name="Freeform 162"/>
                    <p:cNvSpPr/>
                    <p:nvPr/>
                  </p:nvSpPr>
                  <p:spPr>
                    <a:xfrm>
                      <a:off x="4334400" y="1559520"/>
                      <a:ext cx="159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4" name="Freeform 191"/>
                  <p:cNvSpPr/>
                  <p:nvPr/>
                </p:nvSpPr>
                <p:spPr>
                  <a:xfrm>
                    <a:off x="4056480" y="1296360"/>
                    <a:ext cx="4064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6" name="Freeform 149"/>
                  <p:cNvGrpSpPr/>
                  <p:nvPr/>
                </p:nvGrpSpPr>
                <p:grpSpPr>
                  <a:xfrm>
                    <a:off x="4003920" y="1543320"/>
                    <a:ext cx="175320" cy="102960"/>
                    <a:chOff x="4003920" y="1543320"/>
                    <a:chExt cx="175320" cy="102960"/>
                  </a:xfrm>
                </p:grpSpPr>
                <p:pic>
                  <p:nvPicPr>
                    <p:cNvPr id="1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3920" y="1543320"/>
                      <a:ext cx="175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8" name="Freeform 167"/>
                    <p:cNvSpPr/>
                    <p:nvPr/>
                  </p:nvSpPr>
                  <p:spPr>
                    <a:xfrm>
                      <a:off x="401796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9" name="Freeform 191"/>
                  <p:cNvSpPr/>
                  <p:nvPr/>
                </p:nvSpPr>
                <p:spPr>
                  <a:xfrm>
                    <a:off x="3723480" y="1293840"/>
                    <a:ext cx="361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1" name="Freeform 149"/>
                  <p:cNvGrpSpPr/>
                  <p:nvPr/>
                </p:nvGrpSpPr>
                <p:grpSpPr>
                  <a:xfrm>
                    <a:off x="3654000" y="1543320"/>
                    <a:ext cx="198360" cy="102960"/>
                    <a:chOff x="3654000" y="1543320"/>
                    <a:chExt cx="198360" cy="102960"/>
                  </a:xfrm>
                </p:grpSpPr>
                <p:pic>
                  <p:nvPicPr>
                    <p:cNvPr id="17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4000" y="1543320"/>
                      <a:ext cx="198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3" name="Freeform 172"/>
                    <p:cNvSpPr/>
                    <p:nvPr/>
                  </p:nvSpPr>
                  <p:spPr>
                    <a:xfrm>
                      <a:off x="3672000" y="1560960"/>
                      <a:ext cx="160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4" name="Freeform 191"/>
                  <p:cNvSpPr/>
                  <p:nvPr/>
                </p:nvSpPr>
                <p:spPr>
                  <a:xfrm>
                    <a:off x="3396600" y="1293840"/>
                    <a:ext cx="385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6" name="Freeform 149"/>
                  <p:cNvGrpSpPr/>
                  <p:nvPr/>
                </p:nvGrpSpPr>
                <p:grpSpPr>
                  <a:xfrm>
                    <a:off x="3335040" y="1543320"/>
                    <a:ext cx="193320" cy="102960"/>
                    <a:chOff x="3335040" y="1543320"/>
                    <a:chExt cx="193320" cy="102960"/>
                  </a:xfrm>
                </p:grpSpPr>
                <p:pic>
                  <p:nvPicPr>
                    <p:cNvPr id="1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5040" y="1543320"/>
                      <a:ext cx="193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8" name="Freeform 177"/>
                    <p:cNvSpPr/>
                    <p:nvPr/>
                  </p:nvSpPr>
                  <p:spPr>
                    <a:xfrm>
                      <a:off x="3350160" y="156096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9" name="Freeform 191"/>
                  <p:cNvSpPr/>
                  <p:nvPr/>
                </p:nvSpPr>
                <p:spPr>
                  <a:xfrm>
                    <a:off x="3072600" y="1293840"/>
                    <a:ext cx="395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1" name="Freeform 149"/>
                  <p:cNvGrpSpPr/>
                  <p:nvPr/>
                </p:nvGrpSpPr>
                <p:grpSpPr>
                  <a:xfrm>
                    <a:off x="3026520" y="1543320"/>
                    <a:ext cx="174960" cy="102960"/>
                    <a:chOff x="3026520" y="1543320"/>
                    <a:chExt cx="174960" cy="102960"/>
                  </a:xfrm>
                </p:grpSpPr>
                <p:pic>
                  <p:nvPicPr>
                    <p:cNvPr id="1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6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3" name="Freeform 182"/>
                    <p:cNvSpPr/>
                    <p:nvPr/>
                  </p:nvSpPr>
                  <p:spPr>
                    <a:xfrm>
                      <a:off x="3042360" y="1560960"/>
                      <a:ext cx="142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4" name="Freeform 191"/>
                  <p:cNvSpPr/>
                  <p:nvPr/>
                </p:nvSpPr>
                <p:spPr>
                  <a:xfrm>
                    <a:off x="2745720" y="1293840"/>
                    <a:ext cx="426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6" name="Freeform 149"/>
                  <p:cNvGrpSpPr/>
                  <p:nvPr/>
                </p:nvGrpSpPr>
                <p:grpSpPr>
                  <a:xfrm>
                    <a:off x="2708640" y="1543320"/>
                    <a:ext cx="168840" cy="102960"/>
                    <a:chOff x="2708640" y="1543320"/>
                    <a:chExt cx="168840" cy="102960"/>
                  </a:xfrm>
                </p:grpSpPr>
                <p:pic>
                  <p:nvPicPr>
                    <p:cNvPr id="1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8640" y="1543320"/>
                      <a:ext cx="168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8" name="Freeform 187"/>
                    <p:cNvSpPr/>
                    <p:nvPr/>
                  </p:nvSpPr>
                  <p:spPr>
                    <a:xfrm>
                      <a:off x="2721600" y="1560960"/>
                      <a:ext cx="141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9" name="Freeform 191"/>
                  <p:cNvSpPr/>
                  <p:nvPr/>
                </p:nvSpPr>
                <p:spPr>
                  <a:xfrm>
                    <a:off x="2421720" y="1293840"/>
                    <a:ext cx="429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1" name="Freeform 149"/>
                  <p:cNvGrpSpPr/>
                  <p:nvPr/>
                </p:nvGrpSpPr>
                <p:grpSpPr>
                  <a:xfrm>
                    <a:off x="2365920" y="1543320"/>
                    <a:ext cx="184680" cy="102960"/>
                    <a:chOff x="2365920" y="1543320"/>
                    <a:chExt cx="184680" cy="102960"/>
                  </a:xfrm>
                </p:grpSpPr>
                <p:pic>
                  <p:nvPicPr>
                    <p:cNvPr id="1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5920" y="154332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3" name="Freeform 192"/>
                    <p:cNvSpPr/>
                    <p:nvPr/>
                  </p:nvSpPr>
                  <p:spPr>
                    <a:xfrm>
                      <a:off x="238248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4" name="Freeform 191"/>
                  <p:cNvSpPr/>
                  <p:nvPr/>
                </p:nvSpPr>
                <p:spPr>
                  <a:xfrm>
                    <a:off x="209484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Picture 148" descr="D:\GIÁO ÁN 1 2020-2021\HÌNH SOẠN GIÁO ÁN\Nhạc cụ\Thanh phách.jpg"/>
          <p:cNvPicPr/>
          <p:nvPr/>
        </p:nvPicPr>
        <p:blipFill>
          <a:blip r:embed="rId14"/>
          <a:srcRect l="43743" t="15153" r="37956" b="74745"/>
          <a:stretch/>
        </p:blipFill>
        <p:spPr>
          <a:xfrm>
            <a:off x="3986280" y="2286000"/>
            <a:ext cx="3949560" cy="3071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06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7" name="Text Box 10"/>
          <p:cNvSpPr/>
          <p:nvPr/>
        </p:nvSpPr>
        <p:spPr>
          <a:xfrm>
            <a:off x="628560" y="1565280"/>
            <a:ext cx="971568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CÂU CHUYỆN VỀ THANH PHÁCH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9" name="Picture 7" descr="D:\GIÁO ÁN 1 2020-2021\HÌNH SOẠN GIÁO ÁN\Thường thức âm nhạc\THANH PHÁCH\Câu chuyện thanh phách - Copy - Copy (2)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628640" y="2238480"/>
            <a:ext cx="8643960" cy="3357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1" name="Rectangle 13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2" name="Picture 10" descr="Ca hát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144080" cy="4588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5" descr="D:\GIÁO ÁN 1 2020-2021\HÌNH SOẠN GIÁO ÁN\Thường thức âm nhạc\THANH PHÁCH\Câu chuyện thanh phách - Copy - Copy (2)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4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4" descr="D:\GIÁO ÁN 1 2020-2021\HÌNH SOẠN GIÁO ÁN\Thường thức âm nhạc\THANH PHÁCH\Câu chuyện thanh phách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6" descr="D:\GIÁO ÁN 1 2020-2021\HÌNH SOẠN GIÁO ÁN\Thường thức âm nhạc\THANH PHÁCH\Câu chuyện thanh phách - Copy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64480"/>
          </a:xfrm>
          <a:prstGeom prst="rect">
            <a:avLst/>
          </a:prstGeom>
          <a:ln w="0">
            <a:noFill/>
          </a:ln>
        </p:spPr>
      </p:pic>
      <p:sp>
        <p:nvSpPr>
          <p:cNvPr id="218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8" descr="D:\GIÁO ÁN 1 2020-2021\HÌNH SOẠN GIÁO ÁN\Thường thức âm nhạc\trống cái\Cô giáo dạy các bạn biết về trống cái_HTS - Copy.png"/>
          <p:cNvPicPr/>
          <p:nvPr/>
        </p:nvPicPr>
        <p:blipFill>
          <a:blip r:embed="rId2"/>
          <a:srcRect r="8332"/>
          <a:stretch/>
        </p:blipFill>
        <p:spPr>
          <a:xfrm>
            <a:off x="0" y="0"/>
            <a:ext cx="10758600" cy="685800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2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Oval Callout 4"/>
          <p:cNvSpPr/>
          <p:nvPr/>
        </p:nvSpPr>
        <p:spPr>
          <a:xfrm>
            <a:off x="200160" y="285840"/>
            <a:ext cx="4429080" cy="2357280"/>
          </a:xfrm>
          <a:prstGeom prst="wedgeEllipseCallout">
            <a:avLst>
              <a:gd name="adj1" fmla="val 72925"/>
              <a:gd name="adj2" fmla="val 14050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Kể chuyện theo tranh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7767</TotalTime>
  <Words>105</Words>
  <Application>Microsoft Office PowerPoint</Application>
  <PresentationFormat>Custom</PresentationFormat>
  <Paragraphs>24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Hằng Nguyễn</cp:lastModifiedBy>
  <cp:revision>643</cp:revision>
  <dcterms:created xsi:type="dcterms:W3CDTF">2010-04-30T20:19:48Z</dcterms:created>
  <dcterms:modified xsi:type="dcterms:W3CDTF">2026-02-24T15:21:38Z</dcterms:modified>
  <dc:language>en-US</dc:language>
</cp:coreProperties>
</file>