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36" y="114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</p:sp>
      <p:sp>
        <p:nvSpPr>
          <p:cNvPr id="42" name="PlaceHolder 1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E85007F0-EC7F-47C2-B42A-6CF80592C315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65325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40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2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DB9BFD38-5BC6-4317-A7BE-239EE59069D9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3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40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5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546156E2-5D10-4DEB-8DF7-D7CF277ECDF3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17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40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8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A9DDBCF6-3012-4B93-934C-377DF917F7DB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18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41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1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CAF441A7-5FA9-4E77-BD4B-531C5975F611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19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41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4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D3964FBA-CCB4-4C4B-9180-A8BCD67FF6D5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20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41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7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5778485B-11CE-47B4-8F84-08F2CDB680D8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22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41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0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94AF336C-92BB-4040-8DD9-3A0C707B7359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24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38F1E222-A33F-4D63-A3FF-5F5007C944DA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28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2.gif"/><Relationship Id="rId7" Type="http://schemas.openxmlformats.org/officeDocument/2006/relationships/image" Target="../media/image37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4.mp3"/><Relationship Id="rId7" Type="http://schemas.openxmlformats.org/officeDocument/2006/relationships/image" Target="../media/image39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.mp3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9.jpe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9.jpe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1.png"/><Relationship Id="rId5" Type="http://schemas.openxmlformats.org/officeDocument/2006/relationships/image" Target="../media/image39.jpeg"/><Relationship Id="rId4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1.png"/><Relationship Id="rId5" Type="http://schemas.openxmlformats.org/officeDocument/2006/relationships/image" Target="../media/image39.jpeg"/><Relationship Id="rId4" Type="http://schemas.openxmlformats.org/officeDocument/2006/relationships/notesSlide" Target="../notesSlides/notesSlide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4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3.jpeg"/><Relationship Id="rId5" Type="http://schemas.openxmlformats.org/officeDocument/2006/relationships/image" Target="../media/image39.jpe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39.jpeg"/><Relationship Id="rId4" Type="http://schemas.openxmlformats.org/officeDocument/2006/relationships/notesSlide" Target="../notesSlides/notesSlide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0.jpe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2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 w="0">
            <a:noFill/>
          </a:ln>
        </p:spPr>
      </p:pic>
      <p:pic>
        <p:nvPicPr>
          <p:cNvPr id="4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3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72280" y="324000"/>
            <a:ext cx="3714840" cy="3000240"/>
          </a:xfrm>
          <a:prstGeom prst="rect">
            <a:avLst/>
          </a:prstGeom>
          <a:ln w="0">
            <a:noFill/>
          </a:ln>
        </p:spPr>
      </p:pic>
      <p:pic>
        <p:nvPicPr>
          <p:cNvPr id="55" name="Picture 4" descr="pcp_download_120"/>
          <p:cNvPicPr/>
          <p:nvPr/>
        </p:nvPicPr>
        <p:blipFill>
          <a:blip r:embed="rId5"/>
          <a:stretch/>
        </p:blipFill>
        <p:spPr>
          <a:xfrm>
            <a:off x="7915320" y="4071960"/>
            <a:ext cx="592200" cy="1214280"/>
          </a:xfrm>
          <a:prstGeom prst="rect">
            <a:avLst/>
          </a:prstGeom>
          <a:ln w="0">
            <a:noFill/>
          </a:ln>
        </p:spPr>
      </p:pic>
      <p:sp>
        <p:nvSpPr>
          <p:cNvPr id="56" name="Rectangle 5"/>
          <p:cNvSpPr/>
          <p:nvPr/>
        </p:nvSpPr>
        <p:spPr>
          <a:xfrm>
            <a:off x="6272280" y="3286080"/>
            <a:ext cx="3929040" cy="159292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 dirty="0">
                <a:solidFill>
                  <a:srgbClr val="1713CB"/>
                </a:solidFill>
                <a:latin typeface="Times New Roman"/>
                <a:ea typeface="Times New Roman"/>
              </a:rPr>
              <a:t>TIẾT 2 – CHỦ ĐỀ 7</a:t>
            </a:r>
            <a:endParaRPr lang="vi-VN" sz="3200" b="1" strike="noStrike" spc="-1" dirty="0">
              <a:solidFill>
                <a:srgbClr val="1713CB"/>
              </a:solidFill>
              <a:latin typeface="Times New Roman"/>
              <a:ea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vi-VN" sz="3200" b="1" spc="-1" dirty="0">
                <a:solidFill>
                  <a:srgbClr val="1713CB"/>
                </a:solidFill>
                <a:latin typeface="Times New Roman"/>
              </a:rPr>
              <a:t>LỚP 1A4</a:t>
            </a:r>
            <a:endParaRPr lang="en-US" sz="3200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3A85B716-8901-B0A5-323F-53723C2BDBEF}"/>
              </a:ext>
            </a:extLst>
          </p:cNvPr>
          <p:cNvSpPr/>
          <p:nvPr/>
        </p:nvSpPr>
        <p:spPr>
          <a:xfrm>
            <a:off x="4343040" y="5398941"/>
            <a:ext cx="6505560" cy="110048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 dirty="0">
                <a:solidFill>
                  <a:srgbClr val="C00000"/>
                </a:solidFill>
                <a:latin typeface="Constantia"/>
                <a:ea typeface="Times New Roman"/>
              </a:rPr>
              <a:t>GV:</a:t>
            </a:r>
            <a:r>
              <a:rPr lang="vi-VN" sz="3200" b="1" strike="noStrike" spc="-1" dirty="0">
                <a:solidFill>
                  <a:srgbClr val="C00000"/>
                </a:solidFill>
                <a:latin typeface="Constantia"/>
                <a:ea typeface="Times New Roman"/>
              </a:rPr>
              <a:t> Nguyễn Thị Hằng</a:t>
            </a: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vi-VN" sz="3200" b="1" spc="-1" dirty="0">
                <a:solidFill>
                  <a:srgbClr val="C00000"/>
                </a:solidFill>
                <a:latin typeface="Constantia"/>
              </a:rPr>
              <a:t>Đơn vị: Trường TH Hưng Đạo</a:t>
            </a:r>
            <a:endParaRPr lang="en-US" sz="32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66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67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68" name="Rectangle 1"/>
          <p:cNvSpPr/>
          <p:nvPr/>
        </p:nvSpPr>
        <p:spPr>
          <a:xfrm>
            <a:off x="1442118" y="2214720"/>
            <a:ext cx="7546767" cy="196225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0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HÁT KẾT HỢP</a:t>
            </a:r>
            <a:endParaRPr lang="en-US" sz="6000" b="0" strike="noStrike" spc="-1" dirty="0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0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VẬN ĐỘNG CƠ THỂ</a:t>
            </a:r>
            <a:endParaRPr lang="en-US" sz="6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9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70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71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2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Picture 5" descr="D:\GIÁO ÁN 1 2020-2021\HÌNH SOẠN GIÁO ÁN\Học hát\CAY GIA ĐÌNH\Cây gia đình - Copy - Copy (2).jpg"/>
          <p:cNvPicPr/>
          <p:nvPr/>
        </p:nvPicPr>
        <p:blipFill>
          <a:blip r:embed="rId4">
            <a:biLevel thresh="50000"/>
          </a:blip>
          <a:srcRect r="3432" b="8175"/>
          <a:stretch/>
        </p:blipFill>
        <p:spPr>
          <a:xfrm>
            <a:off x="985680" y="0"/>
            <a:ext cx="9144000" cy="6858000"/>
          </a:xfrm>
          <a:prstGeom prst="rect">
            <a:avLst/>
          </a:prstGeom>
          <a:ln w="0">
            <a:noFill/>
          </a:ln>
        </p:spPr>
      </p:pic>
      <p:pic>
        <p:nvPicPr>
          <p:cNvPr id="274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3843360" y="22860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5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8272440" y="22860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6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3772080" y="35719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7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7843680" y="35719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78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384336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9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777240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0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3200400" y="63817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1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6058080" y="63817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2" name="Picture 3" descr="D:\GIÁO ÁN 1 2020-2021\HÌNH SOẠN GIÁO ÁN\BỘ GÕ CƠ THỂ\Picture6 - Copy (2).png"/>
          <p:cNvPicPr/>
          <p:nvPr/>
        </p:nvPicPr>
        <p:blipFill>
          <a:blip r:embed="rId6"/>
          <a:stretch/>
        </p:blipFill>
        <p:spPr>
          <a:xfrm>
            <a:off x="6010200" y="227664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83" name="Picture 3" descr="D:\GIÁO ÁN 1 2020-2021\HÌNH SOẠN GIÁO ÁN\BỘ GÕ CƠ THỂ\Picture6 - Copy (2).png"/>
          <p:cNvPicPr/>
          <p:nvPr/>
        </p:nvPicPr>
        <p:blipFill>
          <a:blip r:embed="rId7"/>
          <a:stretch/>
        </p:blipFill>
        <p:spPr>
          <a:xfrm>
            <a:off x="6438960" y="227664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84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4765680" y="22860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5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9086760" y="228600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86" name="Picture 3" descr="D:\GIÁO ÁN 1 2020-2021\HÌNH SOẠN GIÁO ÁN\BỘ GÕ CƠ THỂ\Picture6 - Copy (2).png"/>
          <p:cNvPicPr/>
          <p:nvPr/>
        </p:nvPicPr>
        <p:blipFill>
          <a:blip r:embed="rId6"/>
          <a:stretch/>
        </p:blipFill>
        <p:spPr>
          <a:xfrm>
            <a:off x="1673280" y="36021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87" name="Picture 3" descr="D:\GIÁO ÁN 1 2020-2021\HÌNH SOẠN GIÁO ÁN\BỘ GÕ CƠ THỂ\Picture6 - Copy (2).png"/>
          <p:cNvPicPr/>
          <p:nvPr/>
        </p:nvPicPr>
        <p:blipFill>
          <a:blip r:embed="rId7"/>
          <a:stretch/>
        </p:blipFill>
        <p:spPr>
          <a:xfrm>
            <a:off x="2101680" y="36021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88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4756320" y="35719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9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8805960" y="358632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290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472752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91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8805960" y="49197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92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3990960" y="639144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293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6781680" y="64087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94" name="Picture 3" descr="D:\GIÁO ÁN 1 2020-2021\HÌNH SOẠN GIÁO ÁN\BỘ GÕ CƠ THỂ\Picture6 - Copy (2).png"/>
          <p:cNvPicPr/>
          <p:nvPr/>
        </p:nvPicPr>
        <p:blipFill>
          <a:blip r:embed="rId6"/>
          <a:stretch/>
        </p:blipFill>
        <p:spPr>
          <a:xfrm>
            <a:off x="5772240" y="36021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95" name="Picture 3" descr="D:\GIÁO ÁN 1 2020-2021\HÌNH SOẠN GIÁO ÁN\BỘ GÕ CƠ THỂ\Picture6 - Copy (2).png"/>
          <p:cNvPicPr/>
          <p:nvPr/>
        </p:nvPicPr>
        <p:blipFill>
          <a:blip r:embed="rId7"/>
          <a:stretch/>
        </p:blipFill>
        <p:spPr>
          <a:xfrm>
            <a:off x="6200640" y="36021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96" name="Picture 3" descr="D:\GIÁO ÁN 1 2020-2021\HÌNH SOẠN GIÁO ÁN\BỘ GÕ CƠ THỂ\Picture6 - Copy (2).png"/>
          <p:cNvPicPr/>
          <p:nvPr/>
        </p:nvPicPr>
        <p:blipFill>
          <a:blip r:embed="rId6"/>
          <a:stretch/>
        </p:blipFill>
        <p:spPr>
          <a:xfrm>
            <a:off x="1720800" y="498780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97" name="Picture 3" descr="D:\GIÁO ÁN 1 2020-2021\HÌNH SOẠN GIÁO ÁN\BỘ GÕ CƠ THỂ\Picture6 - Copy (2).png"/>
          <p:cNvPicPr/>
          <p:nvPr/>
        </p:nvPicPr>
        <p:blipFill>
          <a:blip r:embed="rId7"/>
          <a:stretch/>
        </p:blipFill>
        <p:spPr>
          <a:xfrm>
            <a:off x="2149560" y="498780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98" name="Picture 3" descr="D:\GIÁO ÁN 1 2020-2021\HÌNH SOẠN GIÁO ÁN\BỘ GÕ CƠ THỂ\Picture6 - Copy (2).png"/>
          <p:cNvPicPr/>
          <p:nvPr/>
        </p:nvPicPr>
        <p:blipFill>
          <a:blip r:embed="rId6"/>
          <a:stretch/>
        </p:blipFill>
        <p:spPr>
          <a:xfrm>
            <a:off x="5819760" y="49593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99" name="Picture 3" descr="D:\GIÁO ÁN 1 2020-2021\HÌNH SOẠN GIÁO ÁN\BỘ GÕ CƠ THỂ\Picture6 - Copy (2).png"/>
          <p:cNvPicPr/>
          <p:nvPr/>
        </p:nvPicPr>
        <p:blipFill>
          <a:blip r:embed="rId7"/>
          <a:stretch/>
        </p:blipFill>
        <p:spPr>
          <a:xfrm>
            <a:off x="6248520" y="49593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300" name="Picture 3" descr="D:\GIÁO ÁN 1 2020-2021\HÌNH SOẠN GIÁO ÁN\BỘ GÕ CƠ THỂ\Picture6 - Copy (2).png"/>
          <p:cNvPicPr/>
          <p:nvPr/>
        </p:nvPicPr>
        <p:blipFill>
          <a:blip r:embed="rId6"/>
          <a:stretch/>
        </p:blipFill>
        <p:spPr>
          <a:xfrm>
            <a:off x="1720800" y="639144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301" name="Picture 3" descr="D:\GIÁO ÁN 1 2020-2021\HÌNH SOẠN GIÁO ÁN\BỘ GÕ CƠ THỂ\Picture6 - Copy (2).png"/>
          <p:cNvPicPr/>
          <p:nvPr/>
        </p:nvPicPr>
        <p:blipFill>
          <a:blip r:embed="rId7"/>
          <a:stretch/>
        </p:blipFill>
        <p:spPr>
          <a:xfrm>
            <a:off x="2149560" y="639144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302" name="Picture 3" descr="D:\GIÁO ÁN 1 2020-2021\HÌNH SOẠN GIÁO ÁN\BỘ GÕ CƠ THỂ\Picture6 - Copy (2).png"/>
          <p:cNvPicPr/>
          <p:nvPr/>
        </p:nvPicPr>
        <p:blipFill>
          <a:blip r:embed="rId6"/>
          <a:stretch/>
        </p:blipFill>
        <p:spPr>
          <a:xfrm>
            <a:off x="4559400" y="64119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303" name="Picture 3" descr="D:\GIÁO ÁN 1 2020-2021\HÌNH SOẠN GIÁO ÁN\BỘ GÕ CƠ THỂ\Picture6 - Copy (2).png"/>
          <p:cNvPicPr/>
          <p:nvPr/>
        </p:nvPicPr>
        <p:blipFill>
          <a:blip r:embed="rId7"/>
          <a:stretch/>
        </p:blipFill>
        <p:spPr>
          <a:xfrm>
            <a:off x="4987800" y="64119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304" name="Picture 3" descr="D:\GIÁO ÁN 1 2020-2021\HÌNH SOẠN GIÁO ÁN\BỘ GÕ CƠ THỂ\Picture6 - Copy (2).png"/>
          <p:cNvPicPr/>
          <p:nvPr/>
        </p:nvPicPr>
        <p:blipFill>
          <a:blip r:embed="rId6"/>
          <a:stretch/>
        </p:blipFill>
        <p:spPr>
          <a:xfrm>
            <a:off x="7429680" y="6434280"/>
            <a:ext cx="475920" cy="447480"/>
          </a:xfrm>
          <a:prstGeom prst="rect">
            <a:avLst/>
          </a:prstGeom>
          <a:ln w="0">
            <a:noFill/>
          </a:ln>
        </p:spPr>
      </p:pic>
      <p:pic>
        <p:nvPicPr>
          <p:cNvPr id="305" name="Picture 3" descr="D:\GIÁO ÁN 1 2020-2021\HÌNH SOẠN GIÁO ÁN\BỘ GÕ CƠ THỂ\Picture6 - Copy (2).png"/>
          <p:cNvPicPr/>
          <p:nvPr/>
        </p:nvPicPr>
        <p:blipFill>
          <a:blip r:embed="rId7"/>
          <a:stretch/>
        </p:blipFill>
        <p:spPr>
          <a:xfrm>
            <a:off x="7858080" y="6434280"/>
            <a:ext cx="476280" cy="447480"/>
          </a:xfrm>
          <a:prstGeom prst="rect">
            <a:avLst/>
          </a:prstGeom>
          <a:ln w="0">
            <a:noFill/>
          </a:ln>
        </p:spPr>
      </p:pic>
      <p:pic>
        <p:nvPicPr>
          <p:cNvPr id="35" name="BEAT CÂY GIA ĐÌ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01820" y="228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32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07" name="Picture 7" descr="D:\GIÁO ÁN 1 2020-2021\HÌNH SOẠN GIÁO ÁN\Học hát\CAY GIA ĐÌNH\5.png"/>
          <p:cNvPicPr/>
          <p:nvPr/>
        </p:nvPicPr>
        <p:blipFill>
          <a:blip r:embed="rId3">
            <a:lum contrast="30000"/>
          </a:blip>
          <a:srcRect r="25318"/>
          <a:stretch/>
        </p:blipFill>
        <p:spPr>
          <a:xfrm>
            <a:off x="430200" y="1047600"/>
            <a:ext cx="10144080" cy="4572000"/>
          </a:xfrm>
          <a:prstGeom prst="rect">
            <a:avLst/>
          </a:prstGeom>
          <a:ln w="0">
            <a:noFill/>
          </a:ln>
        </p:spPr>
      </p:pic>
      <p:sp>
        <p:nvSpPr>
          <p:cNvPr id="308" name="Text Box 9"/>
          <p:cNvSpPr/>
          <p:nvPr/>
        </p:nvSpPr>
        <p:spPr>
          <a:xfrm>
            <a:off x="430200" y="142920"/>
            <a:ext cx="390384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Ôn tập bài hát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9" name="Text Box 10"/>
          <p:cNvSpPr/>
          <p:nvPr/>
        </p:nvSpPr>
        <p:spPr>
          <a:xfrm>
            <a:off x="1057320" y="1143000"/>
            <a:ext cx="5257800" cy="785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</a:rPr>
              <a:t>CÂY GIA ĐÌNH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0" name="Rectangle 3"/>
          <p:cNvSpPr/>
          <p:nvPr/>
        </p:nvSpPr>
        <p:spPr>
          <a:xfrm>
            <a:off x="4629240" y="1785960"/>
            <a:ext cx="328608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Nhạc: Quỳnh Hợp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Lời thơ: Nguyễn Thị Mai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Picture 7" descr="D:\GIÁO ÁN 1 2020-2021\HÌNH SOẠN GIÁO ÁN\Đọc nhạc\Những người bạn của Đô - Rê - Mi - Copy.jpg"/>
          <p:cNvPicPr/>
          <p:nvPr/>
        </p:nvPicPr>
        <p:blipFill>
          <a:blip r:embed="rId2"/>
          <a:srcRect l="3455" r="6544" b="1612"/>
          <a:stretch/>
        </p:blipFill>
        <p:spPr>
          <a:xfrm>
            <a:off x="-14400" y="0"/>
            <a:ext cx="10987200" cy="6858000"/>
          </a:xfrm>
          <a:prstGeom prst="rect">
            <a:avLst/>
          </a:prstGeom>
          <a:ln w="0">
            <a:noFill/>
          </a:ln>
        </p:spPr>
      </p:pic>
      <p:sp>
        <p:nvSpPr>
          <p:cNvPr id="312" name="Text Box 10"/>
          <p:cNvSpPr/>
          <p:nvPr/>
        </p:nvSpPr>
        <p:spPr>
          <a:xfrm>
            <a:off x="15840" y="189000"/>
            <a:ext cx="6421320" cy="1699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000" b="1" strike="noStrike" spc="-1">
                <a:solidFill>
                  <a:srgbClr val="FF0000"/>
                </a:solidFill>
                <a:latin typeface="Times New Roman"/>
              </a:rPr>
              <a:t>TRÒ CHƠI</a:t>
            </a:r>
            <a:endParaRPr lang="en-US" sz="60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1713CB"/>
                </a:solidFill>
                <a:latin typeface="Times New Roman"/>
              </a:rPr>
              <a:t>PHÍM ĐÀN VUI NHỘN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ransition>
    <p:split orient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1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1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1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1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18" name="Text Box 9"/>
          <p:cNvSpPr/>
          <p:nvPr/>
        </p:nvSpPr>
        <p:spPr>
          <a:xfrm>
            <a:off x="4557600" y="1071720"/>
            <a:ext cx="229716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Đọc nhạc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9" name="Text Box 10"/>
          <p:cNvSpPr/>
          <p:nvPr/>
        </p:nvSpPr>
        <p:spPr>
          <a:xfrm>
            <a:off x="843120" y="1790640"/>
            <a:ext cx="914400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</a:rPr>
              <a:t>HÁT CÙNG ĐÔ – RÊ – MI – PHA - SON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20" name="Picture 10" descr="D:\GIÁO ÁN 1 2020-2021\HÌNH SOẠN GIÁO ÁN\Đọc nhạc\DO RE MI.jpg"/>
          <p:cNvPicPr/>
          <p:nvPr/>
        </p:nvPicPr>
        <p:blipFill>
          <a:blip r:embed="rId4"/>
          <a:stretch/>
        </p:blipFill>
        <p:spPr>
          <a:xfrm>
            <a:off x="8344080" y="2857680"/>
            <a:ext cx="1465200" cy="2668320"/>
          </a:xfrm>
          <a:prstGeom prst="rect">
            <a:avLst/>
          </a:prstGeom>
          <a:ln w="0">
            <a:noFill/>
          </a:ln>
        </p:spPr>
      </p:pic>
      <p:pic>
        <p:nvPicPr>
          <p:cNvPr id="321" name="Picture 11" descr="D:\GIÁO ÁN 1 2020-2021\HÌNH SOẠN GIÁO ÁN\Đọc nhạc\DO RE MI - Copy (2) - Copy.jpg"/>
          <p:cNvPicPr/>
          <p:nvPr/>
        </p:nvPicPr>
        <p:blipFill>
          <a:blip r:embed="rId5"/>
          <a:stretch/>
        </p:blipFill>
        <p:spPr>
          <a:xfrm>
            <a:off x="1271520" y="3000240"/>
            <a:ext cx="1214640" cy="2405160"/>
          </a:xfrm>
          <a:prstGeom prst="rect">
            <a:avLst/>
          </a:prstGeom>
          <a:ln w="0">
            <a:noFill/>
          </a:ln>
        </p:spPr>
      </p:pic>
      <p:pic>
        <p:nvPicPr>
          <p:cNvPr id="322" name="Picture 12" descr="D:\GIÁO ÁN 1 2020-2021\HÌNH SOẠN GIÁO ÁN\Đọc nhạc\DO RE MI - Copy (2).jpg"/>
          <p:cNvPicPr/>
          <p:nvPr/>
        </p:nvPicPr>
        <p:blipFill>
          <a:blip r:embed="rId6"/>
          <a:stretch/>
        </p:blipFill>
        <p:spPr>
          <a:xfrm>
            <a:off x="2914560" y="2928960"/>
            <a:ext cx="1465200" cy="2467080"/>
          </a:xfrm>
          <a:prstGeom prst="rect">
            <a:avLst/>
          </a:prstGeom>
          <a:ln w="0">
            <a:noFill/>
          </a:ln>
        </p:spPr>
      </p:pic>
      <p:pic>
        <p:nvPicPr>
          <p:cNvPr id="323" name="Picture 13" descr="D:\GIÁO ÁN 1 2020-2021\HÌNH SOẠN GIÁO ÁN\Đọc nhạc\DO RE MI - Copy (3).jpg"/>
          <p:cNvPicPr/>
          <p:nvPr/>
        </p:nvPicPr>
        <p:blipFill>
          <a:blip r:embed="rId7"/>
          <a:stretch/>
        </p:blipFill>
        <p:spPr>
          <a:xfrm>
            <a:off x="4700520" y="2928960"/>
            <a:ext cx="1517760" cy="2479680"/>
          </a:xfrm>
          <a:prstGeom prst="rect">
            <a:avLst/>
          </a:prstGeom>
          <a:ln w="0">
            <a:noFill/>
          </a:ln>
        </p:spPr>
      </p:pic>
      <p:pic>
        <p:nvPicPr>
          <p:cNvPr id="324" name="Picture 14" descr="D:\GIÁO ÁN 1 2020-2021\HÌNH SOẠN GIÁO ÁN\Đọc nhạc\DO RE MI - Copy.jpg"/>
          <p:cNvPicPr/>
          <p:nvPr/>
        </p:nvPicPr>
        <p:blipFill>
          <a:blip r:embed="rId8"/>
          <a:stretch/>
        </p:blipFill>
        <p:spPr>
          <a:xfrm>
            <a:off x="6629400" y="2857680"/>
            <a:ext cx="1415880" cy="2668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Picture 11" descr="14"/>
          <p:cNvPicPr/>
          <p:nvPr/>
        </p:nvPicPr>
        <p:blipFill>
          <a:blip r:embed="rId6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26" name="Rectangle 3"/>
          <p:cNvSpPr/>
          <p:nvPr/>
        </p:nvSpPr>
        <p:spPr>
          <a:xfrm>
            <a:off x="914400" y="28584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Nghe đọc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7" name="Rectangle 3"/>
          <p:cNvSpPr/>
          <p:nvPr/>
        </p:nvSpPr>
        <p:spPr>
          <a:xfrm>
            <a:off x="843120" y="214200"/>
            <a:ext cx="257148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Nghe giai điệu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28" name="Picture 7" descr="D:\GIÁO ÁN 1 2020-2021\HÌNH SOẠN GIÁO ÁN\Đọc nhạc\HÁT CÙNG ĐRMFS\Picture1.jpg"/>
          <p:cNvPicPr/>
          <p:nvPr/>
        </p:nvPicPr>
        <p:blipFill>
          <a:blip r:embed="rId7"/>
          <a:srcRect b="57302"/>
          <a:stretch/>
        </p:blipFill>
        <p:spPr>
          <a:xfrm>
            <a:off x="843120" y="1054080"/>
            <a:ext cx="9396360" cy="2230560"/>
          </a:xfrm>
          <a:prstGeom prst="rect">
            <a:avLst/>
          </a:prstGeom>
          <a:ln w="0">
            <a:noFill/>
          </a:ln>
        </p:spPr>
      </p:pic>
      <p:pic>
        <p:nvPicPr>
          <p:cNvPr id="329" name="Picture 7" descr="D:\GIÁO ÁN 1 2020-2021\HÌNH SOẠN GIÁO ÁN\Đọc nhạc\HÁT CÙNG ĐRMFS\Picture1.jpg"/>
          <p:cNvPicPr/>
          <p:nvPr/>
        </p:nvPicPr>
        <p:blipFill>
          <a:blip r:embed="rId7"/>
          <a:srcRect t="53535"/>
          <a:stretch/>
        </p:blipFill>
        <p:spPr>
          <a:xfrm>
            <a:off x="885960" y="3284640"/>
            <a:ext cx="9394560" cy="2252520"/>
          </a:xfrm>
          <a:prstGeom prst="rect">
            <a:avLst/>
          </a:prstGeom>
          <a:ln w="0">
            <a:noFill/>
          </a:ln>
        </p:spPr>
      </p:pic>
      <p:sp>
        <p:nvSpPr>
          <p:cNvPr id="330" name="Text Box 10"/>
          <p:cNvSpPr/>
          <p:nvPr/>
        </p:nvSpPr>
        <p:spPr>
          <a:xfrm>
            <a:off x="5991120" y="57240"/>
            <a:ext cx="4738680" cy="846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FFFF00"/>
                </a:solidFill>
                <a:latin typeface="Times New Roman"/>
              </a:rPr>
              <a:t>HÁT CÙNG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FFFF00"/>
                </a:solidFill>
                <a:latin typeface="Times New Roman"/>
              </a:rPr>
              <a:t>ĐÔ – RÊ – MI – PHA - SON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HÁT CÙNG ĐÔ-RÊ-MI-PHA-S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1160" y="2611796"/>
            <a:ext cx="609600" cy="609600"/>
          </a:xfrm>
          <a:prstGeom prst="rect">
            <a:avLst/>
          </a:prstGeom>
        </p:spPr>
      </p:pic>
      <p:pic>
        <p:nvPicPr>
          <p:cNvPr id="3" name="BEAT HÁT CÙNG ĐÔ RÊ MI PHA SO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8320" y="4572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Effect">
                      <p:stCondLst>
                        <p:cond delay="indefinite"/>
                      </p:stCondLst>
                      <p:childTnLst>
                        <p:par>
                          <p:cTn id="9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11" dur="50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 additive="repl">
                                        <p:cTn id="13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Effect">
                      <p:stCondLst>
                        <p:cond delay="indefinite"/>
                      </p:stCondLst>
                      <p:childTnLst>
                        <p:par>
                          <p:cTn id="1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9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02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02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Picture 2" descr="D:\GIÁO ÁN 1 2020-2021\HÌNH SOẠN GIÁO ÁN\Đọc nhạc\HÁT CÙNG ĐRMFS\Picture1.jpg"/>
          <p:cNvPicPr/>
          <p:nvPr/>
        </p:nvPicPr>
        <p:blipFill>
          <a:blip r:embed="rId2">
            <a:biLevel thresh="50000"/>
          </a:blip>
          <a:stretch/>
        </p:blipFill>
        <p:spPr>
          <a:xfrm>
            <a:off x="0" y="1397160"/>
            <a:ext cx="10625040" cy="5460840"/>
          </a:xfrm>
          <a:prstGeom prst="rect">
            <a:avLst/>
          </a:prstGeom>
          <a:ln w="0">
            <a:noFill/>
          </a:ln>
        </p:spPr>
      </p:pic>
      <p:sp>
        <p:nvSpPr>
          <p:cNvPr id="332" name="Text Box 9"/>
          <p:cNvSpPr/>
          <p:nvPr/>
        </p:nvSpPr>
        <p:spPr>
          <a:xfrm>
            <a:off x="-22320" y="-19080"/>
            <a:ext cx="229716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Đọc nhạc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3" name="Text Box 10"/>
          <p:cNvSpPr/>
          <p:nvPr/>
        </p:nvSpPr>
        <p:spPr>
          <a:xfrm>
            <a:off x="843120" y="644400"/>
            <a:ext cx="914400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</a:rPr>
              <a:t>HÁT CÙNG ĐÔ – RÊ – MI – PHA - SON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Picture 11" descr="14"/>
          <p:cNvPicPr/>
          <p:nvPr/>
        </p:nvPicPr>
        <p:blipFill>
          <a:blip r:embed="rId5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35" name="Text Box 10"/>
          <p:cNvSpPr/>
          <p:nvPr/>
        </p:nvSpPr>
        <p:spPr>
          <a:xfrm>
            <a:off x="485640" y="1071720"/>
            <a:ext cx="328644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1713CB"/>
                </a:solidFill>
                <a:latin typeface="Times New Roman"/>
              </a:rPr>
              <a:t>ĐỌC TỪNG CÂU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6" name="Text Box 10"/>
          <p:cNvSpPr/>
          <p:nvPr/>
        </p:nvSpPr>
        <p:spPr>
          <a:xfrm>
            <a:off x="4486320" y="1500120"/>
            <a:ext cx="200016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</a:rPr>
              <a:t>CÂU 1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7" name="Picture 7" descr="D:\GIÁO ÁN 1 2020-2021\HÌNH SOẠN GIÁO ÁN\Đọc nhạc\HÁT CÙNG ĐRMFS\Picture1.jpg"/>
          <p:cNvPicPr/>
          <p:nvPr/>
        </p:nvPicPr>
        <p:blipFill>
          <a:blip r:embed="rId6"/>
          <a:srcRect b="65222"/>
          <a:stretch/>
        </p:blipFill>
        <p:spPr>
          <a:xfrm>
            <a:off x="522360" y="2593800"/>
            <a:ext cx="9932760" cy="2264040"/>
          </a:xfrm>
          <a:prstGeom prst="rect">
            <a:avLst/>
          </a:prstGeom>
          <a:ln w="0">
            <a:noFill/>
          </a:ln>
        </p:spPr>
      </p:pic>
      <p:sp>
        <p:nvSpPr>
          <p:cNvPr id="338" name="Rectangle 1"/>
          <p:cNvSpPr/>
          <p:nvPr/>
        </p:nvSpPr>
        <p:spPr>
          <a:xfrm>
            <a:off x="2822400" y="4400640"/>
            <a:ext cx="6551640" cy="91440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CÂ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05800" y="130836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6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Picture 11" descr="14"/>
          <p:cNvPicPr/>
          <p:nvPr/>
        </p:nvPicPr>
        <p:blipFill>
          <a:blip r:embed="rId5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40" name="Text Box 10"/>
          <p:cNvSpPr/>
          <p:nvPr/>
        </p:nvSpPr>
        <p:spPr>
          <a:xfrm>
            <a:off x="485640" y="1071720"/>
            <a:ext cx="328644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1713CB"/>
                </a:solidFill>
                <a:latin typeface="Times New Roman"/>
              </a:rPr>
              <a:t>ĐỌC TỪNG CÂU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1" name="Text Box 10"/>
          <p:cNvSpPr/>
          <p:nvPr/>
        </p:nvSpPr>
        <p:spPr>
          <a:xfrm>
            <a:off x="4414680" y="1500120"/>
            <a:ext cx="192888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</a:rPr>
              <a:t>CÂU 2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42" name="Picture 5" descr="D:\GIÁO ÁN 1 2020-2021\HÌNH SOẠN GIÁO ÁN\Đọc nhạc\HÁT CÙNG ĐRMFS\Picture1.jpg"/>
          <p:cNvPicPr/>
          <p:nvPr/>
        </p:nvPicPr>
        <p:blipFill>
          <a:blip r:embed="rId6"/>
          <a:srcRect t="53535" b="10724"/>
          <a:stretch/>
        </p:blipFill>
        <p:spPr>
          <a:xfrm>
            <a:off x="485640" y="2230560"/>
            <a:ext cx="9969480" cy="2417760"/>
          </a:xfrm>
          <a:prstGeom prst="rect">
            <a:avLst/>
          </a:prstGeom>
          <a:ln w="0">
            <a:noFill/>
          </a:ln>
        </p:spPr>
      </p:pic>
      <p:sp>
        <p:nvSpPr>
          <p:cNvPr id="343" name="Rectangle 6"/>
          <p:cNvSpPr/>
          <p:nvPr/>
        </p:nvSpPr>
        <p:spPr>
          <a:xfrm>
            <a:off x="2486160" y="4046400"/>
            <a:ext cx="6913440" cy="120348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53400" y="139994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6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Text Box 10"/>
          <p:cNvSpPr/>
          <p:nvPr/>
        </p:nvSpPr>
        <p:spPr>
          <a:xfrm>
            <a:off x="0" y="0"/>
            <a:ext cx="303840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000000"/>
                </a:solidFill>
                <a:latin typeface="Times New Roman"/>
              </a:rPr>
              <a:t>ĐỌC CẢ BÀI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45" name="Picture 7" descr="D:\GIÁO ÁN 1 2020-2021\HÌNH SOẠN GIÁO ÁN\Đọc nhạc\HÁT CÙNG ĐRMFS\Picture1.jpg"/>
          <p:cNvPicPr/>
          <p:nvPr/>
        </p:nvPicPr>
        <p:blipFill>
          <a:blip r:embed="rId5"/>
          <a:srcRect b="72535"/>
          <a:stretch/>
        </p:blipFill>
        <p:spPr>
          <a:xfrm>
            <a:off x="522360" y="1730520"/>
            <a:ext cx="9932760" cy="1787400"/>
          </a:xfrm>
          <a:prstGeom prst="rect">
            <a:avLst/>
          </a:prstGeom>
          <a:ln w="0">
            <a:noFill/>
          </a:ln>
        </p:spPr>
      </p:pic>
      <p:pic>
        <p:nvPicPr>
          <p:cNvPr id="346" name="Picture 6" descr="D:\GIÁO ÁN 1 2020-2021\HÌNH SOẠN GIÁO ÁN\Đọc nhạc\HÁT CÙNG ĐRMFS\Picture1.jpg"/>
          <p:cNvPicPr/>
          <p:nvPr/>
        </p:nvPicPr>
        <p:blipFill>
          <a:blip r:embed="rId5"/>
          <a:srcRect t="53535" b="17128"/>
          <a:stretch/>
        </p:blipFill>
        <p:spPr>
          <a:xfrm>
            <a:off x="522360" y="4181400"/>
            <a:ext cx="9969480" cy="1984320"/>
          </a:xfrm>
          <a:prstGeom prst="rect">
            <a:avLst/>
          </a:prstGeom>
          <a:ln w="0">
            <a:noFill/>
          </a:ln>
        </p:spPr>
      </p:pic>
      <p:sp>
        <p:nvSpPr>
          <p:cNvPr id="347" name="Text Box 10"/>
          <p:cNvSpPr/>
          <p:nvPr/>
        </p:nvSpPr>
        <p:spPr>
          <a:xfrm>
            <a:off x="843120" y="816120"/>
            <a:ext cx="914400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</a:rPr>
              <a:t>HÁT CÙNG ĐÔ – RÊ – MI – PHA - SON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" name="BEAT HÁT CÙNG ĐÔ RÊ MI PHA S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82320" y="29748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8" name="Rectangle 5"/>
          <p:cNvSpPr/>
          <p:nvPr/>
        </p:nvSpPr>
        <p:spPr>
          <a:xfrm>
            <a:off x="3772080" y="857160"/>
            <a:ext cx="348264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Rectangle 6"/>
          <p:cNvSpPr/>
          <p:nvPr/>
        </p:nvSpPr>
        <p:spPr>
          <a:xfrm>
            <a:off x="1128600" y="2000160"/>
            <a:ext cx="9001080" cy="26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Text Box 10"/>
          <p:cNvSpPr/>
          <p:nvPr/>
        </p:nvSpPr>
        <p:spPr>
          <a:xfrm>
            <a:off x="0" y="0"/>
            <a:ext cx="303840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000000"/>
                </a:solidFill>
                <a:latin typeface="Times New Roman"/>
              </a:rPr>
              <a:t>GHÉP LỜI CA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9" name="Rectangle 22"/>
          <p:cNvSpPr/>
          <p:nvPr/>
        </p:nvSpPr>
        <p:spPr>
          <a:xfrm>
            <a:off x="1735200" y="3146400"/>
            <a:ext cx="8143920" cy="642960"/>
          </a:xfrm>
          <a:prstGeom prst="rect">
            <a:avLst/>
          </a:prstGeom>
          <a:noFill/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Là     la         lá,           này bạn       ơi!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50" name="Picture 7" descr="D:\GIÁO ÁN 1 2020-2021\HÌNH SOẠN GIÁO ÁN\Đọc nhạc\HÁT CÙNG ĐRMFS\Picture1.jpg"/>
          <p:cNvPicPr/>
          <p:nvPr/>
        </p:nvPicPr>
        <p:blipFill>
          <a:blip r:embed="rId5"/>
          <a:srcRect b="72535"/>
          <a:stretch/>
        </p:blipFill>
        <p:spPr>
          <a:xfrm>
            <a:off x="522360" y="1336680"/>
            <a:ext cx="9932760" cy="1787400"/>
          </a:xfrm>
          <a:prstGeom prst="rect">
            <a:avLst/>
          </a:prstGeom>
          <a:ln w="0">
            <a:noFill/>
          </a:ln>
        </p:spPr>
      </p:pic>
      <p:pic>
        <p:nvPicPr>
          <p:cNvPr id="351" name="Picture 6" descr="D:\GIÁO ÁN 1 2020-2021\HÌNH SOẠN GIÁO ÁN\Đọc nhạc\HÁT CÙNG ĐRMFS\Picture1.jpg"/>
          <p:cNvPicPr/>
          <p:nvPr/>
        </p:nvPicPr>
        <p:blipFill>
          <a:blip r:embed="rId5"/>
          <a:srcRect t="53535" b="17128"/>
          <a:stretch/>
        </p:blipFill>
        <p:spPr>
          <a:xfrm>
            <a:off x="522360" y="3787920"/>
            <a:ext cx="9969480" cy="1984320"/>
          </a:xfrm>
          <a:prstGeom prst="rect">
            <a:avLst/>
          </a:prstGeom>
          <a:ln w="0">
            <a:noFill/>
          </a:ln>
        </p:spPr>
      </p:pic>
      <p:sp>
        <p:nvSpPr>
          <p:cNvPr id="352" name="Rectangle 7"/>
          <p:cNvSpPr/>
          <p:nvPr/>
        </p:nvSpPr>
        <p:spPr>
          <a:xfrm>
            <a:off x="1735200" y="5584680"/>
            <a:ext cx="8143920" cy="642960"/>
          </a:xfrm>
          <a:prstGeom prst="rect">
            <a:avLst/>
          </a:prstGeom>
          <a:noFill/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Lá     la         la,           vui   học    nhạc.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3" name="Text Box 10"/>
          <p:cNvSpPr/>
          <p:nvPr/>
        </p:nvSpPr>
        <p:spPr>
          <a:xfrm>
            <a:off x="843120" y="644400"/>
            <a:ext cx="914400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</a:rPr>
              <a:t>HÁT CÙNG ĐÔ – RÊ – MI – PHA - SON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8" name="BEAT HÁT CÙNG ĐÔ RÊ MI PHA S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09243" y="25849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02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sp>
        <p:nvSpPr>
          <p:cNvPr id="355" name="Rectangle 1"/>
          <p:cNvSpPr/>
          <p:nvPr/>
        </p:nvSpPr>
        <p:spPr>
          <a:xfrm>
            <a:off x="1249200" y="1500120"/>
            <a:ext cx="848916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ĐỌC NHẠC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THEO KÍ HIỆU BÀN TAY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56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57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58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59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60" name="Picture 2" descr="D:\GIÁO ÁN 1 2020-2021\HÌNH SOẠN GIÁO ÁN\Đọc nhạc\DO RE MI.jpg"/>
          <p:cNvPicPr/>
          <p:nvPr/>
        </p:nvPicPr>
        <p:blipFill>
          <a:blip r:embed="rId4"/>
          <a:stretch/>
        </p:blipFill>
        <p:spPr>
          <a:xfrm>
            <a:off x="1274760" y="3645000"/>
            <a:ext cx="8210520" cy="2000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Picture 7" descr="D:\GIÁO ÁN 1 2020-2021\HÌNH SOẠN GIÁO ÁN\Đọc nhạc\HÁT CÙNG ĐRMFS\Picture1.jpg"/>
          <p:cNvPicPr/>
          <p:nvPr/>
        </p:nvPicPr>
        <p:blipFill>
          <a:blip r:embed="rId5"/>
          <a:srcRect b="72535"/>
          <a:stretch/>
        </p:blipFill>
        <p:spPr>
          <a:xfrm>
            <a:off x="522360" y="1146240"/>
            <a:ext cx="9932760" cy="1787400"/>
          </a:xfrm>
          <a:prstGeom prst="rect">
            <a:avLst/>
          </a:prstGeom>
          <a:ln w="0">
            <a:noFill/>
          </a:ln>
        </p:spPr>
      </p:pic>
      <p:pic>
        <p:nvPicPr>
          <p:cNvPr id="362" name="Picture 6" descr="D:\GIÁO ÁN 1 2020-2021\HÌNH SOẠN GIÁO ÁN\Đọc nhạc\HÁT CÙNG ĐRMFS\Picture1.jpg"/>
          <p:cNvPicPr/>
          <p:nvPr/>
        </p:nvPicPr>
        <p:blipFill>
          <a:blip r:embed="rId5"/>
          <a:srcRect t="53535" b="17128"/>
          <a:stretch/>
        </p:blipFill>
        <p:spPr>
          <a:xfrm>
            <a:off x="522360" y="3825720"/>
            <a:ext cx="9969480" cy="1984680"/>
          </a:xfrm>
          <a:prstGeom prst="rect">
            <a:avLst/>
          </a:prstGeom>
          <a:ln w="0">
            <a:noFill/>
          </a:ln>
        </p:spPr>
      </p:pic>
      <p:sp>
        <p:nvSpPr>
          <p:cNvPr id="363" name="Text Box 10"/>
          <p:cNvSpPr/>
          <p:nvPr/>
        </p:nvSpPr>
        <p:spPr>
          <a:xfrm>
            <a:off x="843120" y="378000"/>
            <a:ext cx="914400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</a:rPr>
              <a:t>HÁT CÙNG ĐÔ – RÊ – MI – PHA - SON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64" name="Picture 10" descr="D:\GIÁO ÁN 1 2020-2021\HÌNH SOẠN GIÁO ÁN\Đọc nhạc\BAN NHẠC ĐRM\Picture2.jpg"/>
          <p:cNvPicPr/>
          <p:nvPr/>
        </p:nvPicPr>
        <p:blipFill>
          <a:blip r:embed="rId6"/>
          <a:stretch/>
        </p:blipFill>
        <p:spPr>
          <a:xfrm>
            <a:off x="2774880" y="3024360"/>
            <a:ext cx="722520" cy="911160"/>
          </a:xfrm>
          <a:prstGeom prst="rect">
            <a:avLst/>
          </a:prstGeom>
          <a:ln w="0">
            <a:noFill/>
          </a:ln>
        </p:spPr>
      </p:pic>
      <p:pic>
        <p:nvPicPr>
          <p:cNvPr id="365" name="Picture 3" descr="D:\GIÁO ÁN 1 2020-2021\HÌNH SOẠN GIÁO ÁN\Đọc nhạc\Picture2 - Copy.jpg"/>
          <p:cNvPicPr/>
          <p:nvPr/>
        </p:nvPicPr>
        <p:blipFill>
          <a:blip r:embed="rId7"/>
          <a:srcRect l="27338" t="31724" r="64097" b="51195"/>
          <a:stretch/>
        </p:blipFill>
        <p:spPr>
          <a:xfrm>
            <a:off x="3591000" y="3112920"/>
            <a:ext cx="714240" cy="835200"/>
          </a:xfrm>
          <a:prstGeom prst="rect">
            <a:avLst/>
          </a:prstGeom>
          <a:ln w="0">
            <a:noFill/>
          </a:ln>
        </p:spPr>
      </p:pic>
      <p:pic>
        <p:nvPicPr>
          <p:cNvPr id="366" name="Picture 3" descr="D:\GIÁO ÁN 1 2020-2021\HÌNH SOẠN GIÁO ÁN\Đọc nhạc\Picture2 - Copy.jpg"/>
          <p:cNvPicPr/>
          <p:nvPr/>
        </p:nvPicPr>
        <p:blipFill>
          <a:blip r:embed="rId7"/>
          <a:srcRect l="41619" t="31724" r="47671" b="51195"/>
          <a:stretch/>
        </p:blipFill>
        <p:spPr>
          <a:xfrm>
            <a:off x="4711680" y="3054240"/>
            <a:ext cx="928800" cy="866880"/>
          </a:xfrm>
          <a:prstGeom prst="rect">
            <a:avLst/>
          </a:prstGeom>
          <a:ln w="0">
            <a:noFill/>
          </a:ln>
        </p:spPr>
      </p:pic>
      <p:pic>
        <p:nvPicPr>
          <p:cNvPr id="367" name="Picture 2" descr="D:\GIÁO ÁN 1 2020-2021\HÌNH SOẠN GIÁO ÁN\Đọc nhạc\DO RE MI.jpg"/>
          <p:cNvPicPr/>
          <p:nvPr/>
        </p:nvPicPr>
        <p:blipFill>
          <a:blip r:embed="rId8"/>
          <a:srcRect r="8178" b="38647"/>
          <a:stretch/>
        </p:blipFill>
        <p:spPr>
          <a:xfrm>
            <a:off x="8510760" y="2987640"/>
            <a:ext cx="714240" cy="870120"/>
          </a:xfrm>
          <a:prstGeom prst="rect">
            <a:avLst/>
          </a:prstGeom>
          <a:ln w="0">
            <a:noFill/>
          </a:ln>
        </p:spPr>
      </p:pic>
      <p:pic>
        <p:nvPicPr>
          <p:cNvPr id="368" name="Picture 3" descr="D:\GIÁO ÁN 1 2020-2021\HÌNH SOẠN GIÁO ÁN\Đọc nhạc\DO RE MI - Copy.jpg"/>
          <p:cNvPicPr/>
          <p:nvPr/>
        </p:nvPicPr>
        <p:blipFill>
          <a:blip r:embed="rId9"/>
          <a:srcRect r="6691" b="39507"/>
          <a:stretch/>
        </p:blipFill>
        <p:spPr>
          <a:xfrm>
            <a:off x="7443720" y="2986200"/>
            <a:ext cx="714600" cy="873000"/>
          </a:xfrm>
          <a:prstGeom prst="rect">
            <a:avLst/>
          </a:prstGeom>
          <a:ln w="0">
            <a:noFill/>
          </a:ln>
        </p:spPr>
      </p:pic>
      <p:pic>
        <p:nvPicPr>
          <p:cNvPr id="369" name="Picture 3" descr="D:\GIÁO ÁN 1 2020-2021\HÌNH SOẠN GIÁO ÁN\Đọc nhạc\Picture2 - Copy.jpg"/>
          <p:cNvPicPr/>
          <p:nvPr/>
        </p:nvPicPr>
        <p:blipFill>
          <a:blip r:embed="rId7"/>
          <a:srcRect l="41619" t="31724" r="47671" b="51195"/>
          <a:stretch/>
        </p:blipFill>
        <p:spPr>
          <a:xfrm>
            <a:off x="6370560" y="3011400"/>
            <a:ext cx="928800" cy="866880"/>
          </a:xfrm>
          <a:prstGeom prst="rect">
            <a:avLst/>
          </a:prstGeom>
          <a:ln w="0">
            <a:noFill/>
          </a:ln>
        </p:spPr>
      </p:pic>
      <p:pic>
        <p:nvPicPr>
          <p:cNvPr id="370" name="Picture 2" descr="D:\GIÁO ÁN 1 2020-2021\HÌNH SOẠN GIÁO ÁN\Đọc nhạc\DO RE MI.jpg"/>
          <p:cNvPicPr/>
          <p:nvPr/>
        </p:nvPicPr>
        <p:blipFill>
          <a:blip r:embed="rId8"/>
          <a:srcRect r="8178" b="38647"/>
          <a:stretch/>
        </p:blipFill>
        <p:spPr>
          <a:xfrm>
            <a:off x="2774880" y="5707080"/>
            <a:ext cx="714600" cy="869760"/>
          </a:xfrm>
          <a:prstGeom prst="rect">
            <a:avLst/>
          </a:prstGeom>
          <a:ln w="0">
            <a:noFill/>
          </a:ln>
        </p:spPr>
      </p:pic>
      <p:pic>
        <p:nvPicPr>
          <p:cNvPr id="371" name="Picture 3" descr="D:\GIÁO ÁN 1 2020-2021\HÌNH SOẠN GIÁO ÁN\Đọc nhạc\DO RE MI - Copy.jpg"/>
          <p:cNvPicPr/>
          <p:nvPr/>
        </p:nvPicPr>
        <p:blipFill>
          <a:blip r:embed="rId9"/>
          <a:srcRect r="6691" b="39507"/>
          <a:stretch/>
        </p:blipFill>
        <p:spPr>
          <a:xfrm>
            <a:off x="3616200" y="5703840"/>
            <a:ext cx="714600" cy="873000"/>
          </a:xfrm>
          <a:prstGeom prst="rect">
            <a:avLst/>
          </a:prstGeom>
          <a:ln w="0">
            <a:noFill/>
          </a:ln>
        </p:spPr>
      </p:pic>
      <p:pic>
        <p:nvPicPr>
          <p:cNvPr id="372" name="Picture 3" descr="D:\GIÁO ÁN 1 2020-2021\HÌNH SOẠN GIÁO ÁN\Đọc nhạc\Picture2 - Copy.jpg"/>
          <p:cNvPicPr/>
          <p:nvPr/>
        </p:nvPicPr>
        <p:blipFill>
          <a:blip r:embed="rId7"/>
          <a:srcRect l="41619" t="31724" r="47671" b="51195"/>
          <a:stretch/>
        </p:blipFill>
        <p:spPr>
          <a:xfrm>
            <a:off x="4711680" y="5730840"/>
            <a:ext cx="928800" cy="866880"/>
          </a:xfrm>
          <a:prstGeom prst="rect">
            <a:avLst/>
          </a:prstGeom>
          <a:ln w="0">
            <a:noFill/>
          </a:ln>
        </p:spPr>
      </p:pic>
      <p:pic>
        <p:nvPicPr>
          <p:cNvPr id="373" name="Picture 3" descr="D:\GIÁO ÁN 1 2020-2021\HÌNH SOẠN GIÁO ÁN\Đọc nhạc\Picture2 - Copy.jpg"/>
          <p:cNvPicPr/>
          <p:nvPr/>
        </p:nvPicPr>
        <p:blipFill>
          <a:blip r:embed="rId7"/>
          <a:srcRect l="41619" t="31724" r="47671" b="51195"/>
          <a:stretch/>
        </p:blipFill>
        <p:spPr>
          <a:xfrm>
            <a:off x="6370560" y="5710320"/>
            <a:ext cx="928800" cy="866520"/>
          </a:xfrm>
          <a:prstGeom prst="rect">
            <a:avLst/>
          </a:prstGeom>
          <a:ln w="0">
            <a:noFill/>
          </a:ln>
        </p:spPr>
      </p:pic>
      <p:pic>
        <p:nvPicPr>
          <p:cNvPr id="374" name="Picture 3" descr="D:\GIÁO ÁN 1 2020-2021\HÌNH SOẠN GIÁO ÁN\Đọc nhạc\Picture2 - Copy.jpg"/>
          <p:cNvPicPr/>
          <p:nvPr/>
        </p:nvPicPr>
        <p:blipFill>
          <a:blip r:embed="rId7"/>
          <a:srcRect l="27338" t="31724" r="64097" b="51195"/>
          <a:stretch/>
        </p:blipFill>
        <p:spPr>
          <a:xfrm>
            <a:off x="7359480" y="5703840"/>
            <a:ext cx="714600" cy="833400"/>
          </a:xfrm>
          <a:prstGeom prst="rect">
            <a:avLst/>
          </a:prstGeom>
          <a:ln w="0">
            <a:noFill/>
          </a:ln>
        </p:spPr>
      </p:pic>
      <p:pic>
        <p:nvPicPr>
          <p:cNvPr id="375" name="Picture 10" descr="D:\GIÁO ÁN 1 2020-2021\HÌNH SOẠN GIÁO ÁN\Đọc nhạc\BAN NHẠC ĐRM\Picture2.jpg"/>
          <p:cNvPicPr/>
          <p:nvPr/>
        </p:nvPicPr>
        <p:blipFill>
          <a:blip r:embed="rId6"/>
          <a:stretch/>
        </p:blipFill>
        <p:spPr>
          <a:xfrm>
            <a:off x="8510760" y="5600880"/>
            <a:ext cx="722160" cy="911160"/>
          </a:xfrm>
          <a:prstGeom prst="rect">
            <a:avLst/>
          </a:prstGeom>
          <a:ln w="0">
            <a:noFill/>
          </a:ln>
        </p:spPr>
      </p:pic>
      <p:pic>
        <p:nvPicPr>
          <p:cNvPr id="17" name="BEAT HÁT CÙNG ĐÔ RÊ MI PHA S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65475" y="43188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7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sp>
        <p:nvSpPr>
          <p:cNvPr id="377" name="Rectangle 1"/>
          <p:cNvSpPr/>
          <p:nvPr/>
        </p:nvSpPr>
        <p:spPr>
          <a:xfrm>
            <a:off x="1786272" y="2143080"/>
            <a:ext cx="7559015" cy="180836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ĐỌC NHẠC</a:t>
            </a:r>
            <a:r>
              <a:rPr lang="en-US" sz="5500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55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KẾT HỢP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GÕ ĐỆM THEO NHỊP</a:t>
            </a:r>
            <a:endParaRPr lang="en-US" sz="55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78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79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80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81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Picture 7" descr="D:\GIÁO ÁN 1 2020-2021\HÌNH SOẠN GIÁO ÁN\Đọc nhạc\HÁT CÙNG ĐRMFS\Picture1.jpg"/>
          <p:cNvPicPr/>
          <p:nvPr/>
        </p:nvPicPr>
        <p:blipFill>
          <a:blip r:embed="rId5"/>
          <a:srcRect b="72535"/>
          <a:stretch/>
        </p:blipFill>
        <p:spPr>
          <a:xfrm>
            <a:off x="522360" y="1146240"/>
            <a:ext cx="9932760" cy="1787400"/>
          </a:xfrm>
          <a:prstGeom prst="rect">
            <a:avLst/>
          </a:prstGeom>
          <a:ln w="0">
            <a:noFill/>
          </a:ln>
        </p:spPr>
      </p:pic>
      <p:pic>
        <p:nvPicPr>
          <p:cNvPr id="383" name="Picture 6" descr="D:\GIÁO ÁN 1 2020-2021\HÌNH SOẠN GIÁO ÁN\Đọc nhạc\HÁT CÙNG ĐRMFS\Picture1.jpg"/>
          <p:cNvPicPr/>
          <p:nvPr/>
        </p:nvPicPr>
        <p:blipFill>
          <a:blip r:embed="rId5"/>
          <a:srcRect t="53535" b="17128"/>
          <a:stretch/>
        </p:blipFill>
        <p:spPr>
          <a:xfrm>
            <a:off x="522360" y="3825720"/>
            <a:ext cx="9969480" cy="1984680"/>
          </a:xfrm>
          <a:prstGeom prst="rect">
            <a:avLst/>
          </a:prstGeom>
          <a:ln w="0">
            <a:noFill/>
          </a:ln>
        </p:spPr>
      </p:pic>
      <p:sp>
        <p:nvSpPr>
          <p:cNvPr id="384" name="Text Box 10"/>
          <p:cNvSpPr/>
          <p:nvPr/>
        </p:nvSpPr>
        <p:spPr>
          <a:xfrm>
            <a:off x="843120" y="378000"/>
            <a:ext cx="914400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</a:rPr>
              <a:t>HÁT CÙNG ĐÔ – RÊ – MI – PHA - SON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85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2522520" y="3162240"/>
            <a:ext cx="1069920" cy="1011240"/>
          </a:xfrm>
          <a:prstGeom prst="rect">
            <a:avLst/>
          </a:prstGeom>
          <a:ln w="0">
            <a:noFill/>
          </a:ln>
        </p:spPr>
      </p:pic>
      <p:pic>
        <p:nvPicPr>
          <p:cNvPr id="386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4694400" y="3162240"/>
            <a:ext cx="1071360" cy="1011240"/>
          </a:xfrm>
          <a:prstGeom prst="rect">
            <a:avLst/>
          </a:prstGeom>
          <a:ln w="0">
            <a:noFill/>
          </a:ln>
        </p:spPr>
      </p:pic>
      <p:pic>
        <p:nvPicPr>
          <p:cNvPr id="387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6423120" y="3162240"/>
            <a:ext cx="1071360" cy="1011240"/>
          </a:xfrm>
          <a:prstGeom prst="rect">
            <a:avLst/>
          </a:prstGeom>
          <a:ln w="0">
            <a:noFill/>
          </a:ln>
        </p:spPr>
      </p:pic>
      <p:pic>
        <p:nvPicPr>
          <p:cNvPr id="388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223120" y="3162240"/>
            <a:ext cx="1071720" cy="1011240"/>
          </a:xfrm>
          <a:prstGeom prst="rect">
            <a:avLst/>
          </a:prstGeom>
          <a:ln w="0">
            <a:noFill/>
          </a:ln>
        </p:spPr>
      </p:pic>
      <p:pic>
        <p:nvPicPr>
          <p:cNvPr id="389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2522520" y="5816520"/>
            <a:ext cx="1069920" cy="1011240"/>
          </a:xfrm>
          <a:prstGeom prst="rect">
            <a:avLst/>
          </a:prstGeom>
          <a:ln w="0">
            <a:noFill/>
          </a:ln>
        </p:spPr>
      </p:pic>
      <p:pic>
        <p:nvPicPr>
          <p:cNvPr id="390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4729320" y="5751360"/>
            <a:ext cx="1071360" cy="1011240"/>
          </a:xfrm>
          <a:prstGeom prst="rect">
            <a:avLst/>
          </a:prstGeom>
          <a:ln w="0">
            <a:noFill/>
          </a:ln>
        </p:spPr>
      </p:pic>
      <p:pic>
        <p:nvPicPr>
          <p:cNvPr id="391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6423120" y="5769000"/>
            <a:ext cx="1071360" cy="1011240"/>
          </a:xfrm>
          <a:prstGeom prst="rect">
            <a:avLst/>
          </a:prstGeom>
          <a:ln w="0">
            <a:noFill/>
          </a:ln>
        </p:spPr>
      </p:pic>
      <p:pic>
        <p:nvPicPr>
          <p:cNvPr id="392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366040" y="5749920"/>
            <a:ext cx="1071720" cy="1011240"/>
          </a:xfrm>
          <a:prstGeom prst="rect">
            <a:avLst/>
          </a:prstGeom>
          <a:ln w="0">
            <a:noFill/>
          </a:ln>
        </p:spPr>
      </p:pic>
      <p:pic>
        <p:nvPicPr>
          <p:cNvPr id="13" name="BEAT HÁT CÙNG ĐÔ RÊ MI PHA S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1000" y="228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7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94" name="Picture 7" descr="D:\GIÁO ÁN 1 2020-2021\HÌNH SOẠN GIÁO ÁN\Học hát\CAY GIA ĐÌNH\5.png"/>
          <p:cNvPicPr/>
          <p:nvPr/>
        </p:nvPicPr>
        <p:blipFill>
          <a:blip r:embed="rId3">
            <a:lum contrast="30000"/>
          </a:blip>
          <a:srcRect r="25318"/>
          <a:stretch/>
        </p:blipFill>
        <p:spPr>
          <a:xfrm>
            <a:off x="430200" y="1063800"/>
            <a:ext cx="10144080" cy="4537080"/>
          </a:xfrm>
          <a:prstGeom prst="rect">
            <a:avLst/>
          </a:prstGeom>
          <a:ln w="0">
            <a:noFill/>
          </a:ln>
        </p:spPr>
      </p:pic>
      <p:sp>
        <p:nvSpPr>
          <p:cNvPr id="395" name="Text Box 9"/>
          <p:cNvSpPr/>
          <p:nvPr/>
        </p:nvSpPr>
        <p:spPr>
          <a:xfrm>
            <a:off x="430200" y="1082520"/>
            <a:ext cx="282420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Ôn tập bài hát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96" name="Text Box 10"/>
          <p:cNvSpPr/>
          <p:nvPr/>
        </p:nvSpPr>
        <p:spPr>
          <a:xfrm>
            <a:off x="806400" y="1533600"/>
            <a:ext cx="612000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</a:rPr>
              <a:t>          CÂY GIA ĐÌNH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97" name="Text Box 9"/>
          <p:cNvSpPr/>
          <p:nvPr/>
        </p:nvSpPr>
        <p:spPr>
          <a:xfrm>
            <a:off x="655560" y="2139840"/>
            <a:ext cx="282420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Đọc nhạc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98" name="Text Box 10"/>
          <p:cNvSpPr/>
          <p:nvPr/>
        </p:nvSpPr>
        <p:spPr>
          <a:xfrm>
            <a:off x="554040" y="2676600"/>
            <a:ext cx="760428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</a:rPr>
              <a:t>HÁT CÙNG ĐÔ RÊ MI PHA SON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99" name="Rectangle 3"/>
          <p:cNvSpPr/>
          <p:nvPr/>
        </p:nvSpPr>
        <p:spPr>
          <a:xfrm>
            <a:off x="4700520" y="22068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2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V.A – Đàn Gà Con (mp3cut.net).mp3"/>
          <p:cNvPicPr/>
          <p:nvPr/>
        </p:nvPicPr>
        <p:blipFill>
          <a:blip r:embed="rId3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7" name="Sang Xuan Doc Tau dan tranh - Linh Thao (mp3cut.net).mp3"/>
          <p:cNvPicPr/>
          <p:nvPr/>
        </p:nvPicPr>
        <p:blipFill>
          <a:blip r:embed="rId4"/>
          <a:stretch/>
        </p:blipFill>
        <p:spPr>
          <a:xfrm>
            <a:off x="5029200" y="1047600"/>
            <a:ext cx="1066680" cy="811440"/>
          </a:xfrm>
          <a:prstGeom prst="rect">
            <a:avLst/>
          </a:prstGeom>
          <a:ln w="0">
            <a:noFill/>
          </a:ln>
        </p:spPr>
      </p:pic>
      <p:pic>
        <p:nvPicPr>
          <p:cNvPr id="68" name="Picture 14"/>
          <p:cNvPicPr/>
          <p:nvPr/>
        </p:nvPicPr>
        <p:blipFill>
          <a:blip r:embed="rId5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9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1" name="Group 5"/>
          <p:cNvPicPr/>
          <p:nvPr/>
        </p:nvPicPr>
        <p:blipFill>
          <a:blip r:embed="rId6"/>
          <a:stretch/>
        </p:blipFill>
        <p:spPr>
          <a:xfrm>
            <a:off x="2736720" y="5919840"/>
            <a:ext cx="6212160" cy="772920"/>
          </a:xfrm>
          <a:prstGeom prst="rect">
            <a:avLst/>
          </a:prstGeom>
          <a:ln w="0">
            <a:noFill/>
          </a:ln>
        </p:spPr>
      </p:pic>
      <p:grpSp>
        <p:nvGrpSpPr>
          <p:cNvPr id="72" name="AutoShape 17"/>
          <p:cNvGrpSpPr/>
          <p:nvPr/>
        </p:nvGrpSpPr>
        <p:grpSpPr>
          <a:xfrm>
            <a:off x="512640" y="165240"/>
            <a:ext cx="9996480" cy="1096920"/>
            <a:chOff x="512640" y="165240"/>
            <a:chExt cx="9996480" cy="1096920"/>
          </a:xfrm>
        </p:grpSpPr>
        <p:pic>
          <p:nvPicPr>
            <p:cNvPr id="73" name="AutoShape 17"/>
            <p:cNvPicPr/>
            <p:nvPr/>
          </p:nvPicPr>
          <p:blipFill>
            <a:blip r:embed="rId7"/>
            <a:stretch/>
          </p:blipFill>
          <p:spPr>
            <a:xfrm>
              <a:off x="512640" y="165240"/>
              <a:ext cx="9996480" cy="10969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4" name="Freeform 73"/>
            <p:cNvSpPr/>
            <p:nvPr/>
          </p:nvSpPr>
          <p:spPr>
            <a:xfrm>
              <a:off x="733320" y="351000"/>
              <a:ext cx="9552240" cy="6555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75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76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8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9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0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1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82" name="Text Box 26"/>
          <p:cNvSpPr/>
          <p:nvPr/>
        </p:nvSpPr>
        <p:spPr>
          <a:xfrm>
            <a:off x="1057320" y="390600"/>
            <a:ext cx="9109080" cy="520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Bức tranh làm các em liên tưởng đến nội dung bài hát nào?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3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4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85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86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87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8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9" name="Freeform 149"/>
                  <p:cNvGrpSpPr/>
                  <p:nvPr/>
                </p:nvGrpSpPr>
                <p:grpSpPr>
                  <a:xfrm>
                    <a:off x="9170640" y="1554840"/>
                    <a:ext cx="172080" cy="92160"/>
                    <a:chOff x="9170640" y="1554840"/>
                    <a:chExt cx="172080" cy="92160"/>
                  </a:xfrm>
                </p:grpSpPr>
                <p:pic>
                  <p:nvPicPr>
                    <p:cNvPr id="9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9170640" y="1554840"/>
                      <a:ext cx="172080" cy="921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1" name="Freeform 90"/>
                    <p:cNvSpPr/>
                    <p:nvPr/>
                  </p:nvSpPr>
                  <p:spPr>
                    <a:xfrm>
                      <a:off x="9180000" y="1567440"/>
                      <a:ext cx="15336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2" name="Freeform 191"/>
                  <p:cNvSpPr/>
                  <p:nvPr/>
                </p:nvSpPr>
                <p:spPr>
                  <a:xfrm>
                    <a:off x="8903160" y="1296720"/>
                    <a:ext cx="45576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3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94" name="Freeform 149"/>
                  <p:cNvGrpSpPr/>
                  <p:nvPr/>
                </p:nvGrpSpPr>
                <p:grpSpPr>
                  <a:xfrm>
                    <a:off x="8811000" y="1554840"/>
                    <a:ext cx="185400" cy="92160"/>
                    <a:chOff x="8811000" y="1554840"/>
                    <a:chExt cx="185400" cy="92160"/>
                  </a:xfrm>
                </p:grpSpPr>
                <p:pic>
                  <p:nvPicPr>
                    <p:cNvPr id="9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811000" y="1554840"/>
                      <a:ext cx="185400" cy="921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6" name="Freeform 95"/>
                    <p:cNvSpPr/>
                    <p:nvPr/>
                  </p:nvSpPr>
                  <p:spPr>
                    <a:xfrm>
                      <a:off x="8823600" y="1567440"/>
                      <a:ext cx="15984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7" name="Freeform 191"/>
                  <p:cNvSpPr/>
                  <p:nvPr/>
                </p:nvSpPr>
                <p:spPr>
                  <a:xfrm>
                    <a:off x="8579160" y="1296720"/>
                    <a:ext cx="45864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8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9" name="Freeform 149"/>
                  <p:cNvGrpSpPr/>
                  <p:nvPr/>
                </p:nvGrpSpPr>
                <p:grpSpPr>
                  <a:xfrm>
                    <a:off x="8499960" y="1554840"/>
                    <a:ext cx="167400" cy="92160"/>
                    <a:chOff x="8499960" y="1554840"/>
                    <a:chExt cx="167400" cy="92160"/>
                  </a:xfrm>
                </p:grpSpPr>
                <p:pic>
                  <p:nvPicPr>
                    <p:cNvPr id="10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499960" y="1554840"/>
                      <a:ext cx="167400" cy="921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1" name="Freeform 100"/>
                    <p:cNvSpPr/>
                    <p:nvPr/>
                  </p:nvSpPr>
                  <p:spPr>
                    <a:xfrm>
                      <a:off x="8508960" y="1567440"/>
                      <a:ext cx="14904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2" name="Freeform 191"/>
                  <p:cNvSpPr/>
                  <p:nvPr/>
                </p:nvSpPr>
                <p:spPr>
                  <a:xfrm>
                    <a:off x="8249400" y="1296720"/>
                    <a:ext cx="45576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3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104" name="Freeform 149"/>
                  <p:cNvGrpSpPr/>
                  <p:nvPr/>
                </p:nvGrpSpPr>
                <p:grpSpPr>
                  <a:xfrm>
                    <a:off x="8191800" y="1554840"/>
                    <a:ext cx="186120" cy="92160"/>
                    <a:chOff x="8191800" y="1554840"/>
                    <a:chExt cx="186120" cy="92160"/>
                  </a:xfrm>
                </p:grpSpPr>
                <p:pic>
                  <p:nvPicPr>
                    <p:cNvPr id="10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191800" y="1554840"/>
                      <a:ext cx="186120" cy="921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6" name="Freeform 105"/>
                    <p:cNvSpPr/>
                    <p:nvPr/>
                  </p:nvSpPr>
                  <p:spPr>
                    <a:xfrm>
                      <a:off x="8204400" y="1567440"/>
                      <a:ext cx="16056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7" name="Freeform 191"/>
                  <p:cNvSpPr/>
                  <p:nvPr/>
                </p:nvSpPr>
                <p:spPr>
                  <a:xfrm>
                    <a:off x="7922160" y="1296720"/>
                    <a:ext cx="44604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8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9" name="Freeform 149"/>
                  <p:cNvGrpSpPr/>
                  <p:nvPr/>
                </p:nvGrpSpPr>
                <p:grpSpPr>
                  <a:xfrm>
                    <a:off x="7855920" y="1554840"/>
                    <a:ext cx="172800" cy="92160"/>
                    <a:chOff x="7855920" y="1554840"/>
                    <a:chExt cx="172800" cy="92160"/>
                  </a:xfrm>
                </p:grpSpPr>
                <p:pic>
                  <p:nvPicPr>
                    <p:cNvPr id="11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855920" y="1554840"/>
                      <a:ext cx="172800" cy="921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1" name="Freeform 110"/>
                    <p:cNvSpPr/>
                    <p:nvPr/>
                  </p:nvSpPr>
                  <p:spPr>
                    <a:xfrm>
                      <a:off x="7864920" y="1567440"/>
                      <a:ext cx="15408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2" name="Freeform 191"/>
                  <p:cNvSpPr/>
                  <p:nvPr/>
                </p:nvSpPr>
                <p:spPr>
                  <a:xfrm>
                    <a:off x="7598520" y="1296720"/>
                    <a:ext cx="45576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3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14" name="Freeform 149"/>
                  <p:cNvGrpSpPr/>
                  <p:nvPr/>
                </p:nvGrpSpPr>
                <p:grpSpPr>
                  <a:xfrm>
                    <a:off x="7521120" y="1554840"/>
                    <a:ext cx="200160" cy="91800"/>
                    <a:chOff x="7521120" y="1554840"/>
                    <a:chExt cx="200160" cy="91800"/>
                  </a:xfrm>
                </p:grpSpPr>
                <p:pic>
                  <p:nvPicPr>
                    <p:cNvPr id="11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521120" y="1554840"/>
                      <a:ext cx="20016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6" name="Freeform 115"/>
                    <p:cNvSpPr/>
                    <p:nvPr/>
                  </p:nvSpPr>
                  <p:spPr>
                    <a:xfrm>
                      <a:off x="7534440" y="1567440"/>
                      <a:ext cx="1728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7" name="Freeform 191"/>
                  <p:cNvSpPr/>
                  <p:nvPr/>
                </p:nvSpPr>
                <p:spPr>
                  <a:xfrm>
                    <a:off x="7265520" y="1293840"/>
                    <a:ext cx="42372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8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9" name="Freeform 149"/>
                  <p:cNvGrpSpPr/>
                  <p:nvPr/>
                </p:nvGrpSpPr>
                <p:grpSpPr>
                  <a:xfrm>
                    <a:off x="7200360" y="1554840"/>
                    <a:ext cx="159480" cy="91800"/>
                    <a:chOff x="7200360" y="1554840"/>
                    <a:chExt cx="159480" cy="91800"/>
                  </a:xfrm>
                </p:grpSpPr>
                <p:pic>
                  <p:nvPicPr>
                    <p:cNvPr id="12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200360" y="1554840"/>
                      <a:ext cx="1594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1" name="Freeform 120"/>
                    <p:cNvSpPr/>
                    <p:nvPr/>
                  </p:nvSpPr>
                  <p:spPr>
                    <a:xfrm>
                      <a:off x="7208640" y="1567440"/>
                      <a:ext cx="1422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2" name="Freeform 191"/>
                  <p:cNvSpPr/>
                  <p:nvPr/>
                </p:nvSpPr>
                <p:spPr>
                  <a:xfrm>
                    <a:off x="6938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3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24" name="Freeform 149"/>
                  <p:cNvGrpSpPr/>
                  <p:nvPr/>
                </p:nvGrpSpPr>
                <p:grpSpPr>
                  <a:xfrm>
                    <a:off x="6855120" y="1554840"/>
                    <a:ext cx="156240" cy="91800"/>
                    <a:chOff x="6855120" y="1554840"/>
                    <a:chExt cx="156240" cy="91800"/>
                  </a:xfrm>
                </p:grpSpPr>
                <p:pic>
                  <p:nvPicPr>
                    <p:cNvPr id="12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855120" y="1554840"/>
                      <a:ext cx="1562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6" name="Freeform 125"/>
                    <p:cNvSpPr/>
                    <p:nvPr/>
                  </p:nvSpPr>
                  <p:spPr>
                    <a:xfrm>
                      <a:off x="6865200" y="1567440"/>
                      <a:ext cx="135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7" name="Freeform 191"/>
                  <p:cNvSpPr/>
                  <p:nvPr/>
                </p:nvSpPr>
                <p:spPr>
                  <a:xfrm>
                    <a:off x="6614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8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9" name="Freeform 149"/>
                  <p:cNvGrpSpPr/>
                  <p:nvPr/>
                </p:nvGrpSpPr>
                <p:grpSpPr>
                  <a:xfrm>
                    <a:off x="6554160" y="1554840"/>
                    <a:ext cx="189360" cy="91800"/>
                    <a:chOff x="6554160" y="1554840"/>
                    <a:chExt cx="189360" cy="91800"/>
                  </a:xfrm>
                </p:grpSpPr>
                <p:pic>
                  <p:nvPicPr>
                    <p:cNvPr id="13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554160" y="1554840"/>
                      <a:ext cx="18936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1" name="Freeform 130"/>
                    <p:cNvSpPr/>
                    <p:nvPr/>
                  </p:nvSpPr>
                  <p:spPr>
                    <a:xfrm>
                      <a:off x="6563520" y="1567440"/>
                      <a:ext cx="1684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2" name="Freeform 191"/>
                  <p:cNvSpPr/>
                  <p:nvPr/>
                </p:nvSpPr>
                <p:spPr>
                  <a:xfrm>
                    <a:off x="6287760" y="1293840"/>
                    <a:ext cx="437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3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34" name="Freeform 149"/>
                  <p:cNvGrpSpPr/>
                  <p:nvPr/>
                </p:nvGrpSpPr>
                <p:grpSpPr>
                  <a:xfrm>
                    <a:off x="6210360" y="1554840"/>
                    <a:ext cx="209160" cy="91800"/>
                    <a:chOff x="6210360" y="1554840"/>
                    <a:chExt cx="209160" cy="91800"/>
                  </a:xfrm>
                </p:grpSpPr>
                <p:pic>
                  <p:nvPicPr>
                    <p:cNvPr id="13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210360" y="1554840"/>
                      <a:ext cx="20916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6" name="Freeform 135"/>
                    <p:cNvSpPr/>
                    <p:nvPr/>
                  </p:nvSpPr>
                  <p:spPr>
                    <a:xfrm>
                      <a:off x="6223680" y="1567440"/>
                      <a:ext cx="18036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7" name="Freeform 191"/>
                  <p:cNvSpPr/>
                  <p:nvPr/>
                </p:nvSpPr>
                <p:spPr>
                  <a:xfrm>
                    <a:off x="5963760" y="1293840"/>
                    <a:ext cx="44568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8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9" name="Freeform 149"/>
                  <p:cNvGrpSpPr/>
                  <p:nvPr/>
                </p:nvGrpSpPr>
                <p:grpSpPr>
                  <a:xfrm>
                    <a:off x="5888520" y="1554840"/>
                    <a:ext cx="204120" cy="91800"/>
                    <a:chOff x="5888520" y="1554840"/>
                    <a:chExt cx="204120" cy="91800"/>
                  </a:xfrm>
                </p:grpSpPr>
                <p:pic>
                  <p:nvPicPr>
                    <p:cNvPr id="14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888520" y="1554840"/>
                      <a:ext cx="20412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1" name="Freeform 140"/>
                    <p:cNvSpPr/>
                    <p:nvPr/>
                  </p:nvSpPr>
                  <p:spPr>
                    <a:xfrm>
                      <a:off x="5898600" y="1567440"/>
                      <a:ext cx="1818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2" name="Freeform 191"/>
                  <p:cNvSpPr/>
                  <p:nvPr/>
                </p:nvSpPr>
                <p:spPr>
                  <a:xfrm>
                    <a:off x="5636880" y="1293840"/>
                    <a:ext cx="4118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43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44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45" name="Freeform 149"/>
                  <p:cNvGrpSpPr/>
                  <p:nvPr/>
                </p:nvGrpSpPr>
                <p:grpSpPr>
                  <a:xfrm>
                    <a:off x="5608800" y="1553400"/>
                    <a:ext cx="208080" cy="92880"/>
                    <a:chOff x="5608800" y="1553400"/>
                    <a:chExt cx="208080" cy="92880"/>
                  </a:xfrm>
                </p:grpSpPr>
                <p:pic>
                  <p:nvPicPr>
                    <p:cNvPr id="146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608800" y="1553400"/>
                      <a:ext cx="2080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7" name="Freeform 146"/>
                    <p:cNvSpPr/>
                    <p:nvPr/>
                  </p:nvSpPr>
                  <p:spPr>
                    <a:xfrm>
                      <a:off x="5623200" y="1565640"/>
                      <a:ext cx="1796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8" name="Freeform 191"/>
                  <p:cNvSpPr/>
                  <p:nvPr/>
                </p:nvSpPr>
                <p:spPr>
                  <a:xfrm>
                    <a:off x="5361120" y="1296360"/>
                    <a:ext cx="44244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9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50" name="Freeform 149"/>
                  <p:cNvGrpSpPr/>
                  <p:nvPr/>
                </p:nvGrpSpPr>
                <p:grpSpPr>
                  <a:xfrm>
                    <a:off x="5306760" y="1553400"/>
                    <a:ext cx="189000" cy="92880"/>
                    <a:chOff x="5306760" y="1553400"/>
                    <a:chExt cx="189000" cy="92880"/>
                  </a:xfrm>
                </p:grpSpPr>
                <p:pic>
                  <p:nvPicPr>
                    <p:cNvPr id="15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306760" y="1553400"/>
                      <a:ext cx="18900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2" name="Freeform 151"/>
                    <p:cNvSpPr/>
                    <p:nvPr/>
                  </p:nvSpPr>
                  <p:spPr>
                    <a:xfrm>
                      <a:off x="5317200" y="1565640"/>
                      <a:ext cx="16848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3" name="Freeform 191"/>
                  <p:cNvSpPr/>
                  <p:nvPr/>
                </p:nvSpPr>
                <p:spPr>
                  <a:xfrm>
                    <a:off x="5037120" y="1296360"/>
                    <a:ext cx="38304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4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55" name="Freeform 149"/>
                  <p:cNvGrpSpPr/>
                  <p:nvPr/>
                </p:nvGrpSpPr>
                <p:grpSpPr>
                  <a:xfrm>
                    <a:off x="4986720" y="1553400"/>
                    <a:ext cx="174960" cy="92880"/>
                    <a:chOff x="4986720" y="1553400"/>
                    <a:chExt cx="174960" cy="92880"/>
                  </a:xfrm>
                </p:grpSpPr>
                <p:pic>
                  <p:nvPicPr>
                    <p:cNvPr id="156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986720" y="1553400"/>
                      <a:ext cx="1749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7" name="Freeform 156"/>
                    <p:cNvSpPr/>
                    <p:nvPr/>
                  </p:nvSpPr>
                  <p:spPr>
                    <a:xfrm>
                      <a:off x="4998600" y="1565640"/>
                      <a:ext cx="1508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8" name="Freeform 191"/>
                  <p:cNvSpPr/>
                  <p:nvPr/>
                </p:nvSpPr>
                <p:spPr>
                  <a:xfrm>
                    <a:off x="4707360" y="129636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9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60" name="Freeform 149"/>
                  <p:cNvGrpSpPr/>
                  <p:nvPr/>
                </p:nvGrpSpPr>
                <p:grpSpPr>
                  <a:xfrm>
                    <a:off x="4653720" y="1553400"/>
                    <a:ext cx="182160" cy="92880"/>
                    <a:chOff x="4653720" y="1553400"/>
                    <a:chExt cx="182160" cy="92880"/>
                  </a:xfrm>
                </p:grpSpPr>
                <p:pic>
                  <p:nvPicPr>
                    <p:cNvPr id="16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653720" y="1553400"/>
                      <a:ext cx="1821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2" name="Freeform 161"/>
                    <p:cNvSpPr/>
                    <p:nvPr/>
                  </p:nvSpPr>
                  <p:spPr>
                    <a:xfrm>
                      <a:off x="4663440" y="1565640"/>
                      <a:ext cx="1623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3" name="Freeform 191"/>
                  <p:cNvSpPr/>
                  <p:nvPr/>
                </p:nvSpPr>
                <p:spPr>
                  <a:xfrm>
                    <a:off x="4380120" y="1296360"/>
                    <a:ext cx="41364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4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65" name="Freeform 149"/>
                  <p:cNvGrpSpPr/>
                  <p:nvPr/>
                </p:nvGrpSpPr>
                <p:grpSpPr>
                  <a:xfrm>
                    <a:off x="4322520" y="1553400"/>
                    <a:ext cx="189720" cy="92880"/>
                    <a:chOff x="4322520" y="1553400"/>
                    <a:chExt cx="189720" cy="92880"/>
                  </a:xfrm>
                </p:grpSpPr>
                <p:pic>
                  <p:nvPicPr>
                    <p:cNvPr id="166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322520" y="1553400"/>
                      <a:ext cx="18972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7" name="Freeform 166"/>
                    <p:cNvSpPr/>
                    <p:nvPr/>
                  </p:nvSpPr>
                  <p:spPr>
                    <a:xfrm>
                      <a:off x="4335120" y="1565640"/>
                      <a:ext cx="16380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8" name="Freeform 191"/>
                  <p:cNvSpPr/>
                  <p:nvPr/>
                </p:nvSpPr>
                <p:spPr>
                  <a:xfrm>
                    <a:off x="4056480" y="1296360"/>
                    <a:ext cx="41868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9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70" name="Freeform 149"/>
                  <p:cNvGrpSpPr/>
                  <p:nvPr/>
                </p:nvGrpSpPr>
                <p:grpSpPr>
                  <a:xfrm>
                    <a:off x="4010040" y="1553400"/>
                    <a:ext cx="169200" cy="92880"/>
                    <a:chOff x="4010040" y="1553400"/>
                    <a:chExt cx="169200" cy="92880"/>
                  </a:xfrm>
                </p:grpSpPr>
                <p:pic>
                  <p:nvPicPr>
                    <p:cNvPr id="17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010040" y="1553400"/>
                      <a:ext cx="16920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2" name="Freeform 171"/>
                    <p:cNvSpPr/>
                    <p:nvPr/>
                  </p:nvSpPr>
                  <p:spPr>
                    <a:xfrm>
                      <a:off x="4018680" y="1565640"/>
                      <a:ext cx="1508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3" name="Freeform 191"/>
                  <p:cNvSpPr/>
                  <p:nvPr/>
                </p:nvSpPr>
                <p:spPr>
                  <a:xfrm>
                    <a:off x="3723480" y="1293840"/>
                    <a:ext cx="3708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4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75" name="Freeform 149"/>
                  <p:cNvGrpSpPr/>
                  <p:nvPr/>
                </p:nvGrpSpPr>
                <p:grpSpPr>
                  <a:xfrm>
                    <a:off x="3660120" y="1553400"/>
                    <a:ext cx="192240" cy="92880"/>
                    <a:chOff x="3660120" y="1553400"/>
                    <a:chExt cx="192240" cy="92880"/>
                  </a:xfrm>
                </p:grpSpPr>
                <p:pic>
                  <p:nvPicPr>
                    <p:cNvPr id="176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660120" y="1553400"/>
                      <a:ext cx="1922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7" name="Freeform 176"/>
                    <p:cNvSpPr/>
                    <p:nvPr/>
                  </p:nvSpPr>
                  <p:spPr>
                    <a:xfrm>
                      <a:off x="3672720" y="1565640"/>
                      <a:ext cx="1659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8" name="Freeform 191"/>
                  <p:cNvSpPr/>
                  <p:nvPr/>
                </p:nvSpPr>
                <p:spPr>
                  <a:xfrm>
                    <a:off x="3396600" y="1293840"/>
                    <a:ext cx="39744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9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80" name="Freeform 149"/>
                  <p:cNvGrpSpPr/>
                  <p:nvPr/>
                </p:nvGrpSpPr>
                <p:grpSpPr>
                  <a:xfrm>
                    <a:off x="3341160" y="1553400"/>
                    <a:ext cx="187200" cy="92880"/>
                    <a:chOff x="3341160" y="1553400"/>
                    <a:chExt cx="187200" cy="92880"/>
                  </a:xfrm>
                </p:grpSpPr>
                <p:pic>
                  <p:nvPicPr>
                    <p:cNvPr id="18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341160" y="1553400"/>
                      <a:ext cx="18720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2" name="Freeform 181"/>
                    <p:cNvSpPr/>
                    <p:nvPr/>
                  </p:nvSpPr>
                  <p:spPr>
                    <a:xfrm>
                      <a:off x="3350520" y="1565640"/>
                      <a:ext cx="16668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3" name="Freeform 191"/>
                  <p:cNvSpPr/>
                  <p:nvPr/>
                </p:nvSpPr>
                <p:spPr>
                  <a:xfrm>
                    <a:off x="3072600" y="1293840"/>
                    <a:ext cx="4071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4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85" name="Freeform 149"/>
                  <p:cNvGrpSpPr/>
                  <p:nvPr/>
                </p:nvGrpSpPr>
                <p:grpSpPr>
                  <a:xfrm>
                    <a:off x="3030120" y="1553400"/>
                    <a:ext cx="171360" cy="92880"/>
                    <a:chOff x="3030120" y="1553400"/>
                    <a:chExt cx="171360" cy="92880"/>
                  </a:xfrm>
                </p:grpSpPr>
                <p:pic>
                  <p:nvPicPr>
                    <p:cNvPr id="186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030120" y="1553400"/>
                      <a:ext cx="1713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7" name="Freeform 186"/>
                    <p:cNvSpPr/>
                    <p:nvPr/>
                  </p:nvSpPr>
                  <p:spPr>
                    <a:xfrm>
                      <a:off x="3041280" y="1565640"/>
                      <a:ext cx="1479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8" name="Freeform 191"/>
                  <p:cNvSpPr/>
                  <p:nvPr/>
                </p:nvSpPr>
                <p:spPr>
                  <a:xfrm>
                    <a:off x="2745720" y="1293840"/>
                    <a:ext cx="43704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9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90" name="Freeform 149"/>
                  <p:cNvGrpSpPr/>
                  <p:nvPr/>
                </p:nvGrpSpPr>
                <p:grpSpPr>
                  <a:xfrm>
                    <a:off x="2712240" y="1553400"/>
                    <a:ext cx="165240" cy="92880"/>
                    <a:chOff x="2712240" y="1553400"/>
                    <a:chExt cx="165240" cy="92880"/>
                  </a:xfrm>
                </p:grpSpPr>
                <p:pic>
                  <p:nvPicPr>
                    <p:cNvPr id="19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712240" y="1553400"/>
                      <a:ext cx="1652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2" name="Freeform 191"/>
                    <p:cNvSpPr/>
                    <p:nvPr/>
                  </p:nvSpPr>
                  <p:spPr>
                    <a:xfrm>
                      <a:off x="2720520" y="1565640"/>
                      <a:ext cx="1472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3" name="Freeform 191"/>
                  <p:cNvSpPr/>
                  <p:nvPr/>
                </p:nvSpPr>
                <p:spPr>
                  <a:xfrm>
                    <a:off x="2421720" y="1293840"/>
                    <a:ext cx="44064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4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95" name="Freeform 149"/>
                  <p:cNvGrpSpPr/>
                  <p:nvPr/>
                </p:nvGrpSpPr>
                <p:grpSpPr>
                  <a:xfrm>
                    <a:off x="2372040" y="1553400"/>
                    <a:ext cx="178560" cy="92880"/>
                    <a:chOff x="2372040" y="1553400"/>
                    <a:chExt cx="178560" cy="92880"/>
                  </a:xfrm>
                </p:grpSpPr>
                <p:pic>
                  <p:nvPicPr>
                    <p:cNvPr id="196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2372040" y="1553400"/>
                      <a:ext cx="1785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7" name="Freeform 196"/>
                    <p:cNvSpPr/>
                    <p:nvPr/>
                  </p:nvSpPr>
                  <p:spPr>
                    <a:xfrm>
                      <a:off x="2383200" y="1565640"/>
                      <a:ext cx="15408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8" name="Freeform 191"/>
                  <p:cNvSpPr/>
                  <p:nvPr/>
                </p:nvSpPr>
                <p:spPr>
                  <a:xfrm>
                    <a:off x="2094840" y="1293840"/>
                    <a:ext cx="4215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9" name="Picture 13" descr="5"/>
          <p:cNvPicPr/>
          <p:nvPr/>
        </p:nvPicPr>
        <p:blipFill>
          <a:blip r:embed="rId10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200" name="Picture 12" descr="5"/>
          <p:cNvPicPr/>
          <p:nvPr/>
        </p:nvPicPr>
        <p:blipFill>
          <a:blip r:embed="rId11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201" name="Picture 12" descr="5"/>
          <p:cNvPicPr/>
          <p:nvPr/>
        </p:nvPicPr>
        <p:blipFill>
          <a:blip r:embed="rId12"/>
          <a:stretch/>
        </p:blipFill>
        <p:spPr>
          <a:xfrm>
            <a:off x="77760" y="100080"/>
            <a:ext cx="1193760" cy="1157400"/>
          </a:xfrm>
          <a:prstGeom prst="rect">
            <a:avLst/>
          </a:prstGeom>
          <a:ln w="0">
            <a:noFill/>
          </a:ln>
        </p:spPr>
      </p:pic>
      <p:pic>
        <p:nvPicPr>
          <p:cNvPr id="202" name="Picture 13" descr="5"/>
          <p:cNvPicPr/>
          <p:nvPr/>
        </p:nvPicPr>
        <p:blipFill>
          <a:blip r:embed="rId13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203" name="Picture 8" descr="000o"/>
          <p:cNvPicPr/>
          <p:nvPr/>
        </p:nvPicPr>
        <p:blipFill>
          <a:blip r:embed="rId1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4" name="Picture 9" descr="000o"/>
          <p:cNvPicPr/>
          <p:nvPr/>
        </p:nvPicPr>
        <p:blipFill>
          <a:blip r:embed="rId1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05" name="Picture 10" descr="000o"/>
          <p:cNvPicPr/>
          <p:nvPr/>
        </p:nvPicPr>
        <p:blipFill>
          <a:blip r:embed="rId1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06" name="Picture 11" descr="000o"/>
          <p:cNvPicPr/>
          <p:nvPr/>
        </p:nvPicPr>
        <p:blipFill>
          <a:blip r:embed="rId1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07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8" name="Picture 7" descr="D:\GIÁO ÁN 1 2020-2021\HÌNH SOẠN GIÁO ÁN\Học hát\CAY GIA ĐÌNH\5.png"/>
          <p:cNvPicPr/>
          <p:nvPr/>
        </p:nvPicPr>
        <p:blipFill>
          <a:blip r:embed="rId15">
            <a:lum contrast="30000"/>
          </a:blip>
          <a:srcRect r="25318"/>
          <a:stretch/>
        </p:blipFill>
        <p:spPr>
          <a:xfrm>
            <a:off x="1781280" y="1514520"/>
            <a:ext cx="7648560" cy="4022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10" name="Picture 7" descr="D:\GIÁO ÁN 1 2020-2021\HÌNH SOẠN GIÁO ÁN\Học hát\CAY GIA ĐÌNH\5.png"/>
          <p:cNvPicPr/>
          <p:nvPr/>
        </p:nvPicPr>
        <p:blipFill>
          <a:blip r:embed="rId3">
            <a:lum contrast="30000"/>
          </a:blip>
          <a:srcRect r="25318"/>
          <a:stretch/>
        </p:blipFill>
        <p:spPr>
          <a:xfrm>
            <a:off x="430200" y="1047600"/>
            <a:ext cx="10144080" cy="4572000"/>
          </a:xfrm>
          <a:prstGeom prst="rect">
            <a:avLst/>
          </a:prstGeom>
          <a:ln w="0">
            <a:noFill/>
          </a:ln>
        </p:spPr>
      </p:pic>
      <p:sp>
        <p:nvSpPr>
          <p:cNvPr id="211" name="Text Box 9"/>
          <p:cNvSpPr/>
          <p:nvPr/>
        </p:nvSpPr>
        <p:spPr>
          <a:xfrm>
            <a:off x="430200" y="142920"/>
            <a:ext cx="390384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Ôn tập bài hát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2" name="Text Box 10"/>
          <p:cNvSpPr/>
          <p:nvPr/>
        </p:nvSpPr>
        <p:spPr>
          <a:xfrm>
            <a:off x="1057320" y="1143000"/>
            <a:ext cx="5257800" cy="785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</a:rPr>
              <a:t>CÂY GIA ĐÌNH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3" name="Rectangle 3"/>
          <p:cNvSpPr/>
          <p:nvPr/>
        </p:nvSpPr>
        <p:spPr>
          <a:xfrm>
            <a:off x="4629240" y="1785960"/>
            <a:ext cx="328608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Nhạc: Quỳnh Hợp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Lời thơ: Nguyễn Thị Mai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Picture 5" descr="D:\GIÁO ÁN 1 2020-2021\HÌNH SOẠN GIÁO ÁN\Học hát\CAY GIA ĐÌNH\Cây gia đình - Copy - Copy (2).jpg"/>
          <p:cNvPicPr/>
          <p:nvPr/>
        </p:nvPicPr>
        <p:blipFill>
          <a:blip r:embed="rId4">
            <a:biLevel thresh="50000"/>
          </a:blip>
          <a:srcRect r="3432" b="8175"/>
          <a:stretch/>
        </p:blipFill>
        <p:spPr>
          <a:xfrm>
            <a:off x="985680" y="0"/>
            <a:ext cx="9144000" cy="6858000"/>
          </a:xfrm>
          <a:prstGeom prst="rect">
            <a:avLst/>
          </a:prstGeom>
          <a:ln w="0">
            <a:noFill/>
          </a:ln>
        </p:spPr>
      </p:pic>
      <p:sp>
        <p:nvSpPr>
          <p:cNvPr id="215" name="Rectangle 3"/>
          <p:cNvSpPr/>
          <p:nvPr/>
        </p:nvSpPr>
        <p:spPr>
          <a:xfrm>
            <a:off x="557280" y="28584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hát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HÁT CÂY GIA ĐÌ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9000" y="21104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63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sp>
        <p:nvSpPr>
          <p:cNvPr id="217" name="Rectangle 1"/>
          <p:cNvSpPr/>
          <p:nvPr/>
        </p:nvSpPr>
        <p:spPr>
          <a:xfrm>
            <a:off x="1037160" y="2286000"/>
            <a:ext cx="8799840" cy="1577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8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KẾT HỢP</a:t>
            </a:r>
            <a:endParaRPr lang="en-US" sz="4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8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VẬN ĐỘNG THEO NHỊP ĐIỆU</a:t>
            </a:r>
            <a:endParaRPr lang="en-US" sz="4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8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19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20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21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Picture 5" descr="D:\GIÁO ÁN 1 2020-2021\HÌNH SOẠN GIÁO ÁN\Học hát\CAY GIA ĐÌNH\Cây gia đình - Copy - Copy (2).jpg"/>
          <p:cNvPicPr/>
          <p:nvPr/>
        </p:nvPicPr>
        <p:blipFill>
          <a:blip r:embed="rId4">
            <a:biLevel thresh="50000"/>
          </a:blip>
          <a:srcRect r="3432" b="8175"/>
          <a:stretch/>
        </p:blipFill>
        <p:spPr>
          <a:xfrm>
            <a:off x="985680" y="0"/>
            <a:ext cx="9144000" cy="6858000"/>
          </a:xfrm>
          <a:prstGeom prst="rect">
            <a:avLst/>
          </a:prstGeom>
          <a:ln w="0">
            <a:noFill/>
          </a:ln>
        </p:spPr>
      </p:pic>
      <p:pic>
        <p:nvPicPr>
          <p:cNvPr id="223" name="Picture 6" descr="Trào lưu avatar “nghiêng đầu” tràn ngập Facebook"/>
          <p:cNvPicPr/>
          <p:nvPr/>
        </p:nvPicPr>
        <p:blipFill>
          <a:blip r:embed="rId5"/>
          <a:srcRect l="1982" t="4405" r="1982" b="3524"/>
          <a:stretch/>
        </p:blipFill>
        <p:spPr>
          <a:xfrm>
            <a:off x="3821040" y="230184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224" name="Picture 6" descr="Trào lưu avatar “nghiêng đầu” tràn ngập Facebook"/>
          <p:cNvPicPr/>
          <p:nvPr/>
        </p:nvPicPr>
        <p:blipFill>
          <a:blip r:embed="rId6"/>
          <a:srcRect l="1999" t="4405" r="1999" b="3524"/>
          <a:stretch/>
        </p:blipFill>
        <p:spPr>
          <a:xfrm>
            <a:off x="6278400" y="233676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225" name="Picture 6" descr="Trào lưu avatar “nghiêng đầu” tràn ngập Facebook"/>
          <p:cNvPicPr/>
          <p:nvPr/>
        </p:nvPicPr>
        <p:blipFill>
          <a:blip r:embed="rId5"/>
          <a:srcRect l="1982" t="4405" r="1982" b="3524"/>
          <a:stretch/>
        </p:blipFill>
        <p:spPr>
          <a:xfrm>
            <a:off x="8366040" y="2336760"/>
            <a:ext cx="473040" cy="452520"/>
          </a:xfrm>
          <a:prstGeom prst="rect">
            <a:avLst/>
          </a:prstGeom>
          <a:ln w="0">
            <a:noFill/>
          </a:ln>
        </p:spPr>
      </p:pic>
      <p:pic>
        <p:nvPicPr>
          <p:cNvPr id="226" name="Picture 6" descr="Trào lưu avatar “nghiêng đầu” tràn ngập Facebook"/>
          <p:cNvPicPr/>
          <p:nvPr/>
        </p:nvPicPr>
        <p:blipFill>
          <a:blip r:embed="rId6"/>
          <a:srcRect l="1999" t="4405" r="1999" b="3524"/>
          <a:stretch/>
        </p:blipFill>
        <p:spPr>
          <a:xfrm>
            <a:off x="1886040" y="3630600"/>
            <a:ext cx="471240" cy="453960"/>
          </a:xfrm>
          <a:prstGeom prst="rect">
            <a:avLst/>
          </a:prstGeom>
          <a:ln w="0">
            <a:noFill/>
          </a:ln>
        </p:spPr>
      </p:pic>
      <p:pic>
        <p:nvPicPr>
          <p:cNvPr id="227" name="Picture 7" descr="Trào lưu avatar “nghiêng đầu” tràn ngập Facebook"/>
          <p:cNvPicPr/>
          <p:nvPr/>
        </p:nvPicPr>
        <p:blipFill>
          <a:blip r:embed="rId5"/>
          <a:srcRect l="1982" t="4405" r="1982" b="3524"/>
          <a:stretch/>
        </p:blipFill>
        <p:spPr>
          <a:xfrm>
            <a:off x="3902040" y="3630600"/>
            <a:ext cx="471600" cy="453960"/>
          </a:xfrm>
          <a:prstGeom prst="rect">
            <a:avLst/>
          </a:prstGeom>
          <a:ln w="0">
            <a:noFill/>
          </a:ln>
        </p:spPr>
      </p:pic>
      <p:pic>
        <p:nvPicPr>
          <p:cNvPr id="228" name="Picture 8" descr="Trào lưu avatar “nghiêng đầu” tràn ngập Facebook"/>
          <p:cNvPicPr/>
          <p:nvPr/>
        </p:nvPicPr>
        <p:blipFill>
          <a:blip r:embed="rId7"/>
          <a:srcRect l="1982" t="4405" r="1982" b="3524"/>
          <a:stretch/>
        </p:blipFill>
        <p:spPr>
          <a:xfrm>
            <a:off x="6041880" y="3630600"/>
            <a:ext cx="473400" cy="453960"/>
          </a:xfrm>
          <a:prstGeom prst="rect">
            <a:avLst/>
          </a:prstGeom>
          <a:ln w="0">
            <a:noFill/>
          </a:ln>
        </p:spPr>
      </p:pic>
      <p:pic>
        <p:nvPicPr>
          <p:cNvPr id="229" name="Picture 9" descr="Trào lưu avatar “nghiêng đầu” tràn ngập Facebook"/>
          <p:cNvPicPr/>
          <p:nvPr/>
        </p:nvPicPr>
        <p:blipFill>
          <a:blip r:embed="rId5"/>
          <a:srcRect l="1982" t="4405" r="1982" b="3524"/>
          <a:stretch/>
        </p:blipFill>
        <p:spPr>
          <a:xfrm>
            <a:off x="7894800" y="3630600"/>
            <a:ext cx="471240" cy="453960"/>
          </a:xfrm>
          <a:prstGeom prst="rect">
            <a:avLst/>
          </a:prstGeom>
          <a:ln w="0">
            <a:noFill/>
          </a:ln>
        </p:spPr>
      </p:pic>
      <p:pic>
        <p:nvPicPr>
          <p:cNvPr id="230" name="Picture 10" descr="Trào lưu avatar “nghiêng đầu” tràn ngập Facebook"/>
          <p:cNvPicPr/>
          <p:nvPr/>
        </p:nvPicPr>
        <p:blipFill>
          <a:blip r:embed="rId6"/>
          <a:srcRect l="1999" t="4405" r="1999" b="3524"/>
          <a:stretch/>
        </p:blipFill>
        <p:spPr>
          <a:xfrm>
            <a:off x="1886040" y="5013360"/>
            <a:ext cx="471240" cy="452520"/>
          </a:xfrm>
          <a:prstGeom prst="rect">
            <a:avLst/>
          </a:prstGeom>
          <a:ln w="0">
            <a:noFill/>
          </a:ln>
        </p:spPr>
      </p:pic>
      <p:pic>
        <p:nvPicPr>
          <p:cNvPr id="231" name="Picture 11" descr="Trào lưu avatar “nghiêng đầu” tràn ngập Facebook"/>
          <p:cNvPicPr/>
          <p:nvPr/>
        </p:nvPicPr>
        <p:blipFill>
          <a:blip r:embed="rId5"/>
          <a:srcRect l="1982" t="4405" r="1982" b="3524"/>
          <a:stretch/>
        </p:blipFill>
        <p:spPr>
          <a:xfrm>
            <a:off x="3759120" y="501336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232" name="Picture 12" descr="Trào lưu avatar “nghiêng đầu” tràn ngập Facebook"/>
          <p:cNvPicPr/>
          <p:nvPr/>
        </p:nvPicPr>
        <p:blipFill>
          <a:blip r:embed="rId7"/>
          <a:srcRect l="1982" t="4405" r="1982" b="3524"/>
          <a:stretch/>
        </p:blipFill>
        <p:spPr>
          <a:xfrm>
            <a:off x="6041880" y="5013360"/>
            <a:ext cx="473400" cy="452520"/>
          </a:xfrm>
          <a:prstGeom prst="rect">
            <a:avLst/>
          </a:prstGeom>
          <a:ln w="0">
            <a:noFill/>
          </a:ln>
        </p:spPr>
      </p:pic>
      <p:pic>
        <p:nvPicPr>
          <p:cNvPr id="233" name="Picture 13" descr="Trào lưu avatar “nghiêng đầu” tràn ngập Facebook"/>
          <p:cNvPicPr/>
          <p:nvPr/>
        </p:nvPicPr>
        <p:blipFill>
          <a:blip r:embed="rId5"/>
          <a:srcRect l="1982" t="4405" r="1982" b="3524"/>
          <a:stretch/>
        </p:blipFill>
        <p:spPr>
          <a:xfrm>
            <a:off x="7894800" y="5013360"/>
            <a:ext cx="471240" cy="452520"/>
          </a:xfrm>
          <a:prstGeom prst="rect">
            <a:avLst/>
          </a:prstGeom>
          <a:ln w="0">
            <a:noFill/>
          </a:ln>
        </p:spPr>
      </p:pic>
      <p:pic>
        <p:nvPicPr>
          <p:cNvPr id="234" name="Picture 14" descr="Trào lưu avatar “nghiêng đầu” tràn ngập Facebook"/>
          <p:cNvPicPr/>
          <p:nvPr/>
        </p:nvPicPr>
        <p:blipFill>
          <a:blip r:embed="rId6"/>
          <a:srcRect l="1999" t="4405" r="1999" b="3524"/>
          <a:stretch/>
        </p:blipFill>
        <p:spPr>
          <a:xfrm>
            <a:off x="2050920" y="631512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235" name="Picture 15" descr="Trào lưu avatar “nghiêng đầu” tràn ngập Facebook"/>
          <p:cNvPicPr/>
          <p:nvPr/>
        </p:nvPicPr>
        <p:blipFill>
          <a:blip r:embed="rId5"/>
          <a:srcRect l="1982" t="4405" r="1982" b="3524"/>
          <a:stretch/>
        </p:blipFill>
        <p:spPr>
          <a:xfrm>
            <a:off x="3294000" y="631512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236" name="Picture 16" descr="Trào lưu avatar “nghiêng đầu” tràn ngập Facebook"/>
          <p:cNvPicPr/>
          <p:nvPr/>
        </p:nvPicPr>
        <p:blipFill>
          <a:blip r:embed="rId7"/>
          <a:srcRect l="1982" t="4405" r="1982" b="3524"/>
          <a:stretch/>
        </p:blipFill>
        <p:spPr>
          <a:xfrm>
            <a:off x="4765680" y="6315120"/>
            <a:ext cx="473040" cy="452520"/>
          </a:xfrm>
          <a:prstGeom prst="rect">
            <a:avLst/>
          </a:prstGeom>
          <a:ln w="0">
            <a:noFill/>
          </a:ln>
        </p:spPr>
      </p:pic>
      <p:pic>
        <p:nvPicPr>
          <p:cNvPr id="237" name="Picture 17" descr="Trào lưu avatar “nghiêng đầu” tràn ngập Facebook"/>
          <p:cNvPicPr/>
          <p:nvPr/>
        </p:nvPicPr>
        <p:blipFill>
          <a:blip r:embed="rId5"/>
          <a:srcRect l="1982" t="4405" r="1982" b="3524"/>
          <a:stretch/>
        </p:blipFill>
        <p:spPr>
          <a:xfrm>
            <a:off x="6041880" y="6315120"/>
            <a:ext cx="473400" cy="452520"/>
          </a:xfrm>
          <a:prstGeom prst="rect">
            <a:avLst/>
          </a:prstGeom>
          <a:ln w="0">
            <a:noFill/>
          </a:ln>
        </p:spPr>
      </p:pic>
      <p:pic>
        <p:nvPicPr>
          <p:cNvPr id="238" name="Picture 18" descr="Trào lưu avatar “nghiêng đầu” tràn ngập Facebook"/>
          <p:cNvPicPr/>
          <p:nvPr/>
        </p:nvPicPr>
        <p:blipFill>
          <a:blip r:embed="rId6"/>
          <a:srcRect l="1999" t="4405" r="1999" b="3524"/>
          <a:stretch/>
        </p:blipFill>
        <p:spPr>
          <a:xfrm>
            <a:off x="7591320" y="626904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239" name="CAY 870.wav"/>
          <p:cNvPicPr/>
          <p:nvPr/>
        </p:nvPicPr>
        <p:blipFill>
          <a:blip r:embed="rId8"/>
          <a:srcRect l="9016" t="8073" r="8839" b="10018"/>
          <a:stretch/>
        </p:blipFill>
        <p:spPr>
          <a:xfrm>
            <a:off x="3470400" y="163440"/>
            <a:ext cx="1065240" cy="1133640"/>
          </a:xfrm>
          <a:prstGeom prst="rect">
            <a:avLst/>
          </a:prstGeom>
          <a:ln w="0">
            <a:noFill/>
          </a:ln>
        </p:spPr>
      </p:pic>
      <p:pic>
        <p:nvPicPr>
          <p:cNvPr id="20" name="BEAT CÂY GIA ĐÌ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5680" y="23105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32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41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42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43" name="Rectangle 1"/>
          <p:cNvSpPr/>
          <p:nvPr/>
        </p:nvSpPr>
        <p:spPr>
          <a:xfrm>
            <a:off x="1969973" y="2286000"/>
            <a:ext cx="6934933" cy="180836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HÁT KẾT HỢP</a:t>
            </a:r>
            <a:endParaRPr lang="en-US" sz="5500" b="0" strike="noStrike" spc="-1" dirty="0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VỖ TAY THEO NHỊP</a:t>
            </a:r>
            <a:endParaRPr lang="en-US" sz="55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4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45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46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47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Picture 5" descr="D:\GIÁO ÁN 1 2020-2021\HÌNH SOẠN GIÁO ÁN\Học hát\CAY GIA ĐÌNH\Cây gia đình - Copy - Copy (2).jpg"/>
          <p:cNvPicPr/>
          <p:nvPr/>
        </p:nvPicPr>
        <p:blipFill>
          <a:blip r:embed="rId4">
            <a:biLevel thresh="50000"/>
          </a:blip>
          <a:srcRect r="3432" b="8175"/>
          <a:stretch/>
        </p:blipFill>
        <p:spPr>
          <a:xfrm>
            <a:off x="985680" y="0"/>
            <a:ext cx="9144000" cy="6858000"/>
          </a:xfrm>
          <a:prstGeom prst="rect">
            <a:avLst/>
          </a:prstGeom>
          <a:ln w="0">
            <a:noFill/>
          </a:ln>
        </p:spPr>
      </p:pic>
      <p:pic>
        <p:nvPicPr>
          <p:cNvPr id="249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3843360" y="22860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50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6200640" y="230976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51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8272440" y="22860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52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1843200" y="35719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53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3772080" y="35719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54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6058080" y="35719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55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7843680" y="35719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56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198612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57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384336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58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605808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59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777240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60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1986120" y="63817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61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3200400" y="63817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62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4772160" y="63817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63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6058080" y="63817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64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7486560" y="63817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19" name="BEAT CÂY GIA ĐÌ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38400" y="14256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32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7174</TotalTime>
  <Words>266</Words>
  <Application>Microsoft Office PowerPoint</Application>
  <PresentationFormat>Custom</PresentationFormat>
  <Paragraphs>62</Paragraphs>
  <Slides>25</Slides>
  <Notes>7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Constantia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Hằng Nguyễn</cp:lastModifiedBy>
  <cp:revision>612</cp:revision>
  <dcterms:created xsi:type="dcterms:W3CDTF">2010-04-30T20:19:48Z</dcterms:created>
  <dcterms:modified xsi:type="dcterms:W3CDTF">2026-03-10T14:37:05Z</dcterms:modified>
  <dc:language>en-US</dc:language>
</cp:coreProperties>
</file>