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  <p:sldMasterId id="2147483757" r:id="rId11"/>
  </p:sldMasterIdLst>
  <p:notesMasterIdLst>
    <p:notesMasterId r:id="rId17"/>
  </p:notesMasterIdLst>
  <p:sldIdLst>
    <p:sldId id="7639" r:id="rId12"/>
    <p:sldId id="496" r:id="rId13"/>
    <p:sldId id="352" r:id="rId14"/>
    <p:sldId id="3402" r:id="rId15"/>
    <p:sldId id="3410" r:id="rId16"/>
  </p:sldIdLst>
  <p:sldSz cx="12190413" cy="6859588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0527"/>
    <a:srgbClr val="F65060"/>
    <a:srgbClr val="62953C"/>
    <a:srgbClr val="75B248"/>
    <a:srgbClr val="3296A8"/>
    <a:srgbClr val="6D8AAB"/>
    <a:srgbClr val="31709C"/>
    <a:srgbClr val="7697B3"/>
    <a:srgbClr val="6FA094"/>
    <a:srgbClr val="94B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2" autoAdjust="0"/>
    <p:restoredTop sz="97778" autoAdjust="0"/>
  </p:normalViewPr>
  <p:slideViewPr>
    <p:cSldViewPr snapToGrid="0" showGuides="1">
      <p:cViewPr varScale="1">
        <p:scale>
          <a:sx n="96" d="100"/>
          <a:sy n="96" d="100"/>
        </p:scale>
        <p:origin x="290" y="55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8AAB3-6B98-4E43-AC69-6BE017A510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7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747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549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082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166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C46F8-8F8A-C233-5AE4-A99F79747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FCCC9-5ED1-D118-DED7-FAE3F1D17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AE4C3-C7BF-07D3-DA49-FE8BF1D69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FE4EA-DD31-A7E9-4421-7DCB2BDAB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60425-C3C8-F01B-9AA9-3336606E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04A8C-4255-5A62-85B5-84CB8438A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4D17D-2BD4-73A4-F853-348DC7AE9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DA4B6-7083-E941-68CC-4612E8A1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D69AB-56DE-917F-59AB-4FFFAEFB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D9F17-F7BB-1BAA-E18B-4E9E71EF4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226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A0EA-472F-135D-B902-49E835A2E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42" y="1710134"/>
            <a:ext cx="10514231" cy="2853398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2E123-427B-B614-3C01-09A932BCF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42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69691-32F0-7368-A583-9C792FAC7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B19A1-8B7B-E0E7-1DE9-FE6DEC50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2E34B-F0E9-001C-E252-6B3A5EB3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100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11304-098B-D737-429C-44A87356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DF8D2-A507-1974-BDA5-A5B2476E7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19EE4-1102-C86E-3999-97C8B495F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706CF-9D72-02FB-0E80-2ABC9DE53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0A77D-2AC3-A08B-5BEF-67BD3D785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FE439-4385-4FD0-CE5F-41EE51AE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274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CA434-403C-8202-0AD0-5AA9EE5E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712E4-F2E7-EF71-AA32-325CF0156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679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3642C-433C-BC24-E1D2-9282CA9C8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679" y="2505655"/>
            <a:ext cx="5157116" cy="3685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79B42-6329-DAA5-038D-00EA5ABD5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397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0BAAA-FB9B-EA41-C77F-96CB3938F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397" y="2505655"/>
            <a:ext cx="5182513" cy="3685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57970A-50F8-F43F-14E5-F797AE7B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720E8-E5BB-9BEC-B992-AD2540A8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01B8B2-65E9-1318-0344-5E5C79A3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467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B86C8-7828-20D7-4114-A36B3CD45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4576DB-C23E-AB1B-069C-CE1706DDB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2112B-AD0E-CA99-B949-30BAFBDAD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6F601-D220-4878-BB78-C5C07B2B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09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E4CB6D-2179-CF19-DBBA-3FDA94E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4B4092-8E77-C20B-51B2-D69D5E5CD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2E103-7F29-F674-7B45-E2B1A5DB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566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2B521-B92F-2CB6-CCC5-8E58E16FA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A113B-73DD-3BB4-ABA4-707C0929C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20BE5-251A-D254-D283-4D33799D4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D0BA9-27C0-FA11-86CF-E0B663355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9BEF1-384F-59E6-2A8A-13A69E91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1C231-2C69-CCAE-8D6F-3038AB25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22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1ADF-70B6-3CE8-CB63-F9BD4159D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D18809-B616-3C6E-C62B-8189BEE66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C5E48-5D02-E53B-5EDA-0BB6E4E20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8EFD7-AF22-EF47-FFFD-FA418D9B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36CBF-38F9-7D09-787B-C2A5FAC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5B263-6444-2324-0217-073DF2A5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158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FE8B-BF30-D9E0-DE59-3F8FEE7A0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9E39A0-4228-DBAB-384C-773EA235F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C096E-58A8-D89D-7DD6-02D2D56C5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85971-343C-59B1-8F96-AA0C3081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C1C85-FB81-2561-C10B-6A1A3ACF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646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109A93-1CD4-4F8D-6312-60D7970E9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71D51-6C46-C825-4EE2-D7D7898FF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91" y="365209"/>
            <a:ext cx="7733293" cy="58131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C844F-B2FD-DBF7-CC41-D356F164A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AEBF5-157A-695B-1E64-5B4EF623A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01B02-3845-9735-BC70-06EAB0388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2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5D715D36-FA13-B10D-3CE5-4B7C04726174}"/>
              </a:ext>
            </a:extLst>
          </p:cNvPr>
          <p:cNvSpPr txBox="1"/>
          <p:nvPr userDrawn="1"/>
        </p:nvSpPr>
        <p:spPr>
          <a:xfrm>
            <a:off x="0" y="-804751"/>
            <a:ext cx="12190413" cy="46177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F851BB-6D66-20DE-B1F5-89ECE066D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98868-D4B7-7BF6-DB68-83FAA81C5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B33CB-8D97-5B10-13F8-35751FB71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3E7D4-BB49-CB19-5F35-7623ACA69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6D881-C527-FB52-0F36-782447E24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4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101+ Mẫu PowerPoint 8/3 - Background, hình nền mới nhất 2024">
            <a:extLst>
              <a:ext uri="{FF2B5EF4-FFF2-40B4-BE49-F238E27FC236}">
                <a16:creationId xmlns:a16="http://schemas.microsoft.com/office/drawing/2014/main" id="{342A1023-005E-0ADB-9104-64016830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0"/>
            <a:ext cx="12253157" cy="683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562" y="306001"/>
            <a:ext cx="9165219" cy="48930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309">
              <a:defRPr/>
            </a:pPr>
            <a:r>
              <a:rPr lang="en-US" sz="7199" b="1" spc="38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 QUÝ THẦY CÔ </a:t>
            </a:r>
          </a:p>
          <a:p>
            <a:pPr algn="ctr" defTabSz="914309">
              <a:defRPr/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THĂM LỚP</a:t>
            </a:r>
          </a:p>
          <a:p>
            <a:pPr algn="ctr" defTabSz="914309"/>
            <a:r>
              <a:rPr lang="en-US" sz="3600" b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Tiếng Việt lớp 1</a:t>
            </a:r>
          </a:p>
          <a:p>
            <a:pPr algn="ctr" defTabSz="914309"/>
            <a:r>
              <a:rPr lang="en-US" sz="3600" b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5: Bài học từ cuộc sống</a:t>
            </a:r>
          </a:p>
          <a:p>
            <a:pPr algn="ctr" defTabSz="914309"/>
            <a:r>
              <a:rPr lang="en-US" sz="4800" b="1">
                <a:solidFill>
                  <a:srgbClr val="0F9E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Chú bé chăn cừu(Tiết 1,2)</a:t>
            </a:r>
          </a:p>
          <a:p>
            <a:pPr algn="ctr" defTabSz="914309"/>
            <a:r>
              <a:rPr lang="en-US" sz="4000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(Bộ sách kết nối tri thức)</a:t>
            </a:r>
          </a:p>
          <a:p>
            <a:pPr algn="ctr" defTabSz="914309"/>
            <a:endParaRPr lang="en-US" sz="4000" b="1" i="1" dirty="0">
              <a:solidFill>
                <a:srgbClr val="156082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090" y="229811"/>
            <a:ext cx="985710" cy="59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68F63A-0B78-7FAC-3469-2760FB9346F4}"/>
              </a:ext>
            </a:extLst>
          </p:cNvPr>
          <p:cNvSpPr txBox="1"/>
          <p:nvPr/>
        </p:nvSpPr>
        <p:spPr>
          <a:xfrm>
            <a:off x="2057132" y="5105976"/>
            <a:ext cx="6619745" cy="101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/>
            <a:r>
              <a:rPr lang="en-US" sz="2000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 viên: Nguyễn Thị Thu Hồng</a:t>
            </a:r>
          </a:p>
          <a:p>
            <a:pPr defTabSz="914309"/>
            <a:r>
              <a:rPr lang="en-US" sz="2000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: 1A2</a:t>
            </a:r>
          </a:p>
          <a:p>
            <a:pPr defTabSz="914309"/>
            <a:r>
              <a:rPr lang="en-US" sz="2000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Trường: Tiểu học Hưng Đạo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0" y="1041034"/>
            <a:ext cx="12190413" cy="45719"/>
          </a:xfrm>
          <a:prstGeom prst="rect">
            <a:avLst/>
          </a:prstGeom>
          <a:solidFill>
            <a:srgbClr val="75B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"/>
              <a:ea typeface="字魂35号-经典雅黑" panose="00000500000000000000" pitchFamily="2" charset="-122"/>
              <a:sym typeface=""/>
            </a:endParaRPr>
          </a:p>
        </p:txBody>
      </p:sp>
      <p:sp>
        <p:nvSpPr>
          <p:cNvPr id="7" name="圆角矩形 32">
            <a:extLst>
              <a:ext uri="{FF2B5EF4-FFF2-40B4-BE49-F238E27FC236}">
                <a16:creationId xmlns:a16="http://schemas.microsoft.com/office/drawing/2014/main" id="{64B89C99-EF2C-46FE-9DCF-89354D731AFD}"/>
              </a:ext>
            </a:extLst>
          </p:cNvPr>
          <p:cNvSpPr/>
          <p:nvPr/>
        </p:nvSpPr>
        <p:spPr>
          <a:xfrm>
            <a:off x="3912538" y="-101361"/>
            <a:ext cx="4365335" cy="1065783"/>
          </a:xfrm>
          <a:prstGeom prst="roundRect">
            <a:avLst>
              <a:gd name="adj" fmla="val 0"/>
            </a:avLst>
          </a:prstGeom>
          <a:solidFill>
            <a:srgbClr val="75B2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字魂35号-经典雅黑" panose="00000500000000000000" pitchFamily="2" charset="-122"/>
                <a:sym typeface=""/>
              </a:rPr>
              <a:t>Giải</a:t>
            </a:r>
            <a:r>
              <a:rPr kumimoji="1"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字魂35号-经典雅黑" panose="00000500000000000000" pitchFamily="2" charset="-122"/>
                <a:sym typeface=""/>
              </a:rPr>
              <a:t> </a:t>
            </a:r>
            <a:r>
              <a:rPr kumimoji="1" lang="en-US" altLang="zh-CN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字魂35号-经典雅黑" panose="00000500000000000000" pitchFamily="2" charset="-122"/>
                <a:sym typeface=""/>
              </a:rPr>
              <a:t>nghĩa</a:t>
            </a:r>
            <a:r>
              <a:rPr kumimoji="1"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字魂35号-经典雅黑" panose="00000500000000000000" pitchFamily="2" charset="-122"/>
                <a:sym typeface=""/>
              </a:rPr>
              <a:t> </a:t>
            </a:r>
            <a:r>
              <a:rPr kumimoji="1" lang="en-US" altLang="zh-CN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字魂35号-经典雅黑" panose="00000500000000000000" pitchFamily="2" charset="-122"/>
                <a:sym typeface=""/>
              </a:rPr>
              <a:t>từ</a:t>
            </a:r>
            <a:endParaRPr kumimoji="1"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字魂35号-经典雅黑" panose="00000500000000000000" pitchFamily="2" charset="-122"/>
              <a:sym typeface=""/>
            </a:endParaRPr>
          </a:p>
        </p:txBody>
      </p:sp>
      <p:cxnSp>
        <p:nvCxnSpPr>
          <p:cNvPr id="20" name="30">
            <a:extLst>
              <a:ext uri="{FF2B5EF4-FFF2-40B4-BE49-F238E27FC236}">
                <a16:creationId xmlns:a16="http://schemas.microsoft.com/office/drawing/2014/main" id="{F5229C80-1FED-4B9B-A731-14A567100433}"/>
              </a:ext>
            </a:extLst>
          </p:cNvPr>
          <p:cNvCxnSpPr/>
          <p:nvPr/>
        </p:nvCxnSpPr>
        <p:spPr>
          <a:xfrm>
            <a:off x="1528355" y="2972648"/>
            <a:ext cx="38883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1">
            <a:extLst>
              <a:ext uri="{FF2B5EF4-FFF2-40B4-BE49-F238E27FC236}">
                <a16:creationId xmlns:a16="http://schemas.microsoft.com/office/drawing/2014/main" id="{97CEFCB1-9421-4B34-BE4F-D64631E6410E}"/>
              </a:ext>
            </a:extLst>
          </p:cNvPr>
          <p:cNvCxnSpPr/>
          <p:nvPr/>
        </p:nvCxnSpPr>
        <p:spPr>
          <a:xfrm>
            <a:off x="1528355" y="4693108"/>
            <a:ext cx="38883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AF74B102-65F9-4A0E-A7F0-7B1A1BBB6264}"/>
              </a:ext>
            </a:extLst>
          </p:cNvPr>
          <p:cNvGrpSpPr/>
          <p:nvPr/>
        </p:nvGrpSpPr>
        <p:grpSpPr>
          <a:xfrm>
            <a:off x="3524036" y="1867177"/>
            <a:ext cx="5514248" cy="2727974"/>
            <a:chOff x="3524036" y="1867177"/>
            <a:chExt cx="5514248" cy="2727974"/>
          </a:xfrm>
        </p:grpSpPr>
        <p:sp>
          <p:nvSpPr>
            <p:cNvPr id="15" name="3">
              <a:extLst>
                <a:ext uri="{FF2B5EF4-FFF2-40B4-BE49-F238E27FC236}">
                  <a16:creationId xmlns:a16="http://schemas.microsoft.com/office/drawing/2014/main" id="{3BA04592-F58E-4DF2-AFE8-6BB5734D4386}"/>
                </a:ext>
              </a:extLst>
            </p:cNvPr>
            <p:cNvSpPr/>
            <p:nvPr/>
          </p:nvSpPr>
          <p:spPr>
            <a:xfrm>
              <a:off x="3524036" y="1867177"/>
              <a:ext cx="5514248" cy="2727974"/>
            </a:xfrm>
            <a:prstGeom prst="rect">
              <a:avLst/>
            </a:prstGeom>
            <a:noFill/>
            <a:ln>
              <a:solidFill>
                <a:srgbClr val="75B2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"/>
                <a:ea typeface="字魂35号-经典雅黑" panose="00000500000000000000" pitchFamily="2" charset="-122"/>
                <a:sym typeface="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D88D68B-B097-45D2-903C-9048867659EB}"/>
                </a:ext>
              </a:extLst>
            </p:cNvPr>
            <p:cNvSpPr txBox="1"/>
            <p:nvPr/>
          </p:nvSpPr>
          <p:spPr>
            <a:xfrm>
              <a:off x="3524036" y="2261668"/>
              <a:ext cx="54555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 err="1">
                  <a:solidFill>
                    <a:srgbClr val="FF0000"/>
                  </a:solidFill>
                </a:rPr>
                <a:t>Tức</a:t>
              </a:r>
              <a:r>
                <a:rPr lang="en-US" sz="4000" dirty="0">
                  <a:solidFill>
                    <a:srgbClr val="FF0000"/>
                  </a:solidFill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</a:rPr>
                <a:t>tốc</a:t>
              </a:r>
              <a:r>
                <a:rPr lang="en-US" sz="4000" dirty="0">
                  <a:solidFill>
                    <a:srgbClr val="FF0000"/>
                  </a:solidFill>
                </a:rPr>
                <a:t> </a:t>
              </a:r>
              <a:r>
                <a:rPr lang="en-US" sz="4000" dirty="0"/>
                <a:t>:(</a:t>
              </a:r>
              <a:r>
                <a:rPr lang="en-US" sz="4000" dirty="0" err="1"/>
                <a:t>làm</a:t>
              </a:r>
              <a:r>
                <a:rPr lang="en-US" sz="4000" dirty="0"/>
                <a:t> </a:t>
              </a:r>
              <a:r>
                <a:rPr lang="en-US" sz="4000" dirty="0" err="1"/>
                <a:t>việc</a:t>
              </a:r>
              <a:r>
                <a:rPr lang="en-US" sz="4000" dirty="0"/>
                <a:t> </a:t>
              </a:r>
              <a:r>
                <a:rPr lang="en-US" sz="4000" dirty="0" err="1"/>
                <a:t>gì</a:t>
              </a:r>
              <a:r>
                <a:rPr lang="en-US" sz="4000" dirty="0"/>
                <a:t>) </a:t>
              </a:r>
              <a:r>
                <a:rPr lang="en-US" sz="4000" dirty="0" err="1"/>
                <a:t>ngay</a:t>
              </a:r>
              <a:r>
                <a:rPr lang="en-US" sz="4000" dirty="0"/>
                <a:t> </a:t>
              </a:r>
              <a:r>
                <a:rPr lang="en-US" sz="4000" dirty="0" err="1"/>
                <a:t>lập</a:t>
              </a:r>
              <a:r>
                <a:rPr lang="en-US" sz="4000" dirty="0"/>
                <a:t> </a:t>
              </a:r>
              <a:r>
                <a:rPr lang="en-US" sz="4000" dirty="0" err="1"/>
                <a:t>tức</a:t>
              </a:r>
              <a:r>
                <a:rPr lang="en-US" sz="4000" dirty="0"/>
                <a:t>, </a:t>
              </a:r>
              <a:r>
                <a:rPr lang="en-US" sz="4000" dirty="0" err="1"/>
                <a:t>vì</a:t>
              </a:r>
              <a:r>
                <a:rPr lang="en-US" sz="4000" dirty="0"/>
                <a:t> </a:t>
              </a:r>
              <a:r>
                <a:rPr lang="en-US" sz="4000" dirty="0" err="1"/>
                <a:t>rất</a:t>
              </a:r>
              <a:r>
                <a:rPr lang="en-US" sz="4000" dirty="0"/>
                <a:t> </a:t>
              </a:r>
              <a:r>
                <a:rPr lang="en-US" sz="4000" dirty="0" err="1"/>
                <a:t>gấp</a:t>
              </a:r>
              <a:r>
                <a:rPr lang="en-US" sz="40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0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0" y="1041034"/>
            <a:ext cx="12190413" cy="45719"/>
          </a:xfrm>
          <a:prstGeom prst="rect">
            <a:avLst/>
          </a:prstGeom>
          <a:solidFill>
            <a:srgbClr val="75B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"/>
              <a:ea typeface="字魂35号-经典雅黑" panose="00000500000000000000" pitchFamily="2" charset="-122"/>
              <a:cs typeface="+mn-cs"/>
              <a:sym typeface=""/>
            </a:endParaRPr>
          </a:p>
        </p:txBody>
      </p:sp>
      <p:sp>
        <p:nvSpPr>
          <p:cNvPr id="33" name="Text Box 1">
            <a:extLst>
              <a:ext uri="{FF2B5EF4-FFF2-40B4-BE49-F238E27FC236}">
                <a16:creationId xmlns:a16="http://schemas.microsoft.com/office/drawing/2014/main" id="{3725D641-210E-4C9B-A882-BBA495E19A3E}"/>
              </a:ext>
            </a:extLst>
          </p:cNvPr>
          <p:cNvSpPr txBox="1"/>
          <p:nvPr/>
        </p:nvSpPr>
        <p:spPr>
          <a:xfrm>
            <a:off x="720174" y="1410762"/>
            <a:ext cx="107500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chăn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cừu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thả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cừu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hôm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buồn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quá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nghĩ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đùa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giả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vờ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kêu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toáng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: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-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Sói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!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Sói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!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Cứu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!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Nghe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kêu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cứu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mấy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nông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dân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đang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đấy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tức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tốc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tới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Nhưng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họ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sói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đâu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vậy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khoái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chí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lắm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.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Mấy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hôm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lợi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bày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nông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dân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tới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hôm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sói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thật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hốt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hoảng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kêu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gào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xin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cứu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nông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dân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nghĩ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lừa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nên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vẫn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thản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nhiên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. Thế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sói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thỏa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thuê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thịt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đàn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cừu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AD4FB2-D8FD-42AF-91D8-84F1B849C490}"/>
              </a:ext>
            </a:extLst>
          </p:cNvPr>
          <p:cNvSpPr txBox="1"/>
          <p:nvPr/>
        </p:nvSpPr>
        <p:spPr>
          <a:xfrm>
            <a:off x="3047205" y="230733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2953C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Chú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2953C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2953C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2953C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2953C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2953C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2953C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cừu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2953C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93EB55-FA1D-4491-BF4B-482ACBA44023}"/>
              </a:ext>
            </a:extLst>
          </p:cNvPr>
          <p:cNvSpPr txBox="1"/>
          <p:nvPr/>
        </p:nvSpPr>
        <p:spPr>
          <a:xfrm>
            <a:off x="7130265" y="5811967"/>
            <a:ext cx="3290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(Theo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Ngụ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ngôn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 Ê-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dốp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cs typeface="+mn-cs"/>
              </a:rPr>
              <a:t>)</a:t>
            </a:r>
          </a:p>
        </p:txBody>
      </p:sp>
      <p:pic>
        <p:nvPicPr>
          <p:cNvPr id="37" name="Đọc_ Chú bé chăn cừu_HTS">
            <a:hlinkClick r:id="" action="ppaction://media"/>
            <a:extLst>
              <a:ext uri="{FF2B5EF4-FFF2-40B4-BE49-F238E27FC236}">
                <a16:creationId xmlns:a16="http://schemas.microsoft.com/office/drawing/2014/main" id="{6F21418B-CD32-4721-A70E-D42C31F068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5374" y="6135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7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2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0" y="1041034"/>
            <a:ext cx="12190413" cy="45719"/>
          </a:xfrm>
          <a:prstGeom prst="rect">
            <a:avLst/>
          </a:prstGeom>
          <a:solidFill>
            <a:srgbClr val="75B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"/>
              <a:ea typeface="字魂35号-经典雅黑" panose="00000500000000000000" pitchFamily="2" charset="-122"/>
              <a:sym typeface=""/>
            </a:endParaRPr>
          </a:p>
        </p:txBody>
      </p:sp>
      <p:cxnSp>
        <p:nvCxnSpPr>
          <p:cNvPr id="20" name="30">
            <a:extLst>
              <a:ext uri="{FF2B5EF4-FFF2-40B4-BE49-F238E27FC236}">
                <a16:creationId xmlns:a16="http://schemas.microsoft.com/office/drawing/2014/main" id="{F5229C80-1FED-4B9B-A731-14A567100433}"/>
              </a:ext>
            </a:extLst>
          </p:cNvPr>
          <p:cNvCxnSpPr/>
          <p:nvPr/>
        </p:nvCxnSpPr>
        <p:spPr>
          <a:xfrm>
            <a:off x="1528355" y="2972648"/>
            <a:ext cx="38883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1">
            <a:extLst>
              <a:ext uri="{FF2B5EF4-FFF2-40B4-BE49-F238E27FC236}">
                <a16:creationId xmlns:a16="http://schemas.microsoft.com/office/drawing/2014/main" id="{97CEFCB1-9421-4B34-BE4F-D64631E6410E}"/>
              </a:ext>
            </a:extLst>
          </p:cNvPr>
          <p:cNvCxnSpPr/>
          <p:nvPr/>
        </p:nvCxnSpPr>
        <p:spPr>
          <a:xfrm>
            <a:off x="1528355" y="4693108"/>
            <a:ext cx="38883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3092319E-4B06-4BBB-8F01-B4BCA1E5057D}"/>
              </a:ext>
            </a:extLst>
          </p:cNvPr>
          <p:cNvGrpSpPr/>
          <p:nvPr/>
        </p:nvGrpSpPr>
        <p:grpSpPr>
          <a:xfrm>
            <a:off x="2887038" y="1608661"/>
            <a:ext cx="6331033" cy="2727974"/>
            <a:chOff x="2887038" y="1608661"/>
            <a:chExt cx="6331033" cy="2727974"/>
          </a:xfrm>
        </p:grpSpPr>
        <p:sp>
          <p:nvSpPr>
            <p:cNvPr id="15" name="3">
              <a:extLst>
                <a:ext uri="{FF2B5EF4-FFF2-40B4-BE49-F238E27FC236}">
                  <a16:creationId xmlns:a16="http://schemas.microsoft.com/office/drawing/2014/main" id="{3BA04592-F58E-4DF2-AFE8-6BB5734D4386}"/>
                </a:ext>
              </a:extLst>
            </p:cNvPr>
            <p:cNvSpPr/>
            <p:nvPr/>
          </p:nvSpPr>
          <p:spPr>
            <a:xfrm>
              <a:off x="2887038" y="1608661"/>
              <a:ext cx="6331033" cy="2727974"/>
            </a:xfrm>
            <a:prstGeom prst="rect">
              <a:avLst/>
            </a:prstGeom>
            <a:noFill/>
            <a:ln>
              <a:solidFill>
                <a:srgbClr val="75B2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"/>
                <a:ea typeface="字魂35号-经典雅黑" panose="00000500000000000000" pitchFamily="2" charset="-122"/>
                <a:sym typeface="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D88D68B-B097-45D2-903C-9048867659EB}"/>
                </a:ext>
              </a:extLst>
            </p:cNvPr>
            <p:cNvSpPr txBox="1"/>
            <p:nvPr/>
          </p:nvSpPr>
          <p:spPr>
            <a:xfrm>
              <a:off x="2972342" y="2173186"/>
              <a:ext cx="615111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FF0000"/>
                  </a:solidFill>
                </a:rPr>
                <a:t>Thản</a:t>
              </a:r>
              <a:r>
                <a:rPr lang="en-US" sz="4000" dirty="0">
                  <a:solidFill>
                    <a:srgbClr val="FF0000"/>
                  </a:solidFill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</a:rPr>
                <a:t>nhiên</a:t>
              </a:r>
              <a:r>
                <a:rPr lang="en-US" sz="4000" dirty="0"/>
                <a:t>: </a:t>
              </a:r>
              <a:r>
                <a:rPr lang="vi-VN" sz="4000" dirty="0"/>
                <a:t>có dáng vẻ tự nhiên như thường, coi như không có gì xảy ra</a:t>
              </a:r>
              <a:r>
                <a:rPr lang="en-US" sz="4000" dirty="0"/>
                <a:t>.</a:t>
              </a:r>
            </a:p>
          </p:txBody>
        </p:sp>
      </p:grpSp>
      <p:sp>
        <p:nvSpPr>
          <p:cNvPr id="9" name="圆角矩形 32">
            <a:extLst>
              <a:ext uri="{FF2B5EF4-FFF2-40B4-BE49-F238E27FC236}">
                <a16:creationId xmlns:a16="http://schemas.microsoft.com/office/drawing/2014/main" id="{593C5EDD-1BA0-4766-951A-3DED6B2ACB28}"/>
              </a:ext>
            </a:extLst>
          </p:cNvPr>
          <p:cNvSpPr/>
          <p:nvPr/>
        </p:nvSpPr>
        <p:spPr>
          <a:xfrm>
            <a:off x="3912538" y="-101361"/>
            <a:ext cx="4365335" cy="1065783"/>
          </a:xfrm>
          <a:prstGeom prst="roundRect">
            <a:avLst>
              <a:gd name="adj" fmla="val 0"/>
            </a:avLst>
          </a:prstGeom>
          <a:solidFill>
            <a:srgbClr val="75B2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字魂35号-经典雅黑" panose="00000500000000000000" pitchFamily="2" charset="-122"/>
                <a:cs typeface="+mn-cs"/>
                <a:sym typeface=""/>
              </a:rPr>
              <a:t>Giải</a:t>
            </a: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字魂35号-经典雅黑" panose="00000500000000000000" pitchFamily="2" charset="-122"/>
                <a:cs typeface="+mn-cs"/>
                <a:sym typeface=""/>
              </a:rPr>
              <a:t> </a:t>
            </a:r>
            <a:r>
              <a:rPr kumimoji="1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字魂35号-经典雅黑" panose="00000500000000000000" pitchFamily="2" charset="-122"/>
                <a:cs typeface="+mn-cs"/>
                <a:sym typeface=""/>
              </a:rPr>
              <a:t>nghĩa</a:t>
            </a: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字魂35号-经典雅黑" panose="00000500000000000000" pitchFamily="2" charset="-122"/>
                <a:cs typeface="+mn-cs"/>
                <a:sym typeface=""/>
              </a:rPr>
              <a:t> </a:t>
            </a:r>
            <a:r>
              <a:rPr kumimoji="1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字魂35号-经典雅黑" panose="00000500000000000000" pitchFamily="2" charset="-122"/>
                <a:cs typeface="+mn-cs"/>
                <a:sym typeface=""/>
              </a:rPr>
              <a:t>từ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/>
              <a:ea typeface="字魂35号-经典雅黑" panose="00000500000000000000" pitchFamily="2" charset="-122"/>
              <a:cs typeface="+mn-cs"/>
              <a:sym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16736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0" y="1041034"/>
            <a:ext cx="12190413" cy="45719"/>
          </a:xfrm>
          <a:prstGeom prst="rect">
            <a:avLst/>
          </a:prstGeom>
          <a:solidFill>
            <a:srgbClr val="75B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"/>
              <a:ea typeface="字魂35号-经典雅黑" panose="00000500000000000000" pitchFamily="2" charset="-122"/>
              <a:cs typeface="+mn-cs"/>
              <a:sym typeface=""/>
            </a:endParaRPr>
          </a:p>
        </p:txBody>
      </p:sp>
      <p:sp>
        <p:nvSpPr>
          <p:cNvPr id="7" name="圆角矩形 32">
            <a:extLst>
              <a:ext uri="{FF2B5EF4-FFF2-40B4-BE49-F238E27FC236}">
                <a16:creationId xmlns:a16="http://schemas.microsoft.com/office/drawing/2014/main" id="{64B89C99-EF2C-46FE-9DCF-89354D731AFD}"/>
              </a:ext>
            </a:extLst>
          </p:cNvPr>
          <p:cNvSpPr/>
          <p:nvPr/>
        </p:nvSpPr>
        <p:spPr>
          <a:xfrm>
            <a:off x="3912538" y="-101361"/>
            <a:ext cx="4365335" cy="1065783"/>
          </a:xfrm>
          <a:prstGeom prst="roundRect">
            <a:avLst>
              <a:gd name="adj" fmla="val 0"/>
            </a:avLst>
          </a:prstGeom>
          <a:solidFill>
            <a:srgbClr val="75B2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字魂35号-经典雅黑" panose="00000500000000000000" pitchFamily="2" charset="-122"/>
                <a:cs typeface="+mn-cs"/>
                <a:sym typeface=""/>
              </a:rPr>
              <a:t>Giải</a:t>
            </a: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字魂35号-经典雅黑" panose="00000500000000000000" pitchFamily="2" charset="-122"/>
                <a:cs typeface="+mn-cs"/>
                <a:sym typeface=""/>
              </a:rPr>
              <a:t> </a:t>
            </a:r>
            <a:r>
              <a:rPr kumimoji="1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字魂35号-经典雅黑" panose="00000500000000000000" pitchFamily="2" charset="-122"/>
                <a:cs typeface="+mn-cs"/>
                <a:sym typeface=""/>
              </a:rPr>
              <a:t>nghĩa</a:t>
            </a: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字魂35号-经典雅黑" panose="00000500000000000000" pitchFamily="2" charset="-122"/>
                <a:cs typeface="+mn-cs"/>
                <a:sym typeface=""/>
              </a:rPr>
              <a:t> </a:t>
            </a:r>
            <a:r>
              <a:rPr kumimoji="1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字魂35号-经典雅黑" panose="00000500000000000000" pitchFamily="2" charset="-122"/>
                <a:cs typeface="+mn-cs"/>
                <a:sym typeface=""/>
              </a:rPr>
              <a:t>từ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/>
              <a:ea typeface="字魂35号-经典雅黑" panose="00000500000000000000" pitchFamily="2" charset="-122"/>
              <a:cs typeface="+mn-cs"/>
              <a:sym typeface=""/>
            </a:endParaRPr>
          </a:p>
        </p:txBody>
      </p:sp>
      <p:cxnSp>
        <p:nvCxnSpPr>
          <p:cNvPr id="20" name="30">
            <a:extLst>
              <a:ext uri="{FF2B5EF4-FFF2-40B4-BE49-F238E27FC236}">
                <a16:creationId xmlns:a16="http://schemas.microsoft.com/office/drawing/2014/main" id="{F5229C80-1FED-4B9B-A731-14A567100433}"/>
              </a:ext>
            </a:extLst>
          </p:cNvPr>
          <p:cNvCxnSpPr/>
          <p:nvPr/>
        </p:nvCxnSpPr>
        <p:spPr>
          <a:xfrm>
            <a:off x="1528355" y="2972648"/>
            <a:ext cx="38883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1">
            <a:extLst>
              <a:ext uri="{FF2B5EF4-FFF2-40B4-BE49-F238E27FC236}">
                <a16:creationId xmlns:a16="http://schemas.microsoft.com/office/drawing/2014/main" id="{97CEFCB1-9421-4B34-BE4F-D64631E6410E}"/>
              </a:ext>
            </a:extLst>
          </p:cNvPr>
          <p:cNvCxnSpPr/>
          <p:nvPr/>
        </p:nvCxnSpPr>
        <p:spPr>
          <a:xfrm>
            <a:off x="1528355" y="4693108"/>
            <a:ext cx="38883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AF74B102-65F9-4A0E-A7F0-7B1A1BBB6264}"/>
              </a:ext>
            </a:extLst>
          </p:cNvPr>
          <p:cNvGrpSpPr/>
          <p:nvPr/>
        </p:nvGrpSpPr>
        <p:grpSpPr>
          <a:xfrm>
            <a:off x="3524036" y="1867177"/>
            <a:ext cx="5514248" cy="2048676"/>
            <a:chOff x="3524036" y="1867177"/>
            <a:chExt cx="5514248" cy="2727974"/>
          </a:xfrm>
        </p:grpSpPr>
        <p:sp>
          <p:nvSpPr>
            <p:cNvPr id="15" name="3">
              <a:extLst>
                <a:ext uri="{FF2B5EF4-FFF2-40B4-BE49-F238E27FC236}">
                  <a16:creationId xmlns:a16="http://schemas.microsoft.com/office/drawing/2014/main" id="{3BA04592-F58E-4DF2-AFE8-6BB5734D4386}"/>
                </a:ext>
              </a:extLst>
            </p:cNvPr>
            <p:cNvSpPr/>
            <p:nvPr/>
          </p:nvSpPr>
          <p:spPr>
            <a:xfrm>
              <a:off x="3524036" y="1867177"/>
              <a:ext cx="5514248" cy="2727974"/>
            </a:xfrm>
            <a:prstGeom prst="rect">
              <a:avLst/>
            </a:prstGeom>
            <a:noFill/>
            <a:ln>
              <a:solidFill>
                <a:srgbClr val="75B2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"/>
                <a:ea typeface="字魂35号-经典雅黑" panose="00000500000000000000" pitchFamily="2" charset="-122"/>
                <a:cs typeface="+mn-cs"/>
                <a:sym typeface="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D88D68B-B097-45D2-903C-9048867659EB}"/>
                </a:ext>
              </a:extLst>
            </p:cNvPr>
            <p:cNvSpPr txBox="1"/>
            <p:nvPr/>
          </p:nvSpPr>
          <p:spPr>
            <a:xfrm>
              <a:off x="3524036" y="2261668"/>
              <a:ext cx="5455509" cy="17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 err="1">
                  <a:solidFill>
                    <a:srgbClr val="FF0000"/>
                  </a:solidFill>
                </a:rPr>
                <a:t>Thỏa</a:t>
              </a:r>
              <a:r>
                <a:rPr lang="en-US" sz="4000" dirty="0">
                  <a:solidFill>
                    <a:srgbClr val="FF0000"/>
                  </a:solidFill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</a:rPr>
                <a:t>thuê</a:t>
              </a:r>
              <a:r>
                <a:rPr lang="en-US" sz="4000" dirty="0"/>
                <a:t>: </a:t>
              </a:r>
              <a:r>
                <a:rPr lang="vi-VN" sz="4000" dirty="0"/>
                <a:t>rất thoả, được tha hồ theo như ý muốn</a:t>
              </a:r>
              <a:r>
                <a:rPr lang="en-US" sz="4000"/>
                <a:t>.</a:t>
              </a:r>
              <a:r>
                <a:rPr lang="vi-VN" sz="4000"/>
                <a:t> 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1564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5387</TotalTime>
  <Words>276</Words>
  <Application>Microsoft Office PowerPoint</Application>
  <PresentationFormat>Tùy chỉnh</PresentationFormat>
  <Paragraphs>26</Paragraphs>
  <Slides>5</Slides>
  <Notes>5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13</vt:i4>
      </vt:variant>
      <vt:variant>
        <vt:lpstr>Chủ đề</vt:lpstr>
      </vt:variant>
      <vt:variant>
        <vt:i4>11</vt:i4>
      </vt:variant>
      <vt:variant>
        <vt:lpstr>Tiêu đề Bản chiếu</vt:lpstr>
      </vt:variant>
      <vt:variant>
        <vt:i4>5</vt:i4>
      </vt:variant>
    </vt:vector>
  </HeadingPairs>
  <TitlesOfParts>
    <vt:vector size="29" baseType="lpstr">
      <vt:lpstr>等线</vt:lpstr>
      <vt:lpstr>Aptos</vt:lpstr>
      <vt:lpstr>Aptos Display</vt:lpstr>
      <vt:lpstr>Arial</vt:lpstr>
      <vt:lpstr>Arial-Rounded</vt:lpstr>
      <vt:lpstr>Calibri</vt:lpstr>
      <vt:lpstr>Garamond</vt:lpstr>
      <vt:lpstr>Impact</vt:lpstr>
      <vt:lpstr>ITC Avant Garde Std Bk</vt:lpstr>
      <vt:lpstr>LiHei Pro</vt:lpstr>
      <vt:lpstr>Signika</vt:lpstr>
      <vt:lpstr>Times New Roman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9_Office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Windows 10</cp:lastModifiedBy>
  <cp:revision>3215</cp:revision>
  <dcterms:created xsi:type="dcterms:W3CDTF">2015-12-01T09:06:39Z</dcterms:created>
  <dcterms:modified xsi:type="dcterms:W3CDTF">2026-03-25T05:25:21Z</dcterms:modified>
</cp:coreProperties>
</file>