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0" r:id="rId3"/>
    <p:sldId id="276" r:id="rId4"/>
    <p:sldId id="277" r:id="rId5"/>
    <p:sldId id="278" r:id="rId6"/>
    <p:sldId id="280" r:id="rId7"/>
    <p:sldId id="288" r:id="rId8"/>
    <p:sldId id="281" r:id="rId9"/>
    <p:sldId id="289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3E1"/>
    <a:srgbClr val="FBD163"/>
    <a:srgbClr val="E1EB82"/>
    <a:srgbClr val="FBDCE4"/>
    <a:srgbClr val="D4E55A"/>
    <a:srgbClr val="FDEAA0"/>
    <a:srgbClr val="D8F3FC"/>
    <a:srgbClr val="FFC000"/>
    <a:srgbClr val="E75B42"/>
    <a:srgbClr val="E5E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microsoft.com/office/2007/relationships/hdphoto" Target="../media/image10.wdp"/><Relationship Id="rId7" Type="http://schemas.openxmlformats.org/officeDocument/2006/relationships/image" Target="../media/image9.png"/><Relationship Id="rId6" Type="http://schemas.microsoft.com/office/2007/relationships/hdphoto" Target="../media/image8.wdp"/><Relationship Id="rId5" Type="http://schemas.openxmlformats.org/officeDocument/2006/relationships/image" Target="../media/image7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1" Type="http://schemas.openxmlformats.org/officeDocument/2006/relationships/slideLayout" Target="../slideLayouts/slideLayout10.xml"/><Relationship Id="rId10" Type="http://schemas.microsoft.com/office/2007/relationships/hdphoto" Target="../media/image12.wdp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446" y="514772"/>
            <a:ext cx="10362344" cy="58288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7</a:t>
              </a:r>
              <a:endParaRPr lang="vi-VN" sz="3200" dirty="0">
                <a:solidFill>
                  <a:schemeClr val="accent4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432506" y="500373"/>
            <a:ext cx="703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ÔN TẬP HỌC KÌ 1</a:t>
            </a:r>
            <a:endParaRPr lang="vi-VN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8335" y="2721059"/>
            <a:ext cx="703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j-lt"/>
              </a:rPr>
              <a:t>ÔN TẬP CHUNG</a:t>
            </a:r>
            <a:endParaRPr lang="vi-VN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/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84474" y="1707764"/>
            <a:ext cx="10072888" cy="1581451"/>
            <a:chOff x="884474" y="1707764"/>
            <a:chExt cx="10072888" cy="1581451"/>
          </a:xfrm>
        </p:grpSpPr>
        <p:sp>
          <p:nvSpPr>
            <p:cNvPr id="8" name="TextBox 7"/>
            <p:cNvSpPr txBox="1"/>
            <p:nvPr/>
          </p:nvSpPr>
          <p:spPr>
            <a:xfrm>
              <a:off x="884474" y="1790187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</a:t>
              </a:r>
              <a:endParaRPr lang="en-US" sz="2800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1435665" y="1707764"/>
              <a:ext cx="9521697" cy="1581451"/>
              <a:chOff x="974415" y="2551810"/>
              <a:chExt cx="9521697" cy="1581451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974415" y="2551810"/>
                <a:ext cx="9521697" cy="1581451"/>
                <a:chOff x="974415" y="2551810"/>
                <a:chExt cx="9521697" cy="1581451"/>
              </a:xfrm>
            </p:grpSpPr>
            <p:sp>
              <p:nvSpPr>
                <p:cNvPr id="13" name="Rounded Rectangle 12"/>
                <p:cNvSpPr/>
                <p:nvPr/>
              </p:nvSpPr>
              <p:spPr>
                <a:xfrm>
                  <a:off x="974415" y="2551810"/>
                  <a:ext cx="9521697" cy="1581451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  <a:alpha val="64000"/>
                  </a:schemeClr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grpSp>
              <p:nvGrpSpPr>
                <p:cNvPr id="3" name="Group 2"/>
                <p:cNvGrpSpPr/>
                <p:nvPr/>
              </p:nvGrpSpPr>
              <p:grpSpPr>
                <a:xfrm>
                  <a:off x="1202618" y="3075028"/>
                  <a:ext cx="8938909" cy="863374"/>
                  <a:chOff x="1906373" y="3049281"/>
                  <a:chExt cx="10329817" cy="997717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1906373" y="3049281"/>
                    <a:ext cx="10329817" cy="298595"/>
                    <a:chOff x="365068" y="2944906"/>
                    <a:chExt cx="11215274" cy="363070"/>
                  </a:xfrm>
                </p:grpSpPr>
                <p:cxnSp>
                  <p:nvCxnSpPr>
                    <p:cNvPr id="28" name="Straight Arrow Connector 27"/>
                    <p:cNvCxnSpPr/>
                    <p:nvPr/>
                  </p:nvCxnSpPr>
                  <p:spPr>
                    <a:xfrm>
                      <a:off x="365068" y="3101880"/>
                      <a:ext cx="11215274" cy="52942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>
                      <a:off x="932331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>
                      <a:off x="1717162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>
                      <a:off x="2545768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>
                      <a:off x="333039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>
                      <a:off x="4173073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>
                      <a:off x="4984379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>
                      <a:off x="578672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>
                      <a:off x="6598026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/>
                    <p:cNvCxnSpPr/>
                    <p:nvPr/>
                  </p:nvCxnSpPr>
                  <p:spPr>
                    <a:xfrm>
                      <a:off x="7431744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>
                      <a:off x="8234085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2094469" y="3455266"/>
                    <a:ext cx="67699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/>
                      <a:t>34</a:t>
                    </a:r>
                    <a:endParaRPr lang="en-US" sz="2400" dirty="0"/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2838119" y="3452606"/>
                    <a:ext cx="6768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/>
                      <a:t>35</a:t>
                    </a:r>
                    <a:endParaRPr lang="en-US" sz="2400" dirty="0"/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3578068" y="3455266"/>
                    <a:ext cx="63739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/>
                      <a:t>36</a:t>
                    </a:r>
                    <a:endParaRPr lang="en-US" sz="2400" dirty="0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9618220" y="3513497"/>
                    <a:ext cx="637392" cy="5335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/>
                      <a:t>44</a:t>
                    </a:r>
                    <a:endParaRPr lang="en-US" sz="2400" dirty="0"/>
                  </a:p>
                </p:txBody>
              </p:sp>
            </p:grpSp>
            <p:sp>
              <p:nvSpPr>
                <p:cNvPr id="12" name="Rounded Rectangle 11"/>
                <p:cNvSpPr/>
                <p:nvPr/>
              </p:nvSpPr>
              <p:spPr>
                <a:xfrm>
                  <a:off x="5880807" y="3394317"/>
                  <a:ext cx="579329" cy="573405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>
                      <a:solidFill>
                        <a:schemeClr val="tx1"/>
                      </a:solidFill>
                    </a:rPr>
                    <a:t>?</a:t>
                  </a:r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39" name="Straight Connector 38"/>
              <p:cNvCxnSpPr/>
              <p:nvPr/>
            </p:nvCxnSpPr>
            <p:spPr>
              <a:xfrm>
                <a:off x="8127921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879241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943190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ounded Rectangle 43"/>
          <p:cNvSpPr/>
          <p:nvPr/>
        </p:nvSpPr>
        <p:spPr>
          <a:xfrm>
            <a:off x="6342057" y="254809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51534" y="2579914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37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23178" y="2577325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74020" y="2586698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39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24576" y="2589525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37131" y="2632691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77783" y="2632940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42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648918" y="3372789"/>
            <a:ext cx="9114020" cy="1305101"/>
            <a:chOff x="1648918" y="3372789"/>
            <a:chExt cx="9114020" cy="1305101"/>
          </a:xfrm>
        </p:grpSpPr>
        <p:sp>
          <p:nvSpPr>
            <p:cNvPr id="52" name="TextBox 51"/>
            <p:cNvSpPr txBox="1"/>
            <p:nvPr/>
          </p:nvSpPr>
          <p:spPr>
            <a:xfrm>
              <a:off x="1648918" y="3372789"/>
              <a:ext cx="911402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Số thích hợp để điền vào        là:</a:t>
              </a:r>
              <a:endParaRPr lang="en-US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A.   39		B.   40		C.   41 </a:t>
              </a:r>
              <a:endParaRPr lang="en-US" sz="2800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5843657" y="3498365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?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6" name="Oval 55"/>
          <p:cNvSpPr/>
          <p:nvPr/>
        </p:nvSpPr>
        <p:spPr>
          <a:xfrm>
            <a:off x="7044456" y="4064368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973015" y="5003647"/>
            <a:ext cx="1002414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Nếu ngày 19 tháng 12 là thứ Hai thì ngày 22 tháng 12 là: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       A.  Thứ tư	        B.  Thứ năm       C.  Thứ sáu</a:t>
            </a:r>
            <a:endParaRPr lang="en-US" sz="2800" dirty="0"/>
          </a:p>
        </p:txBody>
      </p:sp>
      <p:sp>
        <p:nvSpPr>
          <p:cNvPr id="60" name="Oval 59"/>
          <p:cNvSpPr/>
          <p:nvPr/>
        </p:nvSpPr>
        <p:spPr>
          <a:xfrm>
            <a:off x="4423178" y="5729230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/>
      <p:bldP spid="56" grpId="0" animBg="1"/>
      <p:bldP spid="58" grpId="0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8319" y="372851"/>
            <a:ext cx="8247803" cy="551191"/>
            <a:chOff x="974415" y="1351128"/>
            <a:chExt cx="8247803" cy="551191"/>
          </a:xfrm>
        </p:grpSpPr>
        <p:sp>
          <p:nvSpPr>
            <p:cNvPr id="5" name="Oval 4"/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86794" y="1388589"/>
              <a:ext cx="7635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Tìm</a:t>
              </a:r>
              <a:r>
                <a:rPr lang="en-US" sz="2400" dirty="0"/>
                <a:t> </a:t>
              </a:r>
              <a:r>
                <a:rPr lang="en-US" sz="2400" dirty="0" err="1"/>
                <a:t>đồng</a:t>
              </a:r>
              <a:r>
                <a:rPr lang="en-US" sz="2400" dirty="0"/>
                <a:t> </a:t>
              </a:r>
              <a:r>
                <a:rPr lang="en-US" sz="2400" dirty="0" err="1"/>
                <a:t>hồ</a:t>
              </a:r>
              <a:r>
                <a:rPr lang="en-US" sz="2400" dirty="0"/>
                <a:t> </a:t>
              </a:r>
              <a:r>
                <a:rPr lang="en-US" sz="2400" dirty="0" err="1"/>
                <a:t>chỉ</a:t>
              </a:r>
              <a:r>
                <a:rPr lang="en-US" sz="2400" dirty="0"/>
                <a:t> </a:t>
              </a:r>
              <a:r>
                <a:rPr lang="en-US" sz="2400" dirty="0" err="1"/>
                <a:t>thời</a:t>
              </a:r>
              <a:r>
                <a:rPr lang="en-US" sz="2400" dirty="0"/>
                <a:t> </a:t>
              </a:r>
              <a:r>
                <a:rPr lang="en-US" sz="2400" dirty="0" err="1"/>
                <a:t>gian</a:t>
              </a:r>
              <a:r>
                <a:rPr lang="en-US" sz="2400" dirty="0"/>
                <a:t> </a:t>
              </a:r>
              <a:r>
                <a:rPr lang="en-US" sz="2400" dirty="0" err="1"/>
                <a:t>thích</a:t>
              </a:r>
              <a:r>
                <a:rPr lang="en-US" sz="2400" dirty="0"/>
                <a:t> </a:t>
              </a:r>
              <a:r>
                <a:rPr lang="en-US" sz="2400" dirty="0" err="1"/>
                <a:t>hợp</a:t>
              </a:r>
              <a:r>
                <a:rPr lang="en-US" sz="2400" dirty="0"/>
                <a:t> </a:t>
              </a:r>
              <a:r>
                <a:rPr lang="en-US" sz="2400" dirty="0" err="1"/>
                <a:t>với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bức</a:t>
              </a:r>
              <a:r>
                <a:rPr lang="en-US" sz="2400" dirty="0"/>
                <a:t> </a:t>
              </a:r>
              <a:r>
                <a:rPr lang="en-US" sz="2400" dirty="0" err="1"/>
                <a:t>tranh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136184" y="2813095"/>
            <a:ext cx="3320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2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.</a:t>
            </a:r>
            <a:endParaRPr lang="vi-VN" sz="24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873914" y="935888"/>
            <a:ext cx="10582568" cy="5511800"/>
            <a:chOff x="873914" y="935888"/>
            <a:chExt cx="10582568" cy="5511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3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9" t="7683" r="2423" b="4746"/>
            <a:stretch>
              <a:fillRect/>
            </a:stretch>
          </p:blipFill>
          <p:spPr>
            <a:xfrm>
              <a:off x="927787" y="1050596"/>
              <a:ext cx="2767912" cy="1726670"/>
            </a:xfrm>
            <a:prstGeom prst="roundRect">
              <a:avLst>
                <a:gd name="adj" fmla="val 10555"/>
              </a:avLst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1" t="3598" r="1161"/>
            <a:stretch>
              <a:fillRect/>
            </a:stretch>
          </p:blipFill>
          <p:spPr>
            <a:xfrm>
              <a:off x="927787" y="3689063"/>
              <a:ext cx="2852434" cy="1835341"/>
            </a:xfrm>
            <a:prstGeom prst="round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873914" y="2813096"/>
              <a:ext cx="3320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đi</a:t>
              </a:r>
              <a:r>
                <a:rPr lang="en-US" sz="2400" dirty="0"/>
                <a:t> </a:t>
              </a:r>
              <a:r>
                <a:rPr lang="en-US" sz="2400" dirty="0" err="1"/>
                <a:t>học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7 </a:t>
              </a:r>
              <a:r>
                <a:rPr lang="en-US" sz="2400" dirty="0" err="1"/>
                <a:t>giờ</a:t>
              </a:r>
              <a:r>
                <a:rPr lang="en-US" sz="2400" dirty="0"/>
                <a:t> 15 </a:t>
              </a:r>
              <a:r>
                <a:rPr lang="en-US" sz="2400" dirty="0" err="1"/>
                <a:t>phút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90132" y="5577334"/>
              <a:ext cx="3320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chơi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bóng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4 </a:t>
              </a:r>
              <a:r>
                <a:rPr lang="en-US" sz="2400" dirty="0" err="1"/>
                <a:t>giờ</a:t>
              </a:r>
              <a:r>
                <a:rPr lang="en-US" sz="2400" dirty="0"/>
                <a:t> 30 </a:t>
              </a:r>
              <a:r>
                <a:rPr lang="en-US" sz="2400" dirty="0" err="1"/>
                <a:t>phút</a:t>
              </a:r>
              <a:r>
                <a:rPr lang="en-US" sz="2400" dirty="0"/>
                <a:t> </a:t>
              </a:r>
              <a:r>
                <a:rPr lang="en-US" sz="2400" dirty="0" err="1"/>
                <a:t>chiều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518" y="1021643"/>
              <a:ext cx="2778577" cy="179145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6184" y="3636476"/>
              <a:ext cx="2844800" cy="18542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8136184" y="5572043"/>
              <a:ext cx="33202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xem</a:t>
              </a:r>
              <a:r>
                <a:rPr lang="en-US" sz="2400" dirty="0"/>
                <a:t> </a:t>
              </a:r>
              <a:r>
                <a:rPr lang="en-US" sz="2400" dirty="0" err="1"/>
                <a:t>phim</a:t>
              </a:r>
              <a:r>
                <a:rPr lang="en-US" sz="2400" dirty="0"/>
                <a:t> </a:t>
              </a:r>
              <a:r>
                <a:rPr lang="en-US" sz="2400" dirty="0" err="1"/>
                <a:t>hoạt</a:t>
              </a:r>
              <a:r>
                <a:rPr lang="en-US" sz="2400" dirty="0"/>
                <a:t> </a:t>
              </a:r>
              <a:r>
                <a:rPr lang="en-US" sz="2400" dirty="0" err="1"/>
                <a:t>hình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8 </a:t>
              </a:r>
              <a:r>
                <a:rPr lang="en-US" sz="2400" dirty="0" err="1"/>
                <a:t>giờ</a:t>
              </a:r>
              <a:r>
                <a:rPr lang="en-US" sz="2400" dirty="0"/>
                <a:t> </a:t>
              </a:r>
              <a:r>
                <a:rPr lang="en-US" sz="2400" dirty="0" err="1"/>
                <a:t>tối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226" b="95161" l="9091" r="88312">
                          <a14:foregroundMark x1="18831" y1="18433" x2="35065" y2="9447"/>
                          <a14:foregroundMark x1="35065" y1="9447" x2="59740" y2="7143"/>
                          <a14:foregroundMark x1="59740" y1="7143" x2="79221" y2="14286"/>
                          <a14:foregroundMark x1="79221" y1="14055" x2="70779" y2="3687"/>
                          <a14:foregroundMark x1="70779" y1="3687" x2="50000" y2="3456"/>
                          <a14:foregroundMark x1="42857" y1="30184" x2="18831" y2="36866"/>
                          <a14:foregroundMark x1="18831" y1="36866" x2="77922" y2="42627"/>
                          <a14:foregroundMark x1="77922" y1="42627" x2="77922" y2="42627"/>
                          <a14:foregroundMark x1="45455" y1="79032" x2="32468" y2="87788"/>
                          <a14:foregroundMark x1="17532" y1="93088" x2="17532" y2="93088"/>
                          <a14:foregroundMark x1="14286" y1="79032" x2="14286" y2="79032"/>
                          <a14:foregroundMark x1="26623" y1="3456" x2="26623" y2="3456"/>
                          <a14:foregroundMark x1="20130" y1="95161" x2="20130" y2="95161"/>
                        </a14:backgroundRemoval>
                      </a14:imgEffect>
                      <a14:imgEffect>
                        <a14:sharpenSoften amount="4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100" y="935888"/>
              <a:ext cx="1955800" cy="5511800"/>
            </a:xfrm>
            <a:prstGeom prst="rect">
              <a:avLst/>
            </a:prstGeom>
          </p:spPr>
        </p:pic>
      </p:grpSp>
      <p:cxnSp>
        <p:nvCxnSpPr>
          <p:cNvPr id="34" name="Straight Connector 33"/>
          <p:cNvCxnSpPr>
            <a:stCxn id="3" idx="3"/>
          </p:cNvCxnSpPr>
          <p:nvPr/>
        </p:nvCxnSpPr>
        <p:spPr>
          <a:xfrm>
            <a:off x="3695699" y="1913931"/>
            <a:ext cx="1640799" cy="3658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744000" y="2953062"/>
            <a:ext cx="1640799" cy="16890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758899" y="1968550"/>
            <a:ext cx="1413970" cy="2393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758899" y="1484026"/>
            <a:ext cx="1424636" cy="31581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63968" y="348733"/>
            <a:ext cx="3350473" cy="560681"/>
            <a:chOff x="974415" y="1351128"/>
            <a:chExt cx="3350473" cy="560681"/>
          </a:xfrm>
        </p:grpSpPr>
        <p:sp>
          <p:nvSpPr>
            <p:cNvPr id="3" name="Rounded Rectangle 2"/>
            <p:cNvSpPr/>
            <p:nvPr/>
          </p:nvSpPr>
          <p:spPr>
            <a:xfrm>
              <a:off x="1586794" y="1445483"/>
              <a:ext cx="2601907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74415" y="1351128"/>
              <a:ext cx="3350473" cy="560681"/>
              <a:chOff x="974415" y="1351128"/>
              <a:chExt cx="3350473" cy="560681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3</a:t>
                </a:r>
                <a:endParaRPr lang="vi-VN" sz="3200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580311" y="1388589"/>
                <a:ext cx="27445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Đặt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rồi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 </a:t>
                </a:r>
                <a:endParaRPr lang="vi-VN" sz="2800" dirty="0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5123832" y="899924"/>
            <a:ext cx="5548756" cy="658772"/>
            <a:chOff x="1824226" y="3918824"/>
            <a:chExt cx="5548756" cy="658772"/>
          </a:xfrm>
        </p:grpSpPr>
        <p:sp>
          <p:nvSpPr>
            <p:cNvPr id="8" name="Rectangle 7"/>
            <p:cNvSpPr/>
            <p:nvPr/>
          </p:nvSpPr>
          <p:spPr>
            <a:xfrm>
              <a:off x="1824226" y="3918826"/>
              <a:ext cx="1194558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36 + 7</a:t>
              </a:r>
              <a:endParaRPr lang="vi-VN" sz="2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01137" y="3918825"/>
              <a:ext cx="1194558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 + 48</a:t>
              </a:r>
              <a:endParaRPr lang="vi-VN" sz="2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78048" y="3918824"/>
              <a:ext cx="1394934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+ 64</a:t>
              </a:r>
              <a:endParaRPr lang="vi-VN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23379" y="1402566"/>
            <a:ext cx="837249" cy="1312215"/>
            <a:chOff x="1933616" y="4498692"/>
            <a:chExt cx="837249" cy="1312215"/>
          </a:xfrm>
        </p:grpSpPr>
        <p:sp>
          <p:nvSpPr>
            <p:cNvPr id="12" name="TextBox 11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  <a:endParaRPr lang="vi-VN" sz="2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306220" y="1395516"/>
            <a:ext cx="837249" cy="1312215"/>
            <a:chOff x="1933616" y="4498692"/>
            <a:chExt cx="837249" cy="1312215"/>
          </a:xfrm>
        </p:grpSpPr>
        <p:sp>
          <p:nvSpPr>
            <p:cNvPr id="16" name="TextBox 15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48</a:t>
              </a:r>
              <a:endParaRPr lang="vi-VN" sz="2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389061" y="1402566"/>
            <a:ext cx="837249" cy="1312215"/>
            <a:chOff x="1933616" y="4498692"/>
            <a:chExt cx="837249" cy="1312215"/>
          </a:xfrm>
        </p:grpSpPr>
        <p:sp>
          <p:nvSpPr>
            <p:cNvPr id="20" name="TextBox 19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  <a:endParaRPr lang="vi-VN" sz="2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5420709" y="274365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03550" y="271278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12895" y="274365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14441" y="9985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  <a:endParaRPr lang="vi-VN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214441" y="369147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  <a:endParaRPr lang="vi-VN" sz="28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5123832" y="3691478"/>
            <a:ext cx="5539138" cy="658772"/>
            <a:chOff x="1824226" y="3918824"/>
            <a:chExt cx="5539138" cy="658773"/>
          </a:xfrm>
        </p:grpSpPr>
        <p:sp>
          <p:nvSpPr>
            <p:cNvPr id="29" name="Rectangle 28"/>
            <p:cNvSpPr/>
            <p:nvPr/>
          </p:nvSpPr>
          <p:spPr>
            <a:xfrm>
              <a:off x="1824226" y="3918826"/>
              <a:ext cx="1184940" cy="65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73 – 6</a:t>
              </a:r>
              <a:endParaRPr lang="vi-VN" sz="28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01137" y="3918825"/>
              <a:ext cx="1385316" cy="65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82 – 57</a:t>
              </a:r>
              <a:endParaRPr lang="vi-VN" sz="28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78048" y="3918824"/>
              <a:ext cx="1385316" cy="65877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91 – 85</a:t>
              </a:r>
              <a:endParaRPr lang="vi-VN" sz="28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23379" y="4194120"/>
            <a:ext cx="837249" cy="1312215"/>
            <a:chOff x="1933616" y="4498692"/>
            <a:chExt cx="837249" cy="1312215"/>
          </a:xfrm>
        </p:grpSpPr>
        <p:sp>
          <p:nvSpPr>
            <p:cNvPr id="33" name="TextBox 32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  <a:endParaRPr lang="vi-VN" sz="28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  <a:endParaRPr lang="vi-VN" sz="2800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7306220" y="4187070"/>
            <a:ext cx="837249" cy="1312215"/>
            <a:chOff x="1933616" y="4498692"/>
            <a:chExt cx="837249" cy="1312215"/>
          </a:xfrm>
        </p:grpSpPr>
        <p:sp>
          <p:nvSpPr>
            <p:cNvPr id="37" name="TextBox 36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  <a:endParaRPr lang="vi-VN" sz="2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  <a:endParaRPr lang="vi-VN" sz="2800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9389061" y="4194120"/>
            <a:ext cx="837249" cy="1312215"/>
            <a:chOff x="1933616" y="4498692"/>
            <a:chExt cx="837249" cy="1312215"/>
          </a:xfrm>
        </p:grpSpPr>
        <p:sp>
          <p:nvSpPr>
            <p:cNvPr id="41" name="TextBox 40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91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85</a:t>
              </a:r>
              <a:endParaRPr lang="vi-VN" sz="28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  <a:endParaRPr lang="vi-VN" sz="2800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5420709" y="553521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03550" y="550433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612895" y="5535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7" name="Cloud 46"/>
          <p:cNvSpPr/>
          <p:nvPr/>
        </p:nvSpPr>
        <p:spPr>
          <a:xfrm>
            <a:off x="785464" y="1559526"/>
            <a:ext cx="3375944" cy="4004450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Nhớ đặt tính thẳng hàng các bạn nhé.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44" grpId="0"/>
      <p:bldP spid="45" grpId="0"/>
      <p:bldP spid="46" grpId="0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34" y="1674456"/>
            <a:ext cx="7663535" cy="446556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88063" y="603681"/>
            <a:ext cx="9660887" cy="954107"/>
            <a:chOff x="974415" y="1327013"/>
            <a:chExt cx="9660887" cy="954107"/>
          </a:xfrm>
        </p:grpSpPr>
        <p:sp>
          <p:nvSpPr>
            <p:cNvPr id="5" name="Oval 4"/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5606" y="1327013"/>
              <a:ext cx="91096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</a:t>
              </a:r>
              <a:r>
                <a:rPr lang="en-US" sz="2800" dirty="0"/>
                <a:t>- </a:t>
              </a:r>
              <a:r>
                <a:rPr lang="en-US" sz="2800" dirty="0" err="1"/>
                <a:t>bốt</a:t>
              </a:r>
              <a:r>
                <a:rPr lang="en-US" sz="2800" dirty="0"/>
                <a:t> </a:t>
              </a:r>
              <a:r>
                <a:rPr lang="en-US" sz="2800" dirty="0" err="1"/>
                <a:t>cao</a:t>
              </a:r>
              <a:r>
                <a:rPr lang="en-US" sz="2800" dirty="0"/>
                <a:t> 89 cm, Mi </a:t>
              </a:r>
              <a:r>
                <a:rPr lang="en-US" sz="2800" dirty="0" err="1"/>
                <a:t>cao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rô</a:t>
              </a:r>
              <a:r>
                <a:rPr lang="en-US" sz="2800" dirty="0"/>
                <a:t>- </a:t>
              </a:r>
              <a:r>
                <a:rPr lang="en-US" sz="2800" dirty="0" err="1"/>
                <a:t>bốt</a:t>
              </a:r>
              <a:r>
                <a:rPr lang="en-US" sz="2800" dirty="0"/>
                <a:t> 9 cm. </a:t>
              </a:r>
              <a:r>
                <a:rPr lang="en-US" sz="2800" dirty="0" err="1"/>
                <a:t>Hỏi</a:t>
              </a:r>
              <a:r>
                <a:rPr lang="en-US" sz="2800" dirty="0"/>
                <a:t> Mi </a:t>
              </a:r>
              <a:r>
                <a:rPr lang="en-US" sz="2800" dirty="0" err="1"/>
                <a:t>cao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xăng</a:t>
              </a:r>
              <a:r>
                <a:rPr lang="en-US" sz="2800" dirty="0"/>
                <a:t>- </a:t>
              </a:r>
              <a:r>
                <a:rPr lang="en-US" sz="2800" dirty="0" err="1"/>
                <a:t>ti</a:t>
              </a:r>
              <a:r>
                <a:rPr lang="en-US" sz="2800" dirty="0"/>
                <a:t>- </a:t>
              </a:r>
              <a:r>
                <a:rPr lang="en-US" sz="2800" dirty="0" err="1"/>
                <a:t>mét</a:t>
              </a:r>
              <a:r>
                <a:rPr lang="en-US" sz="2800" dirty="0"/>
                <a:t> ?</a:t>
              </a:r>
              <a:endParaRPr lang="vi-VN" sz="28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26524" y="2367458"/>
            <a:ext cx="43243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          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Rô-bốt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: 89 cm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Mi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rô-bốt</a:t>
            </a:r>
            <a:r>
              <a:rPr lang="en-US" sz="2800" dirty="0"/>
              <a:t>: 9 cm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Mi </a:t>
            </a:r>
            <a:r>
              <a:rPr lang="en-US" sz="2800" dirty="0" err="1"/>
              <a:t>cao</a:t>
            </a:r>
            <a:r>
              <a:rPr lang="en-US" sz="2800" dirty="0"/>
              <a:t> …? cm</a:t>
            </a:r>
            <a:endParaRPr lang="vi-VN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245100" y="2367458"/>
            <a:ext cx="6235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        Mi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xăng</a:t>
            </a:r>
            <a:r>
              <a:rPr lang="en-US" sz="2800" dirty="0"/>
              <a:t>- </a:t>
            </a:r>
            <a:r>
              <a:rPr lang="en-US" sz="2800" dirty="0" err="1"/>
              <a:t>ti</a:t>
            </a:r>
            <a:r>
              <a:rPr lang="en-US" sz="2800" dirty="0"/>
              <a:t>- </a:t>
            </a:r>
            <a:r>
              <a:rPr lang="en-US" sz="2800" dirty="0" err="1"/>
              <a:t>mét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               89 + 9 = 98 (cm)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98 cm</a:t>
            </a:r>
            <a:endParaRPr lang="vi-VN" sz="28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522912" y="2064842"/>
            <a:ext cx="0" cy="326390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8063" y="506696"/>
            <a:ext cx="9660887" cy="954107"/>
            <a:chOff x="974415" y="1327013"/>
            <a:chExt cx="9660887" cy="954107"/>
          </a:xfrm>
        </p:grpSpPr>
        <p:sp>
          <p:nvSpPr>
            <p:cNvPr id="3" name="Oval 2"/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5</a:t>
              </a:r>
              <a:endParaRPr lang="vi-VN" sz="32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25606" y="1327013"/>
              <a:ext cx="91096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kiến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chỗ</a:t>
              </a:r>
              <a:r>
                <a:rPr lang="en-US" sz="2800" dirty="0"/>
                <a:t> </a:t>
              </a:r>
              <a:r>
                <a:rPr lang="en-US" sz="2800" dirty="0" err="1"/>
                <a:t>miếng</a:t>
              </a:r>
              <a:r>
                <a:rPr lang="en-US" sz="2800" dirty="0"/>
                <a:t> </a:t>
              </a:r>
              <a:r>
                <a:rPr lang="en-US" sz="2800" dirty="0" err="1"/>
                <a:t>bánh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28" y="1392090"/>
            <a:ext cx="6767513" cy="38798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48691" y="1494115"/>
            <a:ext cx="1323009" cy="523220"/>
            <a:chOff x="848691" y="1891144"/>
            <a:chExt cx="1323009" cy="523220"/>
          </a:xfrm>
        </p:grpSpPr>
        <p:sp>
          <p:nvSpPr>
            <p:cNvPr id="9" name="Rounded Rectangle 8"/>
            <p:cNvSpPr/>
            <p:nvPr/>
          </p:nvSpPr>
          <p:spPr>
            <a:xfrm>
              <a:off x="1292235" y="1948037"/>
              <a:ext cx="736592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48691" y="1891144"/>
              <a:ext cx="13230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a) </a:t>
              </a: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48691" y="1855521"/>
            <a:ext cx="3283900" cy="1305101"/>
            <a:chOff x="873761" y="2214337"/>
            <a:chExt cx="3283900" cy="1305101"/>
          </a:xfrm>
        </p:grpSpPr>
        <p:sp>
          <p:nvSpPr>
            <p:cNvPr id="11" name="TextBox 10"/>
            <p:cNvSpPr txBox="1"/>
            <p:nvPr/>
          </p:nvSpPr>
          <p:spPr>
            <a:xfrm>
              <a:off x="873761" y="2214337"/>
              <a:ext cx="328390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/>
                <a:t>- Đường đi ABC dài          cm.</a:t>
              </a:r>
              <a:endParaRPr lang="en-US" sz="28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637052" y="288317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?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48691" y="3332015"/>
            <a:ext cx="3283900" cy="1305101"/>
            <a:chOff x="873761" y="2214337"/>
            <a:chExt cx="3283900" cy="1305101"/>
          </a:xfrm>
        </p:grpSpPr>
        <p:sp>
          <p:nvSpPr>
            <p:cNvPr id="15" name="TextBox 14"/>
            <p:cNvSpPr txBox="1"/>
            <p:nvPr/>
          </p:nvSpPr>
          <p:spPr>
            <a:xfrm>
              <a:off x="873761" y="2214337"/>
              <a:ext cx="328390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/>
                <a:t>- Đường đi MNPQ dài          cm.</a:t>
              </a:r>
              <a:endParaRPr lang="en-US" sz="28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637052" y="288317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?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77749" y="4878164"/>
            <a:ext cx="352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20" name="Rounded Rectangle 19"/>
          <p:cNvSpPr/>
          <p:nvPr/>
        </p:nvSpPr>
        <p:spPr>
          <a:xfrm>
            <a:off x="4613564" y="5355217"/>
            <a:ext cx="6586577" cy="962453"/>
          </a:xfrm>
          <a:prstGeom prst="roundRect">
            <a:avLst/>
          </a:prstGeom>
          <a:solidFill>
            <a:srgbClr val="D8F3FC"/>
          </a:solidFill>
          <a:ln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64888" y="5654104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ABC = AB + BC = 52 cm + 38 cm = </a:t>
            </a:r>
            <a:r>
              <a:rPr lang="en-US" sz="2400" dirty="0">
                <a:solidFill>
                  <a:srgbClr val="FF0000"/>
                </a:solidFill>
              </a:rPr>
              <a:t>90</a:t>
            </a:r>
            <a:r>
              <a:rPr lang="en-US" sz="2400" dirty="0"/>
              <a:t> cm</a:t>
            </a:r>
            <a:endParaRPr lang="en-US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1611982" y="252435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9229" y="5486673"/>
            <a:ext cx="648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MNPQ = MN + NP + PQ </a:t>
            </a:r>
            <a:endParaRPr lang="en-US" sz="2400" dirty="0"/>
          </a:p>
          <a:p>
            <a:r>
              <a:rPr lang="en-US" sz="2400" dirty="0"/>
              <a:t>            = 39 cm + 23 cm + 35 cm = </a:t>
            </a:r>
            <a:r>
              <a:rPr lang="en-US" sz="2400" dirty="0">
                <a:solidFill>
                  <a:srgbClr val="FF0000"/>
                </a:solidFill>
              </a:rPr>
              <a:t>97</a:t>
            </a:r>
            <a:r>
              <a:rPr lang="en-US" sz="2400" dirty="0"/>
              <a:t> cm</a:t>
            </a:r>
            <a:endParaRPr lang="en-US" sz="2400" dirty="0"/>
          </a:p>
        </p:txBody>
      </p:sp>
      <p:sp>
        <p:nvSpPr>
          <p:cNvPr id="24" name="Rounded Rectangle 23"/>
          <p:cNvSpPr/>
          <p:nvPr/>
        </p:nvSpPr>
        <p:spPr>
          <a:xfrm>
            <a:off x="1611982" y="400084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97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64887" y="5671338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Đ</a:t>
            </a:r>
            <a:r>
              <a:rPr lang="en-US" sz="2400" dirty="0"/>
              <a:t>ường ABC ngắn hơn MNPQ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1" grpId="1"/>
      <p:bldP spid="22" grpId="0" animBg="1"/>
      <p:bldP spid="23" grpId="0"/>
      <p:bldP spid="23" grpId="1"/>
      <p:bldP spid="24" grpId="0" animBg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1146</Words>
  <Application>WPS Spreadsheets</Application>
  <PresentationFormat>Widescreen</PresentationFormat>
  <Paragraphs>161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SimSun</vt:lpstr>
      <vt:lpstr>Wingdings</vt:lpstr>
      <vt:lpstr>Arial</vt:lpstr>
      <vt:lpstr>Microsoft YaHei</vt:lpstr>
      <vt:lpstr>汉仪旗黑</vt:lpstr>
      <vt:lpstr>Arial Unicode MS</vt:lpstr>
      <vt:lpstr>UTM Cookies</vt:lpstr>
      <vt:lpstr>苹方-简</vt:lpstr>
      <vt:lpstr>Calibri</vt:lpstr>
      <vt:lpstr>Helvetica Neue</vt:lpstr>
      <vt:lpstr>宋体-简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daothu</cp:lastModifiedBy>
  <cp:revision>96</cp:revision>
  <dcterms:created xsi:type="dcterms:W3CDTF">2026-01-11T16:02:28Z</dcterms:created>
  <dcterms:modified xsi:type="dcterms:W3CDTF">2026-01-11T16:02:28Z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1033-5.6.0.8082</vt:lpwstr>
  </property>
</Properties>
</file>