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17" r:id="rId3"/>
    <p:sldMasterId id="2147483731" r:id="rId4"/>
    <p:sldMasterId id="2147483755" r:id="rId5"/>
    <p:sldMasterId id="2147483767" r:id="rId6"/>
    <p:sldMasterId id="2147483779" r:id="rId7"/>
    <p:sldMasterId id="2147483791" r:id="rId8"/>
  </p:sldMasterIdLst>
  <p:notesMasterIdLst>
    <p:notesMasterId r:id="rId41"/>
  </p:notesMasterIdLst>
  <p:sldIdLst>
    <p:sldId id="409" r:id="rId9"/>
    <p:sldId id="476" r:id="rId10"/>
    <p:sldId id="477" r:id="rId11"/>
    <p:sldId id="259" r:id="rId12"/>
    <p:sldId id="478" r:id="rId13"/>
    <p:sldId id="479" r:id="rId14"/>
    <p:sldId id="480" r:id="rId15"/>
    <p:sldId id="257" r:id="rId16"/>
    <p:sldId id="481" r:id="rId17"/>
    <p:sldId id="277" r:id="rId18"/>
    <p:sldId id="314" r:id="rId19"/>
    <p:sldId id="321" r:id="rId20"/>
    <p:sldId id="315" r:id="rId21"/>
    <p:sldId id="316" r:id="rId22"/>
    <p:sldId id="317" r:id="rId23"/>
    <p:sldId id="318" r:id="rId24"/>
    <p:sldId id="319" r:id="rId25"/>
    <p:sldId id="320" r:id="rId26"/>
    <p:sldId id="323" r:id="rId27"/>
    <p:sldId id="322" r:id="rId28"/>
    <p:sldId id="330" r:id="rId29"/>
    <p:sldId id="275" r:id="rId30"/>
    <p:sldId id="269" r:id="rId31"/>
    <p:sldId id="333" r:id="rId32"/>
    <p:sldId id="394" r:id="rId33"/>
    <p:sldId id="483" r:id="rId34"/>
    <p:sldId id="327" r:id="rId35"/>
    <p:sldId id="328" r:id="rId36"/>
    <p:sldId id="329" r:id="rId37"/>
    <p:sldId id="482" r:id="rId38"/>
    <p:sldId id="273" r:id="rId39"/>
    <p:sldId id="31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9140-106A-4A6D-9669-8161F2AB914D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AB86-4511-4458-AB87-DD2190C9A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9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mảnh ghép để tới câu hỏi</a:t>
            </a:r>
          </a:p>
          <a:p>
            <a:r>
              <a:rPr lang="en-US" baseline="0"/>
              <a:t>Click vào sao ở góc để quay lại slide này</a:t>
            </a:r>
          </a:p>
          <a:p>
            <a:r>
              <a:rPr lang="en-US" baseline="0"/>
              <a:t>Chơi xong click vào sao để tới bài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49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</a:t>
            </a:r>
            <a:r>
              <a:rPr lang="en-US" baseline="0"/>
              <a:t> kẹo hoặc sticker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76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600">
                <a:hlinkClick r:id="rId3"/>
              </a:rPr>
              <a:t>https://www.facebook.com/nhilinh.phan/</a:t>
            </a:r>
            <a:endParaRPr lang="en-US" sz="1600"/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600">
                <a:hlinkClick r:id="rId4"/>
              </a:rPr>
              <a:t>https://www.facebook.com/groups/443096903751589</a:t>
            </a:r>
            <a:endParaRPr lang="en-US" sz="16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25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7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839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1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5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0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547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5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04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366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6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001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400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861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447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442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10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731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7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70541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133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27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40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27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50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5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73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14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403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1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881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69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98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00B0D-6BB9-43FB-91AB-063C0F31A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9E7A6-C32E-4AF2-9230-8F37D6A9E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D13DF-D7AA-4ED5-ABB2-0ED3A095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C2C4C-76C3-46EF-89C1-9F7576EA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D647-CE50-494D-A509-657D41D7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7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20C8-FA88-4F8E-9FC5-02604667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0AF05-5EFF-42D5-887F-F4BA8D251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3947-D4AF-48B7-B13C-52F0FC4C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AB2FB-2074-4E6C-AF32-9D4E8633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2C8C0-346E-4BC1-A093-467E3A21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32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39E8-FBA9-43BB-AA0C-A7B3DA0A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91312-92BE-45D3-ABD8-6C74FDD63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44723-7857-4C09-AC32-2C7AF8DC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22A54-C2A5-4393-A11A-01E14322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68DBE-9EEA-40B6-B88A-7F0BE761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38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C021-40FB-4B93-A37E-A3D9A762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63C3-F15E-42B4-8FC5-AC79FA484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66555-69BB-4FFE-AD3D-ABE603518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236CD-B7E6-4E15-AFBD-E868D097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4AAD5-B4EE-414C-909B-80B545F0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C23F7-10AF-40BD-9A35-FAFFA2DC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63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AF66-893E-4761-89A1-E107610B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DB87F-C40C-4B91-95C2-89C6DB246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2E9C7-A8A0-427D-8642-580688D67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93838-6526-4C1A-B82C-32058424F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98CC3-1F18-4AF4-8CD1-D1D200ADE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0808A2-8D44-493B-8741-7CA71DB1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ECF3F-00D6-4A31-A6D0-6B5FB683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BFFF0-1FF6-4CF6-B60B-FEC89FB1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0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FDDD-D499-4E7E-BA60-5A89D42A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53A05-5866-4039-8CFC-562A06FF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A5851-A962-493C-887C-65C3297D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1A789-D6AC-4A94-9170-9F184138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05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D3A34D-0C98-4D98-9D61-6EAEF604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041E9-7CD3-4D34-9150-27535726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96856-60C1-4E22-ADE9-0F22F445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59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CCBB-0B2F-4DF9-A545-C0E0B1E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03747-0665-4EFF-8D43-7D2CAC62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97EEC-1F95-4950-8B23-A54476544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55383-5D80-4939-8E3A-9CABC615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D0729-9E0B-4705-8C87-47B87B95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4A854-AA05-4245-9658-C07A22C6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15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E863-2415-4CE5-98DD-5D07E3F4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DE333-0098-4472-A816-62A5ACE48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F4524-1924-4955-8C34-AC56411DC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236EF-C4CB-457A-8A8D-C221818A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381CC-2A66-418B-A707-B7A6B402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94024-1561-41C0-BB40-DD0077B3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30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D7F4-A337-4D09-A331-E0F98A74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E7F3E-0636-4B8E-B8F0-ADBEB5E9F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16DFB-CC35-4AF7-A89C-F626C1CF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84946-9A2C-4940-AB00-43EE9B30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5B5A-EFDD-4406-9248-8DB1794E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5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AB6B5-4B0E-40BA-8617-E56DE4A67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61E84-44F8-41AE-91A4-584074F03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F612-B46D-48A5-900C-10F23795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3CEA-3215-464F-B449-62AC4917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DEEA4-8125-4A59-B0DB-D6CC2647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213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00B0D-6BB9-43FB-91AB-063C0F31A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9E7A6-C32E-4AF2-9230-8F37D6A9E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D13DF-D7AA-4ED5-ABB2-0ED3A095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C2C4C-76C3-46EF-89C1-9F7576EA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7D647-CE50-494D-A509-657D41D7F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047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20C8-FA88-4F8E-9FC5-02604667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0AF05-5EFF-42D5-887F-F4BA8D251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3947-D4AF-48B7-B13C-52F0FC4C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AB2FB-2074-4E6C-AF32-9D4E8633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2C8C0-346E-4BC1-A093-467E3A21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536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39E8-FBA9-43BB-AA0C-A7B3DA0A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91312-92BE-45D3-ABD8-6C74FDD63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44723-7857-4C09-AC32-2C7AF8DC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22A54-C2A5-4393-A11A-01E14322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68DBE-9EEA-40B6-B88A-7F0BE761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3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C021-40FB-4B93-A37E-A3D9A762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63C3-F15E-42B4-8FC5-AC79FA484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66555-69BB-4FFE-AD3D-ABE603518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236CD-B7E6-4E15-AFBD-E868D097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4AAD5-B4EE-414C-909B-80B545F0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C23F7-10AF-40BD-9A35-FAFFA2DC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93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AF66-893E-4761-89A1-E107610B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DB87F-C40C-4B91-95C2-89C6DB246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2E9C7-A8A0-427D-8642-580688D67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93838-6526-4C1A-B82C-32058424F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98CC3-1F18-4AF4-8CD1-D1D200ADE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0808A2-8D44-493B-8741-7CA71DB1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ECF3F-00D6-4A31-A6D0-6B5FB683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BFFF0-1FF6-4CF6-B60B-FEC89FB1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82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FDDD-D499-4E7E-BA60-5A89D42A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53A05-5866-4039-8CFC-562A06FF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A5851-A962-493C-887C-65C3297D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1A789-D6AC-4A94-9170-9F184138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5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D3A34D-0C98-4D98-9D61-6EAEF604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041E9-7CD3-4D34-9150-27535726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96856-60C1-4E22-ADE9-0F22F445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8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4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CCBB-0B2F-4DF9-A545-C0E0B1E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03747-0665-4EFF-8D43-7D2CAC62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97EEC-1F95-4950-8B23-A54476544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55383-5D80-4939-8E3A-9CABC615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D0729-9E0B-4705-8C87-47B87B95D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4A854-AA05-4245-9658-C07A22C6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35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E863-2415-4CE5-98DD-5D07E3F4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DE333-0098-4472-A816-62A5ACE48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F4524-1924-4955-8C34-AC56411DC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236EF-C4CB-457A-8A8D-C221818A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381CC-2A66-418B-A707-B7A6B402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94024-1561-41C0-BB40-DD0077B3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306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D7F4-A337-4D09-A331-E0F98A74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E7F3E-0636-4B8E-B8F0-ADBEB5E9F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16DFB-CC35-4AF7-A89C-F626C1CF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84946-9A2C-4940-AB00-43EE9B30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5B5A-EFDD-4406-9248-8DB1794E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05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AB6B5-4B0E-40BA-8617-E56DE4A67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61E84-44F8-41AE-91A4-584074F03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F612-B46D-48A5-900C-10F23795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68FCF2-507C-4D12-B1F5-147CCEDDC5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3CEA-3215-464F-B449-62AC49179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DEEA4-8125-4A59-B0DB-D6CC2647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3271FC-F869-483B-983F-A97648229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58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298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38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09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264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618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1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717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6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043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644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0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46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33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618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73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01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6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0394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683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861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633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6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1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3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9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1C438B-C9A7-752A-BF9D-1819A7F6FB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061" y="218707"/>
            <a:ext cx="1737683" cy="17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3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77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89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68C8-E16D-4701-AB67-016296E16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447B464-A80A-28EE-D203-720BEE6D6A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061" y="218707"/>
            <a:ext cx="1737683" cy="17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7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98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5E540C3-7E66-18DF-95D5-ED4F7DBF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id="{9D598E04-DF80-F1FE-4792-BE5A48B52386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9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slide" Target="slide18.xml"/><Relationship Id="rId3" Type="http://schemas.openxmlformats.org/officeDocument/2006/relationships/slide" Target="slide20.xml"/><Relationship Id="rId21" Type="http://schemas.openxmlformats.org/officeDocument/2006/relationships/image" Target="../media/image55.png"/><Relationship Id="rId7" Type="http://schemas.openxmlformats.org/officeDocument/2006/relationships/slide" Target="slide13.xml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5" Type="http://schemas.openxmlformats.org/officeDocument/2006/relationships/image" Target="../media/image58.gif"/><Relationship Id="rId2" Type="http://schemas.openxmlformats.org/officeDocument/2006/relationships/notesSlide" Target="../notesSlides/notesSlide1.xml"/><Relationship Id="rId16" Type="http://schemas.openxmlformats.org/officeDocument/2006/relationships/slide" Target="slide17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7.png"/><Relationship Id="rId11" Type="http://schemas.openxmlformats.org/officeDocument/2006/relationships/slide" Target="slide15.xml"/><Relationship Id="rId24" Type="http://schemas.openxmlformats.org/officeDocument/2006/relationships/slide" Target="slide21.xml"/><Relationship Id="rId5" Type="http://schemas.openxmlformats.org/officeDocument/2006/relationships/slide" Target="slide12.xml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slide" Target="slide14.xml"/><Relationship Id="rId14" Type="http://schemas.openxmlformats.org/officeDocument/2006/relationships/slide" Target="slide16.xml"/><Relationship Id="rId22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8.gif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8.gif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8.gif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8.gif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8.gif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8.gif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8.gif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3.png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8.gif"/><Relationship Id="rId4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4.xml"/><Relationship Id="rId18" Type="http://schemas.openxmlformats.org/officeDocument/2006/relationships/image" Target="../media/image27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5" Type="http://schemas.openxmlformats.org/officeDocument/2006/relationships/slide" Target="slide8.xml"/><Relationship Id="rId23" Type="http://schemas.openxmlformats.org/officeDocument/2006/relationships/image" Target="../media/image32.gif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slide" Target="slide5.xml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3.xml"/><Relationship Id="rId5" Type="http://schemas.openxmlformats.org/officeDocument/2006/relationships/image" Target="../media/image35.sv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3.xml"/><Relationship Id="rId5" Type="http://schemas.openxmlformats.org/officeDocument/2006/relationships/image" Target="../media/image35.sv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3.xml"/><Relationship Id="rId5" Type="http://schemas.openxmlformats.org/officeDocument/2006/relationships/image" Target="../media/image35.sv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3.xml"/><Relationship Id="rId5" Type="http://schemas.openxmlformats.org/officeDocument/2006/relationships/image" Target="../media/image35.svg"/><Relationship Id="rId10" Type="http://schemas.openxmlformats.org/officeDocument/2006/relationships/image" Target="../media/image27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FDC23-B663-A19B-9CBD-FD4EC0043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0259" cy="72875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D86A70-56A1-0312-C280-5F0168460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272" y="3833290"/>
            <a:ext cx="4737003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3B08-5931-0944-BBAF-AE5847EC8847}"/>
              </a:ext>
            </a:extLst>
          </p:cNvPr>
          <p:cNvSpPr/>
          <p:nvPr/>
        </p:nvSpPr>
        <p:spPr>
          <a:xfrm>
            <a:off x="569794" y="389616"/>
            <a:ext cx="11052412" cy="607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46015" y="1360007"/>
            <a:ext cx="44196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400"/>
              </a:lnSpc>
            </a:pP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91A71-F74F-DC44-B377-8266824C0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06" y="389616"/>
            <a:ext cx="6096000" cy="6078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37C05-1448-4048-BB64-5F7A0CBFD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472">
            <a:off x="-196397" y="127782"/>
            <a:ext cx="2641429" cy="14940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FCBC1B-C023-5747-ACB3-5BC8D5EF493D}"/>
              </a:ext>
            </a:extLst>
          </p:cNvPr>
          <p:cNvGrpSpPr/>
          <p:nvPr/>
        </p:nvGrpSpPr>
        <p:grpSpPr>
          <a:xfrm>
            <a:off x="1334128" y="2845985"/>
            <a:ext cx="4034515" cy="3317081"/>
            <a:chOff x="2001191" y="4268977"/>
            <a:chExt cx="6051773" cy="49756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182DE6-207F-4A4F-933B-581A91D31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191" y="4268977"/>
              <a:ext cx="2758678" cy="49756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8AA8A5-A62B-F349-8002-05F8E520F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723" y="4268977"/>
              <a:ext cx="3469241" cy="4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285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49" y="1727200"/>
            <a:ext cx="2133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98" y="1726472"/>
            <a:ext cx="174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31" y="1746467"/>
            <a:ext cx="2133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756" y="1745521"/>
            <a:ext cx="17494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53" y="2876768"/>
            <a:ext cx="17557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21" y="3270250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81" y="2857717"/>
            <a:ext cx="17557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30" y="3232367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49" y="4782489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6"/>
          <a:stretch/>
        </p:blipFill>
        <p:spPr bwMode="auto">
          <a:xfrm>
            <a:off x="4327526" y="4784942"/>
            <a:ext cx="1749425" cy="153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4787900"/>
            <a:ext cx="2133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3"/>
          <a:stretch/>
        </p:blipFill>
        <p:spPr bwMode="auto">
          <a:xfrm>
            <a:off x="7738625" y="4781240"/>
            <a:ext cx="1749425" cy="154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17470" y="152401"/>
            <a:ext cx="695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4800">
                <a:solidFill>
                  <a:srgbClr val="FF0000"/>
                </a:solidFill>
                <a:latin typeface="Braggadocio" pitchFamily="18" charset="0"/>
                <a:ea typeface="Braggadocio" pitchFamily="18" charset="0"/>
                <a:cs typeface="Braggadocio" pitchFamily="18" charset="0"/>
              </a:rPr>
              <a:t>MẢNH GHÉP MAY MẮN</a:t>
            </a:r>
          </a:p>
        </p:txBody>
      </p:sp>
      <p:pic>
        <p:nvPicPr>
          <p:cNvPr id="40" name="Picture 8" descr="GIF estrella stars effects - animated GIF on GIFER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19" y="83416"/>
            <a:ext cx="975855" cy="9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3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8" t="43273" r="11539" b="16344"/>
          <a:stretch/>
        </p:blipFill>
        <p:spPr bwMode="auto">
          <a:xfrm>
            <a:off x="5973715" y="914400"/>
            <a:ext cx="6043072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9600" y="168576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nhớ cậu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2619" y="311451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5638" y="454326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tỉ muội</a:t>
            </a:r>
          </a:p>
        </p:txBody>
      </p:sp>
    </p:spTree>
    <p:extLst>
      <p:ext uri="{BB962C8B-B14F-4D97-AF65-F5344CB8AC3E}">
        <p14:creationId xmlns:p14="http://schemas.microsoft.com/office/powerpoint/2010/main" val="9846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4" t="46238" r="38133" b="10272"/>
          <a:stretch/>
        </p:blipFill>
        <p:spPr bwMode="auto">
          <a:xfrm>
            <a:off x="457200" y="704849"/>
            <a:ext cx="604307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664483" y="45720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641464" y="311451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50183" y="161940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nhớ cậu</a:t>
            </a:r>
          </a:p>
        </p:txBody>
      </p:sp>
    </p:spTree>
    <p:extLst>
      <p:ext uri="{BB962C8B-B14F-4D97-AF65-F5344CB8AC3E}">
        <p14:creationId xmlns:p14="http://schemas.microsoft.com/office/powerpoint/2010/main" val="29972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42708" r="64013" b="13802"/>
          <a:stretch/>
        </p:blipFill>
        <p:spPr bwMode="auto">
          <a:xfrm>
            <a:off x="5973715" y="571500"/>
            <a:ext cx="604307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00100" y="4629623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4069" y="1601143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0100" y="31242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</a:p>
        </p:txBody>
      </p:sp>
    </p:spTree>
    <p:extLst>
      <p:ext uri="{BB962C8B-B14F-4D97-AF65-F5344CB8AC3E}">
        <p14:creationId xmlns:p14="http://schemas.microsoft.com/office/powerpoint/2010/main" val="10535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27344" r="67203" b="29166"/>
          <a:stretch/>
        </p:blipFill>
        <p:spPr bwMode="auto">
          <a:xfrm>
            <a:off x="381001" y="1066800"/>
            <a:ext cx="5482293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48400" y="177165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271419" y="320040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94438" y="462915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</p:spTree>
    <p:extLst>
      <p:ext uri="{BB962C8B-B14F-4D97-AF65-F5344CB8AC3E}">
        <p14:creationId xmlns:p14="http://schemas.microsoft.com/office/powerpoint/2010/main" val="15726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21354" r="67056" b="35677"/>
          <a:stretch/>
        </p:blipFill>
        <p:spPr bwMode="auto">
          <a:xfrm>
            <a:off x="5410201" y="457200"/>
            <a:ext cx="6404769" cy="56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57200" y="447628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1169" y="14478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2970859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</a:p>
        </p:txBody>
      </p:sp>
    </p:spTree>
    <p:extLst>
      <p:ext uri="{BB962C8B-B14F-4D97-AF65-F5344CB8AC3E}">
        <p14:creationId xmlns:p14="http://schemas.microsoft.com/office/powerpoint/2010/main" val="27775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3" t="38311" r="10882" b="23482"/>
          <a:stretch/>
        </p:blipFill>
        <p:spPr bwMode="auto">
          <a:xfrm>
            <a:off x="15081" y="933545"/>
            <a:ext cx="6311034" cy="504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664483" y="4572000"/>
            <a:ext cx="4953000" cy="167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A và những người bạn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641464" y="311451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50183" y="1619408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</p:spTree>
    <p:extLst>
      <p:ext uri="{BB962C8B-B14F-4D97-AF65-F5344CB8AC3E}">
        <p14:creationId xmlns:p14="http://schemas.microsoft.com/office/powerpoint/2010/main" val="21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50000" r="40848" b="22135"/>
          <a:stretch/>
        </p:blipFill>
        <p:spPr bwMode="auto">
          <a:xfrm>
            <a:off x="5029201" y="1752600"/>
            <a:ext cx="6710927" cy="304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08819" y="4207383"/>
            <a:ext cx="4953000" cy="167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nâu kết bạn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5800" y="2749901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cửa nhớ bà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94519" y="762001"/>
            <a:ext cx="4953000" cy="1540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A và những người bạn</a:t>
            </a:r>
          </a:p>
        </p:txBody>
      </p:sp>
    </p:spTree>
    <p:extLst>
      <p:ext uri="{BB962C8B-B14F-4D97-AF65-F5344CB8AC3E}">
        <p14:creationId xmlns:p14="http://schemas.microsoft.com/office/powerpoint/2010/main" val="19975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IF estrella stars effects - animated GIF on GIFER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054" y="-19050"/>
            <a:ext cx="1180785" cy="11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35417" r="66618" b="22656"/>
          <a:stretch/>
        </p:blipFill>
        <p:spPr bwMode="auto">
          <a:xfrm>
            <a:off x="609600" y="1161736"/>
            <a:ext cx="5614480" cy="49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324600" y="4612882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28569" y="1584402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 ông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24600" y="3107460"/>
            <a:ext cx="4953000" cy="10480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 diều</a:t>
            </a:r>
          </a:p>
        </p:txBody>
      </p:sp>
    </p:spTree>
    <p:extLst>
      <p:ext uri="{BB962C8B-B14F-4D97-AF65-F5344CB8AC3E}">
        <p14:creationId xmlns:p14="http://schemas.microsoft.com/office/powerpoint/2010/main" val="1029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14D62-5834-4E65-BA56-C99F133A6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06" t="57605" r="28377" b="13006"/>
          <a:stretch/>
        </p:blipFill>
        <p:spPr>
          <a:xfrm>
            <a:off x="1647224" y="2149142"/>
            <a:ext cx="3303547" cy="743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CỨU LẤY BIỂN XANH</a:t>
            </a:r>
          </a:p>
        </p:txBody>
      </p:sp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  <p:pic>
        <p:nvPicPr>
          <p:cNvPr id="3" name="Picture 8" descr="GIF estrella stars effects - animated GIF on GIFER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19" y="83416"/>
            <a:ext cx="975855" cy="9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334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3B08-5931-0944-BBAF-AE5847EC8847}"/>
              </a:ext>
            </a:extLst>
          </p:cNvPr>
          <p:cNvSpPr/>
          <p:nvPr/>
        </p:nvSpPr>
        <p:spPr>
          <a:xfrm>
            <a:off x="569794" y="389616"/>
            <a:ext cx="11052412" cy="607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893" y="521430"/>
            <a:ext cx="1050851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4ABCA139-8239-E34B-9C56-ABCC233CA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634229"/>
              </p:ext>
            </p:extLst>
          </p:nvPr>
        </p:nvGraphicFramePr>
        <p:xfrm>
          <a:off x="1021814" y="2505794"/>
          <a:ext cx="10069368" cy="3432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1812">
                  <a:extLst>
                    <a:ext uri="{9D8B030D-6E8A-4147-A177-3AD203B41FA5}">
                      <a16:colId xmlns:a16="http://schemas.microsoft.com/office/drawing/2014/main" val="27826479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641441514"/>
                    </a:ext>
                  </a:extLst>
                </a:gridCol>
                <a:gridCol w="4554356">
                  <a:extLst>
                    <a:ext uri="{9D8B030D-6E8A-4147-A177-3AD203B41FA5}">
                      <a16:colId xmlns:a16="http://schemas.microsoft.com/office/drawing/2014/main" val="1547231745"/>
                    </a:ext>
                  </a:extLst>
                </a:gridCol>
              </a:tblGrid>
              <a:tr h="1542841">
                <a:tc rowSpan="2"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</a:t>
                      </a:r>
                    </a:p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vật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</a:t>
                      </a:r>
                    </a:p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 người</a:t>
                      </a:r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VN" sz="4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  <a:r>
                        <a:rPr lang="en-VN" sz="4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r>
                        <a:rPr lang="en-VN" sz="4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bà, Nết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8150"/>
                  </a:ext>
                </a:extLst>
              </a:tr>
              <a:tr h="1889760">
                <a:tc v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</a:t>
                      </a:r>
                    </a:p>
                    <a:p>
                      <a:pPr algn="ctr"/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 vật</a:t>
                      </a:r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VN" sz="4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  <a:r>
                        <a:rPr lang="en-VN" sz="4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  <a:r>
                        <a:rPr lang="en-VN" sz="4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nhím nâu,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 cau, cánh cửa, dòng suối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747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6854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4"/>
            <a:ext cx="585788" cy="70004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6" cy="577850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3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5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4" y="3389703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5" y="5157861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3B08-5931-0944-BBAF-AE5847EC8847}"/>
              </a:ext>
            </a:extLst>
          </p:cNvPr>
          <p:cNvSpPr/>
          <p:nvPr/>
        </p:nvSpPr>
        <p:spPr>
          <a:xfrm>
            <a:off x="569794" y="389616"/>
            <a:ext cx="11052412" cy="607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4ABCA139-8239-E34B-9C56-ABCC233CA8D8}"/>
              </a:ext>
            </a:extLst>
          </p:cNvPr>
          <p:cNvGraphicFramePr>
            <a:graphicFrameLocks noGrp="1"/>
          </p:cNvGraphicFramePr>
          <p:nvPr/>
        </p:nvGraphicFramePr>
        <p:xfrm>
          <a:off x="1061316" y="1651000"/>
          <a:ext cx="10069368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1812">
                  <a:extLst>
                    <a:ext uri="{9D8B030D-6E8A-4147-A177-3AD203B41FA5}">
                      <a16:colId xmlns:a16="http://schemas.microsoft.com/office/drawing/2014/main" val="27826479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641441514"/>
                    </a:ext>
                  </a:extLst>
                </a:gridCol>
                <a:gridCol w="4554356">
                  <a:extLst>
                    <a:ext uri="{9D8B030D-6E8A-4147-A177-3AD203B41FA5}">
                      <a16:colId xmlns:a16="http://schemas.microsoft.com/office/drawing/2014/main" val="1547231745"/>
                    </a:ext>
                  </a:extLst>
                </a:gridCol>
              </a:tblGrid>
              <a:tr h="1889760">
                <a:tc rowSpan="2">
                  <a:txBody>
                    <a:bodyPr/>
                    <a:lstStyle/>
                    <a:p>
                      <a:pPr algn="ctr"/>
                      <a:r>
                        <a:rPr lang="en-VN" sz="4000" dirty="0"/>
                        <a:t>Từ ngữ chỉ </a:t>
                      </a:r>
                    </a:p>
                    <a:p>
                      <a:pPr algn="ctr"/>
                      <a:r>
                        <a:rPr lang="en-VN" sz="4000" dirty="0"/>
                        <a:t>sự vật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/>
                        <a:t>Từ ngữ </a:t>
                      </a:r>
                    </a:p>
                    <a:p>
                      <a:pPr algn="ctr"/>
                      <a:r>
                        <a:rPr lang="en-VN" sz="4000" dirty="0"/>
                        <a:t>chỉ người</a:t>
                      </a:r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Chị</a:t>
                      </a:r>
                    </a:p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Ông</a:t>
                      </a:r>
                    </a:p>
                    <a:p>
                      <a:pPr marL="857250" indent="-857250" algn="l">
                        <a:buFontTx/>
                        <a:buChar char="-"/>
                      </a:pP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Việt,…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8150"/>
                  </a:ext>
                </a:extLst>
              </a:tr>
              <a:tr h="2499360">
                <a:tc v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/>
                        <a:t>Từ ngữ </a:t>
                      </a:r>
                    </a:p>
                    <a:p>
                      <a:pPr algn="ctr"/>
                      <a:r>
                        <a:rPr lang="en-VN" sz="4000" dirty="0"/>
                        <a:t>chỉ vật</a:t>
                      </a:r>
                    </a:p>
                  </a:txBody>
                  <a:tcPr marL="60960" marR="60960" marT="30480" marB="3048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0" marR="0" lvl="0" indent="-857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bê vàng</a:t>
                      </a:r>
                    </a:p>
                    <a:p>
                      <a:pPr marL="857250" marR="0" lvl="0" indent="-857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2"/>
                          </a:solidFill>
                        </a:rPr>
                        <a:t>c</a:t>
                      </a: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ây hoa</a:t>
                      </a:r>
                    </a:p>
                    <a:p>
                      <a:pPr marL="857250" marR="0" lvl="0" indent="-857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2"/>
                          </a:solidFill>
                        </a:rPr>
                        <a:t>d</a:t>
                      </a: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iều giấy</a:t>
                      </a:r>
                    </a:p>
                    <a:p>
                      <a:pPr marL="857250" marR="0" lvl="0" indent="-857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2"/>
                          </a:solidFill>
                        </a:rPr>
                        <a:t>r</a:t>
                      </a:r>
                      <a:r>
                        <a:rPr lang="en-VN" sz="4000" b="1" dirty="0">
                          <a:solidFill>
                            <a:schemeClr val="tx2"/>
                          </a:solidFill>
                        </a:rPr>
                        <a:t>ừng,…</a:t>
                      </a:r>
                    </a:p>
                  </a:txBody>
                  <a:tcPr marL="60960" marR="60960" marT="30480" marB="3048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74729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8A8AE8-2B1F-8147-9E29-99125B76F305}"/>
              </a:ext>
            </a:extLst>
          </p:cNvPr>
          <p:cNvSpPr txBox="1"/>
          <p:nvPr/>
        </p:nvSpPr>
        <p:spPr>
          <a:xfrm>
            <a:off x="3048000" y="579163"/>
            <a:ext cx="60960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VN" sz="5334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D6EE9-535E-9947-BE83-360BB4D31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51" y="45626"/>
            <a:ext cx="2379133" cy="2354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48F6B-69AC-A74E-BD3C-D6694A87C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3653652"/>
            <a:ext cx="2094726" cy="300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220D4-1501-4FFE-B08F-7EAE3EA15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40" y="2468505"/>
            <a:ext cx="8571719" cy="3640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1A9EE-88C7-43A5-B0CA-352EC47952B1}"/>
              </a:ext>
            </a:extLst>
          </p:cNvPr>
          <p:cNvSpPr txBox="1"/>
          <p:nvPr/>
        </p:nvSpPr>
        <p:spPr>
          <a:xfrm>
            <a:off x="1395665" y="748536"/>
            <a:ext cx="9174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18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FDC23-B663-A19B-9CBD-FD4EC0043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0259" cy="7287509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2FF7A19E-8CCE-2BBB-3500-CB02201BC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0" y="3770630"/>
            <a:ext cx="3576320" cy="11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51138" y="533401"/>
            <a:ext cx="6411885" cy="780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NHÌN HÌNH – ĐOÁN TÊN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21352" y="1525196"/>
            <a:ext cx="8032248" cy="4494604"/>
            <a:chOff x="1356519" y="1314085"/>
            <a:chExt cx="8032248" cy="449460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0" t="24232" r="17593" b="11220"/>
            <a:stretch/>
          </p:blipFill>
          <p:spPr bwMode="auto">
            <a:xfrm>
              <a:off x="1933730" y="1600200"/>
              <a:ext cx="7455037" cy="4208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356519" y="1314085"/>
              <a:ext cx="4585479" cy="590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24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159753" y="2328471"/>
            <a:ext cx="685799" cy="2954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240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7908037" y="2379089"/>
            <a:ext cx="566776" cy="2954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r>
              <a:rPr lang="en-US" sz="2400">
                <a:solidFill>
                  <a:prstClr val="white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9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67001" y="4945506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 và Bống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9713" r="19353" b="35143"/>
          <a:stretch/>
        </p:blipFill>
        <p:spPr bwMode="auto">
          <a:xfrm>
            <a:off x="3618043" y="762000"/>
            <a:ext cx="4509799" cy="3810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8" t="36885" r="28571" b="12500"/>
          <a:stretch/>
        </p:blipFill>
        <p:spPr bwMode="auto">
          <a:xfrm>
            <a:off x="3858627" y="533400"/>
            <a:ext cx="4207791" cy="41910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84516" y="4945506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Quang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848600" y="1676400"/>
            <a:ext cx="14478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167" r="17774" b="12291"/>
          <a:stretch/>
        </p:blipFill>
        <p:spPr bwMode="auto">
          <a:xfrm>
            <a:off x="3352801" y="457200"/>
            <a:ext cx="541667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84516" y="4945506"/>
            <a:ext cx="6411885" cy="78068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</a:p>
        </p:txBody>
      </p:sp>
    </p:spTree>
    <p:extLst>
      <p:ext uri="{BB962C8B-B14F-4D97-AF65-F5344CB8AC3E}">
        <p14:creationId xmlns:p14="http://schemas.microsoft.com/office/powerpoint/2010/main" val="22390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2849BCAE-5594-EF44-8A4F-9578708E6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96770" y="1882015"/>
            <a:ext cx="893727" cy="893727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C79FC0E-B8D0-6A4E-8406-E386A0E29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22071" y="1882015"/>
            <a:ext cx="893727" cy="89372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C9D8FD-A953-3C44-B6D8-BE003CA6CC7A}"/>
              </a:ext>
            </a:extLst>
          </p:cNvPr>
          <p:cNvSpPr/>
          <p:nvPr/>
        </p:nvSpPr>
        <p:spPr>
          <a:xfrm>
            <a:off x="1219200" y="1434131"/>
            <a:ext cx="9445171" cy="47113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Google Shape;3105;p55">
            <a:extLst>
              <a:ext uri="{FF2B5EF4-FFF2-40B4-BE49-F238E27FC236}">
                <a16:creationId xmlns:a16="http://schemas.microsoft.com/office/drawing/2014/main" id="{8EE4A839-BCC9-5D40-AED3-5CBBA1AD56E2}"/>
              </a:ext>
            </a:extLst>
          </p:cNvPr>
          <p:cNvSpPr txBox="1">
            <a:spLocks/>
          </p:cNvSpPr>
          <p:nvPr/>
        </p:nvSpPr>
        <p:spPr>
          <a:xfrm>
            <a:off x="2809740" y="2841747"/>
            <a:ext cx="6535882" cy="27306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630"/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BT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b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E85774-DE9B-6741-808E-83B1214F7181}"/>
              </a:ext>
            </a:extLst>
          </p:cNvPr>
          <p:cNvSpPr txBox="1"/>
          <p:nvPr/>
        </p:nvSpPr>
        <p:spPr>
          <a:xfrm>
            <a:off x="3920907" y="1545133"/>
            <a:ext cx="4578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8000" dirty="0">
                <a:solidFill>
                  <a:prstClr val="black"/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37C37F-FD74-3745-A66C-0001532D2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01" y="478189"/>
            <a:ext cx="1758051" cy="17444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9A13D-8FB0-5B44-BCC0-CE573DE7EA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58" y="428560"/>
            <a:ext cx="1447877" cy="1493841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DDAA7531-E8F0-4C44-BA8C-BFE8D154B9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21977" y="2400417"/>
            <a:ext cx="3723283" cy="3723283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AE7FC5D-4C6E-FD46-9EE4-0BD41A21D0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8564945" y="2409665"/>
            <a:ext cx="3703402" cy="3703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2088477" y="3658282"/>
            <a:ext cx="291625" cy="3075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27176">
            <a:off x="9942927" y="1724276"/>
            <a:ext cx="332038" cy="35018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9276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A96B2-4928-D746-AFA6-6E13AAA83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33" y="1799655"/>
            <a:ext cx="8636000" cy="38692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5B7DA32-D4CA-594E-9E57-6CC5093762B2}"/>
              </a:ext>
            </a:extLst>
          </p:cNvPr>
          <p:cNvGrpSpPr/>
          <p:nvPr/>
        </p:nvGrpSpPr>
        <p:grpSpPr>
          <a:xfrm>
            <a:off x="1522102" y="736600"/>
            <a:ext cx="8944596" cy="923416"/>
            <a:chOff x="2530442" y="1058324"/>
            <a:chExt cx="9307788" cy="13851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E5318D-33DF-1D40-AB49-946C5D4FE3E5}"/>
                </a:ext>
              </a:extLst>
            </p:cNvPr>
            <p:cNvSpPr/>
            <p:nvPr/>
          </p:nvSpPr>
          <p:spPr>
            <a:xfrm>
              <a:off x="2530442" y="1058324"/>
              <a:ext cx="9307788" cy="1385124"/>
            </a:xfrm>
            <a:prstGeom prst="rect">
              <a:avLst/>
            </a:prstGeom>
            <a:solidFill>
              <a:srgbClr val="FEEFD7"/>
            </a:solidFill>
            <a:ln w="762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VN" sz="1200">
                <a:solidFill>
                  <a:srgbClr val="7030A0"/>
                </a:solidFill>
                <a:latin typeface="Calibri"/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73BB2515-93D0-984E-AF9B-CA9E4A1177DA}"/>
                </a:ext>
              </a:extLst>
            </p:cNvPr>
            <p:cNvSpPr txBox="1"/>
            <p:nvPr/>
          </p:nvSpPr>
          <p:spPr>
            <a:xfrm>
              <a:off x="2984429" y="1606247"/>
              <a:ext cx="8399814" cy="688650"/>
            </a:xfrm>
            <a:prstGeom prst="rect">
              <a:avLst/>
            </a:prstGeom>
            <a:noFill/>
          </p:spPr>
          <p:txBody>
            <a:bodyPr lIns="0" tIns="0" rIns="0" bIns="0" rtlCol="0" anchor="ctr">
              <a:spAutoFit/>
            </a:bodyPr>
            <a:lstStyle/>
            <a:p>
              <a:pPr algn="ctr" defTabSz="609630">
                <a:lnSpc>
                  <a:spcPts val="3173"/>
                </a:lnSpc>
              </a:pPr>
              <a:r>
                <a:rPr lang="en-US" sz="4800" dirty="0" err="1">
                  <a:solidFill>
                    <a:prstClr val="black"/>
                  </a:solidFill>
                  <a:latin typeface="#9Slide03 IcielPanton Black" pitchFamily="2" charset="77"/>
                </a:rPr>
                <a:t>Tạm</a:t>
              </a:r>
              <a:r>
                <a:rPr lang="en-US" sz="4800" dirty="0">
                  <a:solidFill>
                    <a:prstClr val="black"/>
                  </a:solidFill>
                  <a:latin typeface="#9Slide03 IcielPanton Black" pitchFamily="2" charset="77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#9Slide03 IcielPanton Black" pitchFamily="2" charset="77"/>
                </a:rPr>
                <a:t>biệt</a:t>
              </a:r>
              <a:endParaRPr lang="en-US" sz="4800" dirty="0">
                <a:solidFill>
                  <a:prstClr val="black"/>
                </a:solidFill>
                <a:latin typeface="#9Slide03 IcielPanton Black" pitchFamily="2" charset="77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C874AB-DD5C-8A4E-8CEE-F5A791022C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3" y="3094051"/>
            <a:ext cx="1867411" cy="3552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80920C-3898-6241-8E2F-3F435EFE89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3386871"/>
            <a:ext cx="2294538" cy="34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Bài trước em đã học bài gì?</a:t>
            </a: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Chong chóng thường làm bằng gì?</a:t>
            </a: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659661" y="444579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</a:p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3988739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swimming in the water&#10;&#10;Description automatically generated">
            <a:extLst>
              <a:ext uri="{FF2B5EF4-FFF2-40B4-BE49-F238E27FC236}">
                <a16:creationId xmlns:a16="http://schemas.microsoft.com/office/drawing/2014/main" id="{5BF8E6AF-1068-8D12-CFB1-921BF2718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5641C0B0-90D1-57C3-6F69-20B0E95861CF}"/>
              </a:ext>
            </a:extLst>
          </p:cNvPr>
          <p:cNvSpPr/>
          <p:nvPr/>
        </p:nvSpPr>
        <p:spPr>
          <a:xfrm>
            <a:off x="2409416" y="469314"/>
            <a:ext cx="7770492" cy="3737739"/>
          </a:xfrm>
          <a:custGeom>
            <a:avLst/>
            <a:gdLst>
              <a:gd name="connsiteX0" fmla="*/ 0 w 7770492"/>
              <a:gd name="connsiteY0" fmla="*/ 622969 h 3737739"/>
              <a:gd name="connsiteX1" fmla="*/ 622969 w 7770492"/>
              <a:gd name="connsiteY1" fmla="*/ 0 h 3737739"/>
              <a:gd name="connsiteX2" fmla="*/ 7147523 w 7770492"/>
              <a:gd name="connsiteY2" fmla="*/ 0 h 3737739"/>
              <a:gd name="connsiteX3" fmla="*/ 7770492 w 7770492"/>
              <a:gd name="connsiteY3" fmla="*/ 622969 h 3737739"/>
              <a:gd name="connsiteX4" fmla="*/ 7770492 w 7770492"/>
              <a:gd name="connsiteY4" fmla="*/ 3114770 h 3737739"/>
              <a:gd name="connsiteX5" fmla="*/ 7147523 w 7770492"/>
              <a:gd name="connsiteY5" fmla="*/ 3737739 h 3737739"/>
              <a:gd name="connsiteX6" fmla="*/ 622969 w 7770492"/>
              <a:gd name="connsiteY6" fmla="*/ 3737739 h 3737739"/>
              <a:gd name="connsiteX7" fmla="*/ 0 w 7770492"/>
              <a:gd name="connsiteY7" fmla="*/ 3114770 h 3737739"/>
              <a:gd name="connsiteX8" fmla="*/ 0 w 7770492"/>
              <a:gd name="connsiteY8" fmla="*/ 622969 h 373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0492" h="3737739" fill="none" extrusionOk="0">
                <a:moveTo>
                  <a:pt x="0" y="622969"/>
                </a:moveTo>
                <a:cubicBezTo>
                  <a:pt x="-4105" y="278249"/>
                  <a:pt x="302525" y="19310"/>
                  <a:pt x="622969" y="0"/>
                </a:cubicBezTo>
                <a:cubicBezTo>
                  <a:pt x="3167301" y="130954"/>
                  <a:pt x="5904691" y="43574"/>
                  <a:pt x="7147523" y="0"/>
                </a:cubicBezTo>
                <a:cubicBezTo>
                  <a:pt x="7502899" y="17437"/>
                  <a:pt x="7793420" y="306999"/>
                  <a:pt x="7770492" y="622969"/>
                </a:cubicBezTo>
                <a:cubicBezTo>
                  <a:pt x="7620053" y="1326362"/>
                  <a:pt x="7856371" y="2428085"/>
                  <a:pt x="7770492" y="3114770"/>
                </a:cubicBezTo>
                <a:cubicBezTo>
                  <a:pt x="7757740" y="3460920"/>
                  <a:pt x="7475789" y="3726844"/>
                  <a:pt x="7147523" y="3737739"/>
                </a:cubicBezTo>
                <a:cubicBezTo>
                  <a:pt x="4833177" y="3892936"/>
                  <a:pt x="1958362" y="3900759"/>
                  <a:pt x="622969" y="3737739"/>
                </a:cubicBezTo>
                <a:cubicBezTo>
                  <a:pt x="281945" y="3696725"/>
                  <a:pt x="-25818" y="3473901"/>
                  <a:pt x="0" y="3114770"/>
                </a:cubicBezTo>
                <a:cubicBezTo>
                  <a:pt x="64656" y="2473601"/>
                  <a:pt x="-17807" y="986697"/>
                  <a:pt x="0" y="622969"/>
                </a:cubicBezTo>
                <a:close/>
              </a:path>
              <a:path w="7770492" h="3737739" stroke="0" extrusionOk="0">
                <a:moveTo>
                  <a:pt x="0" y="622969"/>
                </a:moveTo>
                <a:cubicBezTo>
                  <a:pt x="-48427" y="249042"/>
                  <a:pt x="264695" y="5336"/>
                  <a:pt x="622969" y="0"/>
                </a:cubicBezTo>
                <a:cubicBezTo>
                  <a:pt x="3520057" y="132882"/>
                  <a:pt x="5106281" y="-84951"/>
                  <a:pt x="7147523" y="0"/>
                </a:cubicBezTo>
                <a:cubicBezTo>
                  <a:pt x="7445477" y="45021"/>
                  <a:pt x="7761104" y="330802"/>
                  <a:pt x="7770492" y="622969"/>
                </a:cubicBezTo>
                <a:cubicBezTo>
                  <a:pt x="7790679" y="1276334"/>
                  <a:pt x="7922972" y="1909663"/>
                  <a:pt x="7770492" y="3114770"/>
                </a:cubicBezTo>
                <a:cubicBezTo>
                  <a:pt x="7780493" y="3460012"/>
                  <a:pt x="7500716" y="3718934"/>
                  <a:pt x="7147523" y="3737739"/>
                </a:cubicBezTo>
                <a:cubicBezTo>
                  <a:pt x="3891206" y="3825378"/>
                  <a:pt x="1831702" y="3665060"/>
                  <a:pt x="622969" y="3737739"/>
                </a:cubicBezTo>
                <a:cubicBezTo>
                  <a:pt x="277368" y="3723006"/>
                  <a:pt x="-26236" y="3495286"/>
                  <a:pt x="0" y="3114770"/>
                </a:cubicBezTo>
                <a:cubicBezTo>
                  <a:pt x="-38581" y="2839253"/>
                  <a:pt x="63341" y="958169"/>
                  <a:pt x="0" y="622969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E8C72-1797-4816-3FD4-381F0A1A3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82" y="787400"/>
            <a:ext cx="8844570" cy="2856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207305-F375-6175-44B5-EEBD495BA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30" y="3238499"/>
            <a:ext cx="3404414" cy="12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FDC23-B663-A19B-9CBD-FD4EC0043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0259" cy="72875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1F566-9C2C-4337-598F-85F3D8D6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368" y="3872040"/>
            <a:ext cx="4737003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502</Words>
  <Application>Microsoft Office PowerPoint</Application>
  <PresentationFormat>Widescreen</PresentationFormat>
  <Paragraphs>98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Braggadocio</vt:lpstr>
      <vt:lpstr>等线</vt:lpstr>
      <vt:lpstr>#9Slide03 IcielPanton Black</vt:lpstr>
      <vt:lpstr>#9Slide07 SVNDessert Menu Scrip</vt:lpstr>
      <vt:lpstr>Arial</vt:lpstr>
      <vt:lpstr>Arial-Rounded</vt:lpstr>
      <vt:lpstr>Calibri</vt:lpstr>
      <vt:lpstr>Calibri Light</vt:lpstr>
      <vt:lpstr>Cambria</vt:lpstr>
      <vt:lpstr>Raleway</vt:lpstr>
      <vt:lpstr>Times New Roman</vt:lpstr>
      <vt:lpstr>UTM Showcard</vt:lpstr>
      <vt:lpstr>1_Office Theme</vt:lpstr>
      <vt:lpstr>Office 主题</vt:lpstr>
      <vt:lpstr>Office Theme</vt:lpstr>
      <vt:lpstr>4_Office Theme</vt:lpstr>
      <vt:lpstr>Custom Design</vt:lpstr>
      <vt:lpstr>1_Custom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17</cp:revision>
  <dcterms:created xsi:type="dcterms:W3CDTF">2021-07-27T00:59:40Z</dcterms:created>
  <dcterms:modified xsi:type="dcterms:W3CDTF">2024-11-23T03:24:38Z</dcterms:modified>
</cp:coreProperties>
</file>