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</p:sldMasterIdLst>
  <p:sldIdLst>
    <p:sldId id="3106" r:id="rId3"/>
    <p:sldId id="256" r:id="rId4"/>
    <p:sldId id="283" r:id="rId5"/>
    <p:sldId id="284" r:id="rId6"/>
    <p:sldId id="293" r:id="rId7"/>
    <p:sldId id="294" r:id="rId8"/>
    <p:sldId id="286" r:id="rId9"/>
    <p:sldId id="287" r:id="rId10"/>
    <p:sldId id="288" r:id="rId11"/>
    <p:sldId id="290" r:id="rId12"/>
    <p:sldId id="295" r:id="rId13"/>
    <p:sldId id="296" r:id="rId14"/>
    <p:sldId id="297" r:id="rId15"/>
    <p:sldId id="298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938C"/>
    <a:srgbClr val="F9DCDA"/>
    <a:srgbClr val="FFF789"/>
    <a:srgbClr val="C0431B"/>
    <a:srgbClr val="D68065"/>
    <a:srgbClr val="FBA02B"/>
    <a:srgbClr val="8EB5C0"/>
    <a:srgbClr val="A4CAE0"/>
    <a:srgbClr val="4E88A6"/>
    <a:srgbClr val="CDE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64" d="100"/>
          <a:sy n="64" d="100"/>
        </p:scale>
        <p:origin x="4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216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755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739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98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01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939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689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85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655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495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35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43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6.wdp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microsoft.com/office/2007/relationships/hdphoto" Target="../media/hdphoto8.wdp"/><Relationship Id="rId5" Type="http://schemas.openxmlformats.org/officeDocument/2006/relationships/image" Target="../media/image22.png"/><Relationship Id="rId10" Type="http://schemas.microsoft.com/office/2007/relationships/hdphoto" Target="../media/hdphoto10.wdp"/><Relationship Id="rId4" Type="http://schemas.microsoft.com/office/2007/relationships/hdphoto" Target="../media/hdphoto7.wdp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63" y="1669774"/>
            <a:ext cx="10947230" cy="2686724"/>
          </a:xfrm>
        </p:spPr>
        <p:txBody>
          <a:bodyPr>
            <a:noAutofit/>
          </a:bodyPr>
          <a:lstStyle/>
          <a:p>
            <a:pPr lvl="0" defTabSz="914400">
              <a:spcBef>
                <a:spcPts val="0"/>
              </a:spcBef>
              <a:defRPr/>
            </a:pPr>
            <a:br>
              <a:rPr lang="vi-VN" sz="2400" b="1" dirty="0">
                <a:solidFill>
                  <a:srgbClr val="0066FF"/>
                </a:solidFill>
                <a:cs typeface="Times New Roman" panose="02020603050405020304" pitchFamily="18" charset="0"/>
              </a:rPr>
            </a:br>
            <a:b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vi-VN" sz="4000" b="1" dirty="0">
                <a:solidFill>
                  <a:srgbClr val="0070C0"/>
                </a:solidFill>
                <a:cs typeface="Times New Roman" panose="02020603050405020304" pitchFamily="18" charset="0"/>
              </a:rPr>
              <a:t>MÔN: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b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b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2A2</a:t>
            </a:r>
            <a:b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 TIỂU HỌC HƯNG ĐẠO </a:t>
            </a:r>
            <a:br>
              <a:rPr lang="en-US" sz="2000" b="1" u="sng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vi-VN" sz="2800" b="1" dirty="0">
                <a:solidFill>
                  <a:srgbClr val="0070C0"/>
                </a:solidFill>
                <a:cs typeface="Times New Roman" panose="02020603050405020304" pitchFamily="18" charset="0"/>
              </a:rPr>
            </a:br>
            <a:br>
              <a:rPr lang="vi-VN" sz="2800" b="1" i="1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b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TUAN\Downloads\Luyện tập 1.png">
            <a:extLst>
              <a:ext uri="{FF2B5EF4-FFF2-40B4-BE49-F238E27FC236}">
                <a16:creationId xmlns:a16="http://schemas.microsoft.com/office/drawing/2014/main" id="{0A0FC407-533C-4C74-9C32-474ED3260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D8EA97B-0168-4799-9FA7-12FE775952C5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43AC402-DB09-4988-A13C-8053F36CBBD2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E6E5C7E-1FB0-423C-946A-33432BBBC560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E90D02C7-0B96-4FA3-A22C-BA2889D157FA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6258D04-204E-4FE6-929B-5DB5E47A628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E7B220A-54D0-4E80-9AC7-7B42BB2864E9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FC1F859-21CC-43B3-A53E-BA5B2557421D}"/>
              </a:ext>
            </a:extLst>
          </p:cNvPr>
          <p:cNvSpPr txBox="1"/>
          <p:nvPr/>
        </p:nvSpPr>
        <p:spPr>
          <a:xfrm>
            <a:off x="1058762" y="14768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id="{BCB699E4-88F8-4CD0-92DD-A7562A7CAE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6690653"/>
                  </p:ext>
                </p:extLst>
              </p:nvPr>
            </p:nvGraphicFramePr>
            <p:xfrm>
              <a:off x="1827936" y="1391661"/>
              <a:ext cx="52985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7439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57082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28914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856343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28915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899884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id="{BCB699E4-88F8-4CD0-92DD-A7562A7CAE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6690653"/>
                  </p:ext>
                </p:extLst>
              </p:nvPr>
            </p:nvGraphicFramePr>
            <p:xfrm>
              <a:off x="1827936" y="1391661"/>
              <a:ext cx="52985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27439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57082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28914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856343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28915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899884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67" t="-2030" r="-629167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F16CCCDC-08A9-49E2-B6FB-2DA441D6C84A}"/>
              </a:ext>
            </a:extLst>
          </p:cNvPr>
          <p:cNvSpPr txBox="1"/>
          <p:nvPr/>
        </p:nvSpPr>
        <p:spPr>
          <a:xfrm>
            <a:off x="3585743" y="262288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038302-1E35-460C-8D85-0DFA49D97692}"/>
              </a:ext>
            </a:extLst>
          </p:cNvPr>
          <p:cNvSpPr txBox="1"/>
          <p:nvPr/>
        </p:nvSpPr>
        <p:spPr>
          <a:xfrm>
            <a:off x="4477224" y="262288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BFBD0F-0BA6-4177-BE52-98380A6D567A}"/>
              </a:ext>
            </a:extLst>
          </p:cNvPr>
          <p:cNvSpPr txBox="1"/>
          <p:nvPr/>
        </p:nvSpPr>
        <p:spPr>
          <a:xfrm>
            <a:off x="5427457" y="262288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20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C0AD0F-38E8-4AAE-A7E8-041776ECEB2B}"/>
              </a:ext>
            </a:extLst>
          </p:cNvPr>
          <p:cNvSpPr txBox="1"/>
          <p:nvPr/>
        </p:nvSpPr>
        <p:spPr>
          <a:xfrm>
            <a:off x="6276985" y="262288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35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F9197B-4B1E-4B6E-AD9D-361BD3FDA3CC}"/>
              </a:ext>
            </a:extLst>
          </p:cNvPr>
          <p:cNvSpPr txBox="1"/>
          <p:nvPr/>
        </p:nvSpPr>
        <p:spPr>
          <a:xfrm>
            <a:off x="4245620" y="399511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aphicFrame>
        <p:nvGraphicFramePr>
          <p:cNvPr id="23" name="Table 17">
            <a:extLst>
              <a:ext uri="{FF2B5EF4-FFF2-40B4-BE49-F238E27FC236}">
                <a16:creationId xmlns:a16="http://schemas.microsoft.com/office/drawing/2014/main" id="{2CCAC19B-58C1-4DA7-AA9B-1E28BDFD8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490516"/>
              </p:ext>
            </p:extLst>
          </p:nvPr>
        </p:nvGraphicFramePr>
        <p:xfrm>
          <a:off x="5014794" y="3909890"/>
          <a:ext cx="5298577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7439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957082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928914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856343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928915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899884">
                  <a:extLst>
                    <a:ext uri="{9D8B030D-6E8A-4147-A177-3AD203B41FA5}">
                      <a16:colId xmlns:a16="http://schemas.microsoft.com/office/drawing/2014/main" val="1514898112"/>
                    </a:ext>
                  </a:extLst>
                </a:gridCol>
              </a:tblGrid>
              <a:tr h="597884">
                <a:tc rowSpan="2"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: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 vMerge="1">
                  <a:txBody>
                    <a:bodyPr/>
                    <a:lstStyle/>
                    <a:p>
                      <a:pPr algn="ctr"/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C62C51AE-B4FD-40BD-A7E3-683BCDDE94F1}"/>
              </a:ext>
            </a:extLst>
          </p:cNvPr>
          <p:cNvSpPr txBox="1"/>
          <p:nvPr/>
        </p:nvSpPr>
        <p:spPr>
          <a:xfrm>
            <a:off x="6772601" y="514111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616DB1-4432-42AB-9CEA-4DEDB258C5E8}"/>
              </a:ext>
            </a:extLst>
          </p:cNvPr>
          <p:cNvSpPr txBox="1"/>
          <p:nvPr/>
        </p:nvSpPr>
        <p:spPr>
          <a:xfrm>
            <a:off x="7664082" y="514111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480822-7602-4496-B3EC-884C083DE82D}"/>
              </a:ext>
            </a:extLst>
          </p:cNvPr>
          <p:cNvSpPr txBox="1"/>
          <p:nvPr/>
        </p:nvSpPr>
        <p:spPr>
          <a:xfrm>
            <a:off x="8614315" y="514110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223C98-C0FC-4874-BA96-E2A20E7F5BC7}"/>
              </a:ext>
            </a:extLst>
          </p:cNvPr>
          <p:cNvSpPr txBox="1"/>
          <p:nvPr/>
        </p:nvSpPr>
        <p:spPr>
          <a:xfrm>
            <a:off x="9463843" y="514110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2109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  <p:bldP spid="18" grpId="0" animBg="1"/>
      <p:bldP spid="19" grpId="0" animBg="1"/>
      <p:bldP spid="20" grpId="0" animBg="1"/>
      <p:bldP spid="21" grpId="0" animBg="1"/>
      <p:bldP spid="22" grpId="0"/>
      <p:bldP spid="24" grpId="0" animBg="1"/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TUAN\Downloads\Luyện tập 1.png">
            <a:extLst>
              <a:ext uri="{FF2B5EF4-FFF2-40B4-BE49-F238E27FC236}">
                <a16:creationId xmlns:a16="http://schemas.microsoft.com/office/drawing/2014/main" id="{0A0FC407-533C-4C74-9C32-474ED3260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065002-FD92-4D14-BCE6-5D61D6FE466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33278" y="1952786"/>
            <a:ext cx="3549462" cy="3310843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3D267FFA-F94E-4AB9-B625-ADA774B6E28B}"/>
              </a:ext>
            </a:extLst>
          </p:cNvPr>
          <p:cNvSpPr/>
          <p:nvPr/>
        </p:nvSpPr>
        <p:spPr>
          <a:xfrm>
            <a:off x="3220165" y="73064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6307FD-C820-4B4D-BFFB-EADE260B3157}"/>
              </a:ext>
            </a:extLst>
          </p:cNvPr>
          <p:cNvSpPr txBox="1"/>
          <p:nvPr/>
        </p:nvSpPr>
        <p:spPr>
          <a:xfrm>
            <a:off x="3657487" y="730640"/>
            <a:ext cx="2459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8D93A84-4B03-4005-B7D6-45C9D5B7E04F}"/>
                  </a:ext>
                </a:extLst>
              </p:cNvPr>
              <p:cNvSpPr txBox="1"/>
              <p:nvPr/>
            </p:nvSpPr>
            <p:spPr>
              <a:xfrm>
                <a:off x="1503309" y="1478323"/>
                <a:ext cx="1796765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a) 2 cm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5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/>
                  <a:t>    10 cm : 5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8D93A84-4B03-4005-B7D6-45C9D5B7E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309" y="1478323"/>
                <a:ext cx="1796765" cy="1131848"/>
              </a:xfrm>
              <a:prstGeom prst="rect">
                <a:avLst/>
              </a:prstGeom>
              <a:blipFill>
                <a:blip r:embed="rId5"/>
                <a:stretch>
                  <a:fillRect l="-5442" r="-4082" b="-124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409F99A0-4B8F-4A91-B97E-CA6D3A8A36F4}"/>
              </a:ext>
            </a:extLst>
          </p:cNvPr>
          <p:cNvGrpSpPr/>
          <p:nvPr/>
        </p:nvGrpSpPr>
        <p:grpSpPr>
          <a:xfrm>
            <a:off x="4238891" y="1353036"/>
            <a:ext cx="3429593" cy="1354354"/>
            <a:chOff x="1313001" y="2225190"/>
            <a:chExt cx="3429593" cy="135435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98E26D0-26B5-4B4C-8D06-67200675FA51}"/>
                </a:ext>
              </a:extLst>
            </p:cNvPr>
            <p:cNvSpPr/>
            <p:nvPr/>
          </p:nvSpPr>
          <p:spPr>
            <a:xfrm>
              <a:off x="1313001" y="2225190"/>
              <a:ext cx="3429593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673A7DC-6582-4D4D-BF33-FEFB03FD4EED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3334567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2 cm</a:t>
                  </a:r>
                  <a14:m>
                    <m:oMath xmlns:m="http://schemas.openxmlformats.org/officeDocument/2006/math">
                      <m:r>
                        <a:rPr lang="vi-VN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5 = 10 cm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10 cm : 5 = 2 cm</a:t>
                  </a: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673A7DC-6582-4D4D-BF33-FEFB03FD4E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3334567" cy="1131848"/>
                </a:xfrm>
                <a:prstGeom prst="rect">
                  <a:avLst/>
                </a:prstGeom>
                <a:blipFill>
                  <a:blip r:embed="rId6"/>
                  <a:stretch>
                    <a:fillRect l="-2925" r="-1463" b="-1243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5465962-868F-4A86-AE45-E26EEBC3994D}"/>
                  </a:ext>
                </a:extLst>
              </p:cNvPr>
              <p:cNvSpPr txBox="1"/>
              <p:nvPr/>
            </p:nvSpPr>
            <p:spPr>
              <a:xfrm>
                <a:off x="1508734" y="3073982"/>
                <a:ext cx="1669047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b) 2 kg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/>
                  <a:t>    6 kg : 3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5465962-868F-4A86-AE45-E26EEBC39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734" y="3073982"/>
                <a:ext cx="1669047" cy="1131848"/>
              </a:xfrm>
              <a:prstGeom prst="rect">
                <a:avLst/>
              </a:prstGeom>
              <a:blipFill>
                <a:blip r:embed="rId7"/>
                <a:stretch>
                  <a:fillRect l="-5474" r="-5109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C64C628-A326-44D1-B205-72BBEDDAC552}"/>
                  </a:ext>
                </a:extLst>
              </p:cNvPr>
              <p:cNvSpPr txBox="1"/>
              <p:nvPr/>
            </p:nvSpPr>
            <p:spPr>
              <a:xfrm>
                <a:off x="1503309" y="4483967"/>
                <a:ext cx="1417376" cy="1307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c) 2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    8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/>
                  <a:t> : 4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C64C628-A326-44D1-B205-72BBEDDAC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309" y="4483967"/>
                <a:ext cx="1417376" cy="1307537"/>
              </a:xfrm>
              <a:prstGeom prst="rect">
                <a:avLst/>
              </a:prstGeom>
              <a:blipFill>
                <a:blip r:embed="rId8"/>
                <a:stretch>
                  <a:fillRect l="-6897" r="-6034" b="-126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0CA8A614-AD14-4A5A-B81D-FCEB675B9D34}"/>
              </a:ext>
            </a:extLst>
          </p:cNvPr>
          <p:cNvSpPr txBox="1"/>
          <p:nvPr/>
        </p:nvSpPr>
        <p:spPr>
          <a:xfrm>
            <a:off x="4409002" y="4483966"/>
            <a:ext cx="1726755" cy="1307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2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400" dirty="0">
                <a:solidFill>
                  <a:srgbClr val="FF0000"/>
                </a:solidFill>
              </a:rPr>
              <a:t> x 4 = 8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vi-VN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8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400" dirty="0">
                <a:solidFill>
                  <a:srgbClr val="FF0000"/>
                </a:solidFill>
              </a:rPr>
              <a:t> : 4 = 2 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vi-VN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6A7017C-7EBE-44E7-BF48-B0BB967AC617}"/>
                  </a:ext>
                </a:extLst>
              </p:cNvPr>
              <p:cNvSpPr txBox="1"/>
              <p:nvPr/>
            </p:nvSpPr>
            <p:spPr>
              <a:xfrm>
                <a:off x="4333917" y="3073982"/>
                <a:ext cx="2241319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2 kg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6 kg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6 kg : 3 = 2 kg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6A7017C-7EBE-44E7-BF48-B0BB967AC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917" y="3073982"/>
                <a:ext cx="2241319" cy="1131848"/>
              </a:xfrm>
              <a:prstGeom prst="rect">
                <a:avLst/>
              </a:prstGeom>
              <a:blipFill>
                <a:blip r:embed="rId9"/>
                <a:stretch>
                  <a:fillRect l="-4348" r="-3261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085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/>
      <p:bldP spid="34" grpId="0"/>
      <p:bldP spid="35" grpId="0"/>
      <p:bldP spid="36" grpId="0" build="p"/>
      <p:bldP spid="3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39B98F50-7346-44E8-8504-066027DA5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A9B7681-26EB-41A4-968C-86F0284E359F}"/>
              </a:ext>
            </a:extLst>
          </p:cNvPr>
          <p:cNvSpPr/>
          <p:nvPr/>
        </p:nvSpPr>
        <p:spPr>
          <a:xfrm>
            <a:off x="1233817" y="1284824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DB69179-9B2D-4D15-81D3-B97021A57120}"/>
              </a:ext>
            </a:extLst>
          </p:cNvPr>
          <p:cNvGrpSpPr/>
          <p:nvPr/>
        </p:nvGrpSpPr>
        <p:grpSpPr>
          <a:xfrm>
            <a:off x="1851624" y="1304788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B8C6072-078E-452F-9CD9-DC866AF0FB8F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1BC37548-5575-48EA-920C-5E07BA0DF2C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D211BE-1A5B-4898-8541-6212CF067EA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3FC5E4F-06FE-4398-86BC-4852F0DD359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D4EF525-2973-443B-B873-E5E9F58D7919}"/>
              </a:ext>
            </a:extLst>
          </p:cNvPr>
          <p:cNvSpPr txBox="1"/>
          <p:nvPr/>
        </p:nvSpPr>
        <p:spPr>
          <a:xfrm>
            <a:off x="867544" y="1844465"/>
            <a:ext cx="4324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Sóc Nâu nhặt được 20 hạt dẻ và chia đều cho các bạn.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7AA77C-E9CA-4C17-831F-32FC96E59AB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5540" y="2743088"/>
            <a:ext cx="4324792" cy="32878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BEC5DB-0AAB-4062-A5E3-096A88A38BEB}"/>
              </a:ext>
            </a:extLst>
          </p:cNvPr>
          <p:cNvSpPr txBox="1"/>
          <p:nvPr/>
        </p:nvSpPr>
        <p:spPr>
          <a:xfrm>
            <a:off x="5558609" y="360507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Chia đều cho 5 bạn.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C04D43C-27C2-47E1-9C88-607ED0A5ED0A}"/>
              </a:ext>
            </a:extLst>
          </p:cNvPr>
          <p:cNvGrpSpPr/>
          <p:nvPr/>
        </p:nvGrpSpPr>
        <p:grpSpPr>
          <a:xfrm>
            <a:off x="6016699" y="1004134"/>
            <a:ext cx="2470496" cy="478938"/>
            <a:chOff x="6016699" y="1091218"/>
            <a:chExt cx="2470496" cy="478938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FB83590-8BBA-4044-B327-F60FFCAFCBEF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CC513AA-1E5A-4A7A-AE73-F5EB8773551E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:         =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410FB1C-6FB0-4B82-88E9-2132E81422C8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FD146E0-9E62-4DD8-80BA-6FD60B4EB6E7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2083C60-8C43-45B6-BF89-3A53DEB981E9}"/>
              </a:ext>
            </a:extLst>
          </p:cNvPr>
          <p:cNvGrpSpPr/>
          <p:nvPr/>
        </p:nvGrpSpPr>
        <p:grpSpPr>
          <a:xfrm>
            <a:off x="5558609" y="1746085"/>
            <a:ext cx="4064363" cy="478938"/>
            <a:chOff x="5558608" y="1789661"/>
            <a:chExt cx="4064363" cy="47893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F80923-27BC-4940-9B42-C8508368BE50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Mỗi bạn được         hạt dẻ. 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AAE17F80-AF18-4933-AC1E-74624B3A9570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31A2AE26-C4CB-4FD7-B8F5-EEB4C140533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7390" y="358278"/>
            <a:ext cx="2432579" cy="1668054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55DAE685-7CEF-44CF-B39B-F2AD6BCFB894}"/>
              </a:ext>
            </a:extLst>
          </p:cNvPr>
          <p:cNvSpPr txBox="1"/>
          <p:nvPr/>
        </p:nvSpPr>
        <p:spPr>
          <a:xfrm>
            <a:off x="5558609" y="2383522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Chia đều cho 4 bạn.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2D98D33-5DD7-4666-9602-951013A418DE}"/>
              </a:ext>
            </a:extLst>
          </p:cNvPr>
          <p:cNvGrpSpPr/>
          <p:nvPr/>
        </p:nvGrpSpPr>
        <p:grpSpPr>
          <a:xfrm>
            <a:off x="6016699" y="3027149"/>
            <a:ext cx="2470496" cy="478938"/>
            <a:chOff x="6016699" y="1091218"/>
            <a:chExt cx="2470496" cy="478938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3A61DD0B-550A-4EA8-8725-CB8F44061FA1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7F99F35-B7DE-4797-A0A4-08D2B9DC65AC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:         =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13AC40F0-43A9-4ECE-B956-2A96A182992E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DA7E937D-70BA-4F8D-8AA7-F5234E8BEA46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25A9455-BE90-4B16-B0FC-ED7DE0F81044}"/>
              </a:ext>
            </a:extLst>
          </p:cNvPr>
          <p:cNvGrpSpPr/>
          <p:nvPr/>
        </p:nvGrpSpPr>
        <p:grpSpPr>
          <a:xfrm>
            <a:off x="5558609" y="3769100"/>
            <a:ext cx="4064363" cy="478938"/>
            <a:chOff x="5558608" y="1789661"/>
            <a:chExt cx="4064363" cy="478938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29525E3-7079-43F6-80DE-F6768D4DD449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Mỗi bạn được         hạt dẻ. 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3A1FEF5D-4C7B-45B5-AB5D-C60408458AE9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E883B572-B827-4973-B1CE-0D841452161A}"/>
              </a:ext>
            </a:extLst>
          </p:cNvPr>
          <p:cNvSpPr txBox="1"/>
          <p:nvPr/>
        </p:nvSpPr>
        <p:spPr>
          <a:xfrm>
            <a:off x="5558609" y="4406537"/>
            <a:ext cx="47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c) Chia đều cho 2 bạn.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30F2003-13D8-4C83-9D6F-F9B7796643D2}"/>
              </a:ext>
            </a:extLst>
          </p:cNvPr>
          <p:cNvGrpSpPr/>
          <p:nvPr/>
        </p:nvGrpSpPr>
        <p:grpSpPr>
          <a:xfrm>
            <a:off x="6016699" y="5050164"/>
            <a:ext cx="2470496" cy="478938"/>
            <a:chOff x="6016699" y="1091218"/>
            <a:chExt cx="2470496" cy="478938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F95D261F-C08B-429E-B25B-6BD676850A28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23B3AD0-A76F-42E6-8B79-033EFC625760}"/>
                </a:ext>
              </a:extLst>
            </p:cNvPr>
            <p:cNvSpPr txBox="1"/>
            <p:nvPr/>
          </p:nvSpPr>
          <p:spPr>
            <a:xfrm>
              <a:off x="6706599" y="1091218"/>
              <a:ext cx="1213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:         =</a:t>
              </a:r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C6D84405-6444-43BC-887A-51655472A59D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80702763-B4AA-47D1-9E54-7A1CC76429AE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D1785E0-50BA-4D90-A9DE-E83BF41B8052}"/>
              </a:ext>
            </a:extLst>
          </p:cNvPr>
          <p:cNvGrpSpPr/>
          <p:nvPr/>
        </p:nvGrpSpPr>
        <p:grpSpPr>
          <a:xfrm>
            <a:off x="5558609" y="5792115"/>
            <a:ext cx="4064363" cy="478938"/>
            <a:chOff x="5558608" y="1789661"/>
            <a:chExt cx="4064363" cy="478938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3A2FA03-BFD8-4F17-A41C-CAD3B1C15996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Mỗi bạn được         hạt dẻ. </a:t>
              </a:r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10C42A1F-B9B1-40FD-94B4-0104DECEB12A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5CC5F9C-04A9-4A39-B7E6-DDA5A5023BC5}"/>
              </a:ext>
            </a:extLst>
          </p:cNvPr>
          <p:cNvCxnSpPr/>
          <p:nvPr/>
        </p:nvCxnSpPr>
        <p:spPr>
          <a:xfrm>
            <a:off x="5326743" y="522514"/>
            <a:ext cx="0" cy="55498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>
            <a:extLst>
              <a:ext uri="{FF2B5EF4-FFF2-40B4-BE49-F238E27FC236}">
                <a16:creationId xmlns:a16="http://schemas.microsoft.com/office/drawing/2014/main" id="{D16963F4-603C-462F-9186-72CE434BA7D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7609" y="2323146"/>
            <a:ext cx="2432579" cy="1756173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EEBED0C2-2A22-47A9-80FB-9C53362B096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7609" y="4166916"/>
            <a:ext cx="2250538" cy="1756173"/>
          </a:xfrm>
          <a:prstGeom prst="rect">
            <a:avLst/>
          </a:prstGeom>
        </p:spPr>
      </p:pic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19D80B38-2AE6-4AFB-A9F9-B2C69F46714C}"/>
              </a:ext>
            </a:extLst>
          </p:cNvPr>
          <p:cNvSpPr/>
          <p:nvPr/>
        </p:nvSpPr>
        <p:spPr>
          <a:xfrm>
            <a:off x="5955679" y="980671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5054F1C8-A86A-4926-8DF4-789DC773521B}"/>
              </a:ext>
            </a:extLst>
          </p:cNvPr>
          <p:cNvSpPr/>
          <p:nvPr/>
        </p:nvSpPr>
        <p:spPr>
          <a:xfrm>
            <a:off x="6983014" y="980670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0D3F7112-8D93-4EF0-8A5A-801C6BFA4AD3}"/>
              </a:ext>
            </a:extLst>
          </p:cNvPr>
          <p:cNvSpPr/>
          <p:nvPr/>
        </p:nvSpPr>
        <p:spPr>
          <a:xfrm>
            <a:off x="7949329" y="98930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074D7ED1-CD2D-4338-989A-1D0A32A469EC}"/>
              </a:ext>
            </a:extLst>
          </p:cNvPr>
          <p:cNvSpPr/>
          <p:nvPr/>
        </p:nvSpPr>
        <p:spPr>
          <a:xfrm>
            <a:off x="7652648" y="1715286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3A3E1F49-7609-44D0-807A-A686D0F2355A}"/>
              </a:ext>
            </a:extLst>
          </p:cNvPr>
          <p:cNvSpPr/>
          <p:nvPr/>
        </p:nvSpPr>
        <p:spPr>
          <a:xfrm>
            <a:off x="5949844" y="3000351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B6B8EB33-77C8-40AC-969B-966001867D3D}"/>
              </a:ext>
            </a:extLst>
          </p:cNvPr>
          <p:cNvSpPr/>
          <p:nvPr/>
        </p:nvSpPr>
        <p:spPr>
          <a:xfrm>
            <a:off x="6977179" y="3000350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15FDA718-06B7-4A99-BB13-A2BAB968A8C4}"/>
              </a:ext>
            </a:extLst>
          </p:cNvPr>
          <p:cNvSpPr/>
          <p:nvPr/>
        </p:nvSpPr>
        <p:spPr>
          <a:xfrm>
            <a:off x="7943494" y="300898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F9356C45-0D77-455D-AD82-A9AD7C595FC5}"/>
              </a:ext>
            </a:extLst>
          </p:cNvPr>
          <p:cNvSpPr/>
          <p:nvPr/>
        </p:nvSpPr>
        <p:spPr>
          <a:xfrm>
            <a:off x="7646813" y="3734966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92E2BAB7-67A6-477A-B16B-3FC1C674DCFD}"/>
              </a:ext>
            </a:extLst>
          </p:cNvPr>
          <p:cNvSpPr/>
          <p:nvPr/>
        </p:nvSpPr>
        <p:spPr>
          <a:xfrm>
            <a:off x="5949844" y="5014738"/>
            <a:ext cx="67930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BC9C7B4C-CB03-4B5E-BDF2-5DCD0A23DDED}"/>
              </a:ext>
            </a:extLst>
          </p:cNvPr>
          <p:cNvSpPr/>
          <p:nvPr/>
        </p:nvSpPr>
        <p:spPr>
          <a:xfrm>
            <a:off x="6977179" y="5014737"/>
            <a:ext cx="537866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87A093F7-2587-4BB0-A32E-C99D01CCB035}"/>
              </a:ext>
            </a:extLst>
          </p:cNvPr>
          <p:cNvSpPr/>
          <p:nvPr/>
        </p:nvSpPr>
        <p:spPr>
          <a:xfrm>
            <a:off x="7911743" y="5023374"/>
            <a:ext cx="668767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5BF6ECE6-76D7-4760-8E16-E69CFBB115EB}"/>
              </a:ext>
            </a:extLst>
          </p:cNvPr>
          <p:cNvSpPr/>
          <p:nvPr/>
        </p:nvSpPr>
        <p:spPr>
          <a:xfrm>
            <a:off x="7589662" y="5749353"/>
            <a:ext cx="668755" cy="5324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39258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1" grpId="0"/>
      <p:bldP spid="47" grpId="0"/>
      <p:bldP spid="57" grpId="0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3DE5360-9723-4820-9CB7-024C72AE7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765243-EEC1-491E-9B25-06818C812C5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45656" y="1335129"/>
            <a:ext cx="5550852" cy="400334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6A6096C-A133-44CB-9F53-594A55D2B1A3}"/>
              </a:ext>
            </a:extLst>
          </p:cNvPr>
          <p:cNvSpPr/>
          <p:nvPr/>
        </p:nvSpPr>
        <p:spPr>
          <a:xfrm>
            <a:off x="1084678" y="147549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92E169-75EC-4D01-AB15-CEC000A726E9}"/>
              </a:ext>
            </a:extLst>
          </p:cNvPr>
          <p:cNvSpPr txBox="1"/>
          <p:nvPr/>
        </p:nvSpPr>
        <p:spPr>
          <a:xfrm>
            <a:off x="1522000" y="1475493"/>
            <a:ext cx="4461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Chia 20 kg gạo vào các túi, mỗi túi 5 kg. Hỏi được bao nhiêu túi gạo như vậy?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955B32-3411-4068-B96C-7A0199F1459F}"/>
              </a:ext>
            </a:extLst>
          </p:cNvPr>
          <p:cNvSpPr txBox="1"/>
          <p:nvPr/>
        </p:nvSpPr>
        <p:spPr>
          <a:xfrm>
            <a:off x="2813875" y="299798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683550-B7E3-45F8-BF0B-201B284F4747}"/>
              </a:ext>
            </a:extLst>
          </p:cNvPr>
          <p:cNvSpPr txBox="1"/>
          <p:nvPr/>
        </p:nvSpPr>
        <p:spPr>
          <a:xfrm>
            <a:off x="-267814" y="3521200"/>
            <a:ext cx="7079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Được số túi gạo như vậy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D5C098-511C-4C67-89D1-82595E585107}"/>
              </a:ext>
            </a:extLst>
          </p:cNvPr>
          <p:cNvSpPr txBox="1"/>
          <p:nvPr/>
        </p:nvSpPr>
        <p:spPr>
          <a:xfrm>
            <a:off x="612928" y="4048384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20 : 5 = 4 (kg)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33E3B0-4E7F-4A97-A0B0-78930C411D63}"/>
              </a:ext>
            </a:extLst>
          </p:cNvPr>
          <p:cNvSpPr txBox="1"/>
          <p:nvPr/>
        </p:nvSpPr>
        <p:spPr>
          <a:xfrm>
            <a:off x="1634821" y="4567640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4 kg gạo.</a:t>
            </a:r>
          </a:p>
        </p:txBody>
      </p:sp>
    </p:spTree>
    <p:extLst>
      <p:ext uri="{BB962C8B-B14F-4D97-AF65-F5344CB8AC3E}">
        <p14:creationId xmlns:p14="http://schemas.microsoft.com/office/powerpoint/2010/main" val="61596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359389" y="2191642"/>
            <a:ext cx="4984057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41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CHIA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909180" y="1571498"/>
            <a:ext cx="379877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/>
              <a:t>a) Có 6 quả cam chia đều vào 3 đĩa. Hỏi mỗi đĩa có mấy quả cam?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AB752B-8502-479D-A493-54AEB1C56AC9}"/>
              </a:ext>
            </a:extLst>
          </p:cNvPr>
          <p:cNvGrpSpPr/>
          <p:nvPr/>
        </p:nvGrpSpPr>
        <p:grpSpPr>
          <a:xfrm>
            <a:off x="4880116" y="2361562"/>
            <a:ext cx="5634257" cy="925941"/>
            <a:chOff x="1087785" y="2487203"/>
            <a:chExt cx="5634257" cy="925941"/>
          </a:xfrm>
        </p:grpSpPr>
        <p:sp>
          <p:nvSpPr>
            <p:cNvPr id="41" name="Parallelogram 40">
              <a:extLst>
                <a:ext uri="{FF2B5EF4-FFF2-40B4-BE49-F238E27FC236}">
                  <a16:creationId xmlns:a16="http://schemas.microsoft.com/office/drawing/2014/main" id="{2519032C-5FEE-48F0-9E57-A658BE78CDDD}"/>
                </a:ext>
              </a:extLst>
            </p:cNvPr>
            <p:cNvSpPr/>
            <p:nvPr/>
          </p:nvSpPr>
          <p:spPr>
            <a:xfrm>
              <a:off x="1087785" y="2487203"/>
              <a:ext cx="5634257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EEA88DB-196C-48A7-A013-D6E5C3D77439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2433910B-9D2A-4D46-8409-F0BAABF543F6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0D094AE3-ABBE-4368-B605-FF22F719BFEB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30D51C53-F304-4006-9738-18E73589CE7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BEEA7C0-4A9B-42D9-8991-C23D7B656A21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D5CA0AFA-BB24-4943-B27B-72CAE7E610D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9FFDE267-8475-4432-98E4-43EF94A71DBB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9DABB6A-7374-49FD-8640-F6A9C212A43C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B9EEFCE-C2B7-4390-9159-AAF09EFBAF8F}"/>
                </a:ext>
              </a:extLst>
            </p:cNvPr>
            <p:cNvGrpSpPr/>
            <p:nvPr/>
          </p:nvGrpSpPr>
          <p:grpSpPr>
            <a:xfrm>
              <a:off x="4882745" y="2626411"/>
              <a:ext cx="1450975" cy="647701"/>
              <a:chOff x="5511800" y="323849"/>
              <a:chExt cx="1450975" cy="647701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3CA04B7F-C258-4F66-8EA6-90A7186FB092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3BC9DEC-3528-4A67-B6F9-C2103087A529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361097D-E218-49CF-A238-6F8F601AA3B0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10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9ECD7648-AC43-406E-8DA7-50CDC5994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0" y="1721205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E43E60FE-CF38-4C4D-A7A3-0CC9D63DC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2" y="172870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A0AFFBD-1780-4E43-808F-237293390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4" y="173620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19368CFF-A28B-4A05-AC61-E3E3AECEC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6" y="174370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BA805A9-33B1-4203-8972-F6141880F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8" y="175120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8F3A0B4-92DC-4099-BBB7-E4FD4235F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0" y="175871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AB9F765-C440-470D-B123-D12F189A058B}"/>
              </a:ext>
            </a:extLst>
          </p:cNvPr>
          <p:cNvSpPr txBox="1"/>
          <p:nvPr/>
        </p:nvSpPr>
        <p:spPr>
          <a:xfrm>
            <a:off x="1040600" y="4895825"/>
            <a:ext cx="2511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 phép chia: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3C94298-1ED6-4B1B-9EEA-BD12046C8AB7}"/>
              </a:ext>
            </a:extLst>
          </p:cNvPr>
          <p:cNvSpPr/>
          <p:nvPr/>
        </p:nvSpPr>
        <p:spPr>
          <a:xfrm>
            <a:off x="2582396" y="5465807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A60645-6EB5-4C08-AFE4-CEF3E0F396C8}"/>
              </a:ext>
            </a:extLst>
          </p:cNvPr>
          <p:cNvSpPr/>
          <p:nvPr/>
        </p:nvSpPr>
        <p:spPr>
          <a:xfrm>
            <a:off x="2750591" y="5417550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  :  3   =  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4406806-9F01-40D2-A273-67F34396B88E}"/>
              </a:ext>
            </a:extLst>
          </p:cNvPr>
          <p:cNvGrpSpPr/>
          <p:nvPr/>
        </p:nvGrpSpPr>
        <p:grpSpPr>
          <a:xfrm>
            <a:off x="5830772" y="268014"/>
            <a:ext cx="5484194" cy="3120068"/>
            <a:chOff x="5830772" y="311556"/>
            <a:chExt cx="5484194" cy="3120068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BEDEADE-E5C8-4AE7-8504-61DF6E1B4D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145"/>
            <a:stretch/>
          </p:blipFill>
          <p:spPr>
            <a:xfrm>
              <a:off x="5830772" y="311556"/>
              <a:ext cx="5484194" cy="3120068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DD000B8-87FF-4B85-A81C-800483C3090A}"/>
                </a:ext>
              </a:extLst>
            </p:cNvPr>
            <p:cNvSpPr txBox="1"/>
            <p:nvPr/>
          </p:nvSpPr>
          <p:spPr>
            <a:xfrm>
              <a:off x="6125750" y="632681"/>
              <a:ext cx="36840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Chia đều 6 quả cam thành 3 phần, ta có phép chia tìm được mỗi phần có 2 quả cam.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0C522CC-CCE0-4642-8054-E4B231AA09F3}"/>
              </a:ext>
            </a:extLst>
          </p:cNvPr>
          <p:cNvSpPr txBox="1"/>
          <p:nvPr/>
        </p:nvSpPr>
        <p:spPr>
          <a:xfrm>
            <a:off x="6064829" y="4892628"/>
            <a:ext cx="4208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Sáu chia ba bằng hai.</a:t>
            </a:r>
            <a:endParaRPr lang="vi-VN" sz="2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7BE00F1-04D8-457B-A19D-75E54E434547}"/>
              </a:ext>
            </a:extLst>
          </p:cNvPr>
          <p:cNvSpPr txBox="1"/>
          <p:nvPr/>
        </p:nvSpPr>
        <p:spPr>
          <a:xfrm>
            <a:off x="6089369" y="5381051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Dấu </a:t>
            </a:r>
            <a:r>
              <a:rPr lang="vi-VN" sz="2400" dirty="0">
                <a:solidFill>
                  <a:srgbClr val="FF0000"/>
                </a:solidFill>
              </a:rPr>
              <a:t>: </a:t>
            </a:r>
            <a:r>
              <a:rPr lang="vi-VN" sz="2400" dirty="0"/>
              <a:t>là dấu chia.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B3C700E-E50F-4EE6-A7DE-12A656295EC9}"/>
              </a:ext>
            </a:extLst>
          </p:cNvPr>
          <p:cNvGrpSpPr/>
          <p:nvPr/>
        </p:nvGrpSpPr>
        <p:grpSpPr>
          <a:xfrm>
            <a:off x="1448289" y="3423185"/>
            <a:ext cx="6800967" cy="461665"/>
            <a:chOff x="1448289" y="3423185"/>
            <a:chExt cx="6800967" cy="4616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A8A4ED-5899-4810-8674-6B62EBCF4098}"/>
                </a:ext>
              </a:extLst>
            </p:cNvPr>
            <p:cNvSpPr txBox="1"/>
            <p:nvPr/>
          </p:nvSpPr>
          <p:spPr>
            <a:xfrm>
              <a:off x="1630136" y="3423185"/>
              <a:ext cx="66191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Cho vào mỗi đĩa 1 quả cam, còn lại 3 quả cam.</a:t>
              </a:r>
            </a:p>
          </p:txBody>
        </p:sp>
        <p:sp>
          <p:nvSpPr>
            <p:cNvPr id="6" name="Diamond 5">
              <a:extLst>
                <a:ext uri="{FF2B5EF4-FFF2-40B4-BE49-F238E27FC236}">
                  <a16:creationId xmlns:a16="http://schemas.microsoft.com/office/drawing/2014/main" id="{C75024A3-0A2A-49D0-BF54-21852C1C39EA}"/>
                </a:ext>
              </a:extLst>
            </p:cNvPr>
            <p:cNvSpPr/>
            <p:nvPr/>
          </p:nvSpPr>
          <p:spPr>
            <a:xfrm>
              <a:off x="1448289" y="3527382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58757A9-4273-4CB4-A13E-A77205D626F9}"/>
              </a:ext>
            </a:extLst>
          </p:cNvPr>
          <p:cNvGrpSpPr/>
          <p:nvPr/>
        </p:nvGrpSpPr>
        <p:grpSpPr>
          <a:xfrm>
            <a:off x="1448289" y="3894196"/>
            <a:ext cx="7226787" cy="461665"/>
            <a:chOff x="1448289" y="3894196"/>
            <a:chExt cx="7226787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D56EFF-FCC4-4818-98F1-64C85AD8197B}"/>
                </a:ext>
              </a:extLst>
            </p:cNvPr>
            <p:cNvSpPr txBox="1"/>
            <p:nvPr/>
          </p:nvSpPr>
          <p:spPr>
            <a:xfrm>
              <a:off x="1647190" y="3894196"/>
              <a:ext cx="70278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Cho thêm vào mỗi đĩa 1 quả cam thì vừa hết cam.</a:t>
              </a:r>
            </a:p>
          </p:txBody>
        </p:sp>
        <p:sp>
          <p:nvSpPr>
            <p:cNvPr id="40" name="Diamond 39">
              <a:extLst>
                <a:ext uri="{FF2B5EF4-FFF2-40B4-BE49-F238E27FC236}">
                  <a16:creationId xmlns:a16="http://schemas.microsoft.com/office/drawing/2014/main" id="{F97DC2C6-A40C-4530-98D8-D4FC626B6A5B}"/>
                </a:ext>
              </a:extLst>
            </p:cNvPr>
            <p:cNvSpPr/>
            <p:nvPr/>
          </p:nvSpPr>
          <p:spPr>
            <a:xfrm>
              <a:off x="1448289" y="3986665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A6C980-2A98-446B-9305-E9593272301A}"/>
              </a:ext>
            </a:extLst>
          </p:cNvPr>
          <p:cNvGrpSpPr/>
          <p:nvPr/>
        </p:nvGrpSpPr>
        <p:grpSpPr>
          <a:xfrm>
            <a:off x="1448289" y="4389293"/>
            <a:ext cx="6954276" cy="461665"/>
            <a:chOff x="1448289" y="4389293"/>
            <a:chExt cx="6954276" cy="4616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1C8F18D-BFD6-4D63-9D5B-7079F702D84D}"/>
                </a:ext>
              </a:extLst>
            </p:cNvPr>
            <p:cNvSpPr txBox="1"/>
            <p:nvPr/>
          </p:nvSpPr>
          <p:spPr>
            <a:xfrm>
              <a:off x="1647190" y="4389293"/>
              <a:ext cx="67553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6 quả cam chia đều vào 3 đĩa, mỗi đĩa có 2 quả.</a:t>
              </a:r>
            </a:p>
          </p:txBody>
        </p:sp>
        <p:sp>
          <p:nvSpPr>
            <p:cNvPr id="42" name="Diamond 41">
              <a:extLst>
                <a:ext uri="{FF2B5EF4-FFF2-40B4-BE49-F238E27FC236}">
                  <a16:creationId xmlns:a16="http://schemas.microsoft.com/office/drawing/2014/main" id="{3A66B8D0-F0EF-4123-845D-C001EE657094}"/>
                </a:ext>
              </a:extLst>
            </p:cNvPr>
            <p:cNvSpPr/>
            <p:nvPr/>
          </p:nvSpPr>
          <p:spPr>
            <a:xfrm>
              <a:off x="1448289" y="4496564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0.02812 0.087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37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06498 0.0863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430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L 0.15521 0.0854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-0.13932 0.084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6" y="421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-0.04414 0.083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414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0.04558 0.0819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/>
      <p:bldP spid="33" grpId="0" animBg="1"/>
      <p:bldP spid="34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1B70C87-9655-41FD-AADC-6506224EC212}"/>
              </a:ext>
            </a:extLst>
          </p:cNvPr>
          <p:cNvGrpSpPr/>
          <p:nvPr/>
        </p:nvGrpSpPr>
        <p:grpSpPr>
          <a:xfrm>
            <a:off x="3932761" y="302352"/>
            <a:ext cx="7079114" cy="2223693"/>
            <a:chOff x="3932761" y="302352"/>
            <a:chExt cx="7079114" cy="222369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9610E77-25D7-49D5-9225-F0819776F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83025" y="392445"/>
              <a:ext cx="2228850" cy="2133600"/>
            </a:xfrm>
            <a:prstGeom prst="rect">
              <a:avLst/>
            </a:prstGeom>
          </p:spPr>
        </p:pic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id="{5B3A41D4-D8EA-4A3D-9461-5A3181B002CE}"/>
                </a:ext>
              </a:extLst>
            </p:cNvPr>
            <p:cNvSpPr/>
            <p:nvPr/>
          </p:nvSpPr>
          <p:spPr>
            <a:xfrm>
              <a:off x="3932761" y="302352"/>
              <a:ext cx="5166599" cy="1549444"/>
            </a:xfrm>
            <a:prstGeom prst="wedgeEllipseCallout">
              <a:avLst>
                <a:gd name="adj1" fmla="val 48963"/>
                <a:gd name="adj2" fmla="val 58521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DDC439C-8F52-47C0-AAFE-FDA8308961BD}"/>
                </a:ext>
              </a:extLst>
            </p:cNvPr>
            <p:cNvSpPr txBox="1"/>
            <p:nvPr/>
          </p:nvSpPr>
          <p:spPr>
            <a:xfrm>
              <a:off x="4127396" y="542334"/>
              <a:ext cx="48225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Chia 6 quả cam thành các phần, mỗi phần 2 quả, ta có phép chia tìm được 3 phần như vậy.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908069" y="1686140"/>
            <a:ext cx="379877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/>
              <a:t>b) Có 6 quả cam chia vào các đĩa, mỗi đĩa 2 quả. Hỏi được mấy đĩa cam như vậy?</a:t>
            </a:r>
          </a:p>
        </p:txBody>
      </p:sp>
      <p:sp>
        <p:nvSpPr>
          <p:cNvPr id="41" name="Parallelogram 40">
            <a:extLst>
              <a:ext uri="{FF2B5EF4-FFF2-40B4-BE49-F238E27FC236}">
                <a16:creationId xmlns:a16="http://schemas.microsoft.com/office/drawing/2014/main" id="{2519032C-5FEE-48F0-9E57-A658BE78CDDD}"/>
              </a:ext>
            </a:extLst>
          </p:cNvPr>
          <p:cNvSpPr/>
          <p:nvPr/>
        </p:nvSpPr>
        <p:spPr>
          <a:xfrm>
            <a:off x="4880116" y="2328312"/>
            <a:ext cx="5634257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EEA88DB-196C-48A7-A013-D6E5C3D77439}"/>
              </a:ext>
            </a:extLst>
          </p:cNvPr>
          <p:cNvGrpSpPr/>
          <p:nvPr/>
        </p:nvGrpSpPr>
        <p:grpSpPr>
          <a:xfrm>
            <a:off x="5283660" y="2500682"/>
            <a:ext cx="1450975" cy="647701"/>
            <a:chOff x="5511800" y="323849"/>
            <a:chExt cx="1450975" cy="647701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433910B-9D2A-4D46-8409-F0BAABF543F6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D094AE3-ABBE-4368-B605-FF22F719BFEB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0D51C53-F304-4006-9738-18E73589CE72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BEEA7C0-4A9B-42D9-8991-C23D7B656A21}"/>
              </a:ext>
            </a:extLst>
          </p:cNvPr>
          <p:cNvGrpSpPr/>
          <p:nvPr/>
        </p:nvGrpSpPr>
        <p:grpSpPr>
          <a:xfrm>
            <a:off x="6979368" y="2500726"/>
            <a:ext cx="1450975" cy="647701"/>
            <a:chOff x="5511800" y="323849"/>
            <a:chExt cx="1450975" cy="64770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5CA0AFA-BB24-4943-B27B-72CAE7E610D3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FFDE267-8475-4432-98E4-43EF94A71DBB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9DABB6A-7374-49FD-8640-F6A9C212A43C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B9EEFCE-C2B7-4390-9159-AAF09EFBAF8F}"/>
              </a:ext>
            </a:extLst>
          </p:cNvPr>
          <p:cNvGrpSpPr/>
          <p:nvPr/>
        </p:nvGrpSpPr>
        <p:grpSpPr>
          <a:xfrm>
            <a:off x="8675076" y="2500770"/>
            <a:ext cx="1450975" cy="647701"/>
            <a:chOff x="5511800" y="323849"/>
            <a:chExt cx="1450975" cy="64770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CA04B7F-C258-4F66-8EA6-90A7186FB092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3BC9DEC-3528-4A67-B6F9-C2103087A529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361097D-E218-49CF-A238-6F8F601AA3B0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0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9ECD7648-AC43-406E-8DA7-50CDC5994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0" y="1648635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E43E60FE-CF38-4C4D-A7A3-0CC9D63DC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2" y="165613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A0AFFBD-1780-4E43-808F-237293390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4" y="166363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19368CFF-A28B-4A05-AC61-E3E3AECEC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6" y="167113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BA805A9-33B1-4203-8972-F6141880F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8" y="167863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8F3A0B4-92DC-4099-BBB7-E4FD4235F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0" y="168614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AB9F765-C440-470D-B123-D12F189A058B}"/>
              </a:ext>
            </a:extLst>
          </p:cNvPr>
          <p:cNvSpPr txBox="1"/>
          <p:nvPr/>
        </p:nvSpPr>
        <p:spPr>
          <a:xfrm>
            <a:off x="834600" y="4763252"/>
            <a:ext cx="2511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 phép chia: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3C94298-1ED6-4B1B-9EEA-BD12046C8AB7}"/>
              </a:ext>
            </a:extLst>
          </p:cNvPr>
          <p:cNvSpPr/>
          <p:nvPr/>
        </p:nvSpPr>
        <p:spPr>
          <a:xfrm>
            <a:off x="2376396" y="5333234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A60645-6EB5-4C08-AFE4-CEF3E0F396C8}"/>
              </a:ext>
            </a:extLst>
          </p:cNvPr>
          <p:cNvSpPr/>
          <p:nvPr/>
        </p:nvSpPr>
        <p:spPr>
          <a:xfrm>
            <a:off x="2544591" y="5284977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  :  2   =  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0C522CC-CCE0-4642-8054-E4B231AA09F3}"/>
              </a:ext>
            </a:extLst>
          </p:cNvPr>
          <p:cNvSpPr txBox="1"/>
          <p:nvPr/>
        </p:nvSpPr>
        <p:spPr>
          <a:xfrm>
            <a:off x="5583883" y="5347472"/>
            <a:ext cx="4208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Sáu chia hai bằng ba.</a:t>
            </a:r>
            <a:endParaRPr lang="vi-VN" sz="2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3B5E24-43E9-4A6D-B073-1A1DBF6229BF}"/>
              </a:ext>
            </a:extLst>
          </p:cNvPr>
          <p:cNvGrpSpPr/>
          <p:nvPr/>
        </p:nvGrpSpPr>
        <p:grpSpPr>
          <a:xfrm>
            <a:off x="664868" y="3381638"/>
            <a:ext cx="5003335" cy="461665"/>
            <a:chOff x="664868" y="3381638"/>
            <a:chExt cx="5003335" cy="4616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A8A4ED-5899-4810-8674-6B62EBCF4098}"/>
                </a:ext>
              </a:extLst>
            </p:cNvPr>
            <p:cNvSpPr txBox="1"/>
            <p:nvPr/>
          </p:nvSpPr>
          <p:spPr>
            <a:xfrm>
              <a:off x="830019" y="3381638"/>
              <a:ext cx="4838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một cho 2 quả cam vào 1 đĩa.</a:t>
              </a:r>
            </a:p>
          </p:txBody>
        </p:sp>
        <p:sp>
          <p:nvSpPr>
            <p:cNvPr id="42" name="Diamond 41">
              <a:extLst>
                <a:ext uri="{FF2B5EF4-FFF2-40B4-BE49-F238E27FC236}">
                  <a16:creationId xmlns:a16="http://schemas.microsoft.com/office/drawing/2014/main" id="{F7D959C0-9DCD-46E4-9545-507E6C02948B}"/>
                </a:ext>
              </a:extLst>
            </p:cNvPr>
            <p:cNvSpPr/>
            <p:nvPr/>
          </p:nvSpPr>
          <p:spPr>
            <a:xfrm>
              <a:off x="664868" y="3488909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708A3F-2104-407A-86BF-17D637C781FE}"/>
              </a:ext>
            </a:extLst>
          </p:cNvPr>
          <p:cNvGrpSpPr/>
          <p:nvPr/>
        </p:nvGrpSpPr>
        <p:grpSpPr>
          <a:xfrm>
            <a:off x="5833354" y="3374976"/>
            <a:ext cx="5494877" cy="461665"/>
            <a:chOff x="5833354" y="3374976"/>
            <a:chExt cx="5494877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D56EFF-FCC4-4818-98F1-64C85AD8197B}"/>
                </a:ext>
              </a:extLst>
            </p:cNvPr>
            <p:cNvSpPr txBox="1"/>
            <p:nvPr/>
          </p:nvSpPr>
          <p:spPr>
            <a:xfrm>
              <a:off x="6009146" y="3374976"/>
              <a:ext cx="53190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hai cho tiếp 2 quả cam vào 1 đĩa.</a:t>
              </a:r>
            </a:p>
          </p:txBody>
        </p:sp>
        <p:sp>
          <p:nvSpPr>
            <p:cNvPr id="43" name="Diamond 42">
              <a:extLst>
                <a:ext uri="{FF2B5EF4-FFF2-40B4-BE49-F238E27FC236}">
                  <a16:creationId xmlns:a16="http://schemas.microsoft.com/office/drawing/2014/main" id="{9CD4D294-2632-466B-ADBD-3BD637F134CF}"/>
                </a:ext>
              </a:extLst>
            </p:cNvPr>
            <p:cNvSpPr/>
            <p:nvPr/>
          </p:nvSpPr>
          <p:spPr>
            <a:xfrm>
              <a:off x="5833354" y="3488909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5D3ED41-B629-4B50-9833-F043B1EEA132}"/>
              </a:ext>
            </a:extLst>
          </p:cNvPr>
          <p:cNvGrpSpPr/>
          <p:nvPr/>
        </p:nvGrpSpPr>
        <p:grpSpPr>
          <a:xfrm>
            <a:off x="664868" y="3852531"/>
            <a:ext cx="7638671" cy="461665"/>
            <a:chOff x="664868" y="3852531"/>
            <a:chExt cx="7638671" cy="4616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1C8F18D-BFD6-4D63-9D5B-7079F702D84D}"/>
                </a:ext>
              </a:extLst>
            </p:cNvPr>
            <p:cNvSpPr txBox="1"/>
            <p:nvPr/>
          </p:nvSpPr>
          <p:spPr>
            <a:xfrm>
              <a:off x="830018" y="3852531"/>
              <a:ext cx="74735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ba cho tiếp 2 quả cam vào 1 đĩa thì vừa hết cam.</a:t>
              </a:r>
            </a:p>
          </p:txBody>
        </p:sp>
        <p:sp>
          <p:nvSpPr>
            <p:cNvPr id="44" name="Diamond 43">
              <a:extLst>
                <a:ext uri="{FF2B5EF4-FFF2-40B4-BE49-F238E27FC236}">
                  <a16:creationId xmlns:a16="http://schemas.microsoft.com/office/drawing/2014/main" id="{2E05AC10-A1BD-429C-8863-CCBF24EA40CB}"/>
                </a:ext>
              </a:extLst>
            </p:cNvPr>
            <p:cNvSpPr/>
            <p:nvPr/>
          </p:nvSpPr>
          <p:spPr>
            <a:xfrm>
              <a:off x="664868" y="3973543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2B89FED-AD0B-4BCF-91DD-2A99C4E25C9B}"/>
              </a:ext>
            </a:extLst>
          </p:cNvPr>
          <p:cNvGrpSpPr/>
          <p:nvPr/>
        </p:nvGrpSpPr>
        <p:grpSpPr>
          <a:xfrm>
            <a:off x="664867" y="4339790"/>
            <a:ext cx="9672882" cy="461665"/>
            <a:chOff x="664867" y="4339790"/>
            <a:chExt cx="9672882" cy="46166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B1C21AF-F6E7-4074-8069-4FDAD6AF2E5E}"/>
                </a:ext>
              </a:extLst>
            </p:cNvPr>
            <p:cNvSpPr txBox="1"/>
            <p:nvPr/>
          </p:nvSpPr>
          <p:spPr>
            <a:xfrm>
              <a:off x="830018" y="4339790"/>
              <a:ext cx="9507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6 quả cam chia vào các đĩa, mỗi đĩa 2 quả, được 3 đĩa cam như vậy.</a:t>
              </a:r>
            </a:p>
          </p:txBody>
        </p:sp>
        <p:sp>
          <p:nvSpPr>
            <p:cNvPr id="45" name="Diamond 44">
              <a:extLst>
                <a:ext uri="{FF2B5EF4-FFF2-40B4-BE49-F238E27FC236}">
                  <a16:creationId xmlns:a16="http://schemas.microsoft.com/office/drawing/2014/main" id="{0BAA0A8D-124A-4E36-8A4E-7A273B5EC06A}"/>
                </a:ext>
              </a:extLst>
            </p:cNvPr>
            <p:cNvSpPr/>
            <p:nvPr/>
          </p:nvSpPr>
          <p:spPr>
            <a:xfrm>
              <a:off x="664867" y="4443024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</p:spTree>
    <p:extLst>
      <p:ext uri="{BB962C8B-B14F-4D97-AF65-F5344CB8AC3E}">
        <p14:creationId xmlns:p14="http://schemas.microsoft.com/office/powerpoint/2010/main" val="306787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0.02812 0.0979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88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-0.03646 0.0969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48148E-6 L 0.01888 0.0958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479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0.00338 0.0944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05442 0.0937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4676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0.04427 0.09259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1" grpId="0" animBg="1"/>
      <p:bldP spid="28" grpId="0"/>
      <p:bldP spid="33" grpId="0" animBg="1"/>
      <p:bldP spid="34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7933641-1EBC-490B-8629-5E5200848646}"/>
              </a:ext>
            </a:extLst>
          </p:cNvPr>
          <p:cNvSpPr/>
          <p:nvPr/>
        </p:nvSpPr>
        <p:spPr>
          <a:xfrm>
            <a:off x="1895302" y="2147806"/>
            <a:ext cx="6417425" cy="2690202"/>
          </a:xfrm>
          <a:custGeom>
            <a:avLst/>
            <a:gdLst>
              <a:gd name="connsiteX0" fmla="*/ 0 w 6417425"/>
              <a:gd name="connsiteY0" fmla="*/ 448376 h 2690202"/>
              <a:gd name="connsiteX1" fmla="*/ 448376 w 6417425"/>
              <a:gd name="connsiteY1" fmla="*/ 0 h 2690202"/>
              <a:gd name="connsiteX2" fmla="*/ 1248874 w 6417425"/>
              <a:gd name="connsiteY2" fmla="*/ 0 h 2690202"/>
              <a:gd name="connsiteX3" fmla="*/ 1994164 w 6417425"/>
              <a:gd name="connsiteY3" fmla="*/ 0 h 2690202"/>
              <a:gd name="connsiteX4" fmla="*/ 2518628 w 6417425"/>
              <a:gd name="connsiteY4" fmla="*/ 0 h 2690202"/>
              <a:gd name="connsiteX5" fmla="*/ 3319126 w 6417425"/>
              <a:gd name="connsiteY5" fmla="*/ 0 h 2690202"/>
              <a:gd name="connsiteX6" fmla="*/ 4009210 w 6417425"/>
              <a:gd name="connsiteY6" fmla="*/ 0 h 2690202"/>
              <a:gd name="connsiteX7" fmla="*/ 4533674 w 6417425"/>
              <a:gd name="connsiteY7" fmla="*/ 0 h 2690202"/>
              <a:gd name="connsiteX8" fmla="*/ 5113345 w 6417425"/>
              <a:gd name="connsiteY8" fmla="*/ 0 h 2690202"/>
              <a:gd name="connsiteX9" fmla="*/ 5969049 w 6417425"/>
              <a:gd name="connsiteY9" fmla="*/ 0 h 2690202"/>
              <a:gd name="connsiteX10" fmla="*/ 6417425 w 6417425"/>
              <a:gd name="connsiteY10" fmla="*/ 448376 h 2690202"/>
              <a:gd name="connsiteX11" fmla="*/ 6417425 w 6417425"/>
              <a:gd name="connsiteY11" fmla="*/ 1046193 h 2690202"/>
              <a:gd name="connsiteX12" fmla="*/ 6417425 w 6417425"/>
              <a:gd name="connsiteY12" fmla="*/ 1679878 h 2690202"/>
              <a:gd name="connsiteX13" fmla="*/ 6417425 w 6417425"/>
              <a:gd name="connsiteY13" fmla="*/ 2241826 h 2690202"/>
              <a:gd name="connsiteX14" fmla="*/ 5969049 w 6417425"/>
              <a:gd name="connsiteY14" fmla="*/ 2690202 h 2690202"/>
              <a:gd name="connsiteX15" fmla="*/ 5223758 w 6417425"/>
              <a:gd name="connsiteY15" fmla="*/ 2690202 h 2690202"/>
              <a:gd name="connsiteX16" fmla="*/ 4699294 w 6417425"/>
              <a:gd name="connsiteY16" fmla="*/ 2690202 h 2690202"/>
              <a:gd name="connsiteX17" fmla="*/ 4119624 w 6417425"/>
              <a:gd name="connsiteY17" fmla="*/ 2690202 h 2690202"/>
              <a:gd name="connsiteX18" fmla="*/ 3429539 w 6417425"/>
              <a:gd name="connsiteY18" fmla="*/ 2690202 h 2690202"/>
              <a:gd name="connsiteX19" fmla="*/ 2794662 w 6417425"/>
              <a:gd name="connsiteY19" fmla="*/ 2690202 h 2690202"/>
              <a:gd name="connsiteX20" fmla="*/ 2159785 w 6417425"/>
              <a:gd name="connsiteY20" fmla="*/ 2690202 h 2690202"/>
              <a:gd name="connsiteX21" fmla="*/ 1359287 w 6417425"/>
              <a:gd name="connsiteY21" fmla="*/ 2690202 h 2690202"/>
              <a:gd name="connsiteX22" fmla="*/ 448376 w 6417425"/>
              <a:gd name="connsiteY22" fmla="*/ 2690202 h 2690202"/>
              <a:gd name="connsiteX23" fmla="*/ 0 w 6417425"/>
              <a:gd name="connsiteY23" fmla="*/ 2241826 h 2690202"/>
              <a:gd name="connsiteX24" fmla="*/ 0 w 6417425"/>
              <a:gd name="connsiteY24" fmla="*/ 1644009 h 2690202"/>
              <a:gd name="connsiteX25" fmla="*/ 0 w 6417425"/>
              <a:gd name="connsiteY25" fmla="*/ 1099996 h 2690202"/>
              <a:gd name="connsiteX26" fmla="*/ 0 w 6417425"/>
              <a:gd name="connsiteY26" fmla="*/ 448376 h 269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417425" h="2690202" extrusionOk="0">
                <a:moveTo>
                  <a:pt x="0" y="448376"/>
                </a:moveTo>
                <a:cubicBezTo>
                  <a:pt x="-6869" y="211717"/>
                  <a:pt x="182399" y="-6595"/>
                  <a:pt x="448376" y="0"/>
                </a:cubicBezTo>
                <a:cubicBezTo>
                  <a:pt x="845837" y="-19508"/>
                  <a:pt x="875727" y="-37332"/>
                  <a:pt x="1248874" y="0"/>
                </a:cubicBezTo>
                <a:cubicBezTo>
                  <a:pt x="1622021" y="37332"/>
                  <a:pt x="1773626" y="21272"/>
                  <a:pt x="1994164" y="0"/>
                </a:cubicBezTo>
                <a:cubicBezTo>
                  <a:pt x="2214702" y="-21272"/>
                  <a:pt x="2335124" y="6860"/>
                  <a:pt x="2518628" y="0"/>
                </a:cubicBezTo>
                <a:cubicBezTo>
                  <a:pt x="2702132" y="-6860"/>
                  <a:pt x="3099954" y="33998"/>
                  <a:pt x="3319126" y="0"/>
                </a:cubicBezTo>
                <a:cubicBezTo>
                  <a:pt x="3538298" y="-33998"/>
                  <a:pt x="3813638" y="9149"/>
                  <a:pt x="4009210" y="0"/>
                </a:cubicBezTo>
                <a:cubicBezTo>
                  <a:pt x="4204782" y="-9149"/>
                  <a:pt x="4284057" y="23063"/>
                  <a:pt x="4533674" y="0"/>
                </a:cubicBezTo>
                <a:cubicBezTo>
                  <a:pt x="4783291" y="-23063"/>
                  <a:pt x="4921532" y="10262"/>
                  <a:pt x="5113345" y="0"/>
                </a:cubicBezTo>
                <a:cubicBezTo>
                  <a:pt x="5305158" y="-10262"/>
                  <a:pt x="5757519" y="22961"/>
                  <a:pt x="5969049" y="0"/>
                </a:cubicBezTo>
                <a:cubicBezTo>
                  <a:pt x="6189223" y="-41178"/>
                  <a:pt x="6434199" y="213294"/>
                  <a:pt x="6417425" y="448376"/>
                </a:cubicBezTo>
                <a:cubicBezTo>
                  <a:pt x="6407829" y="709955"/>
                  <a:pt x="6424114" y="758861"/>
                  <a:pt x="6417425" y="1046193"/>
                </a:cubicBezTo>
                <a:cubicBezTo>
                  <a:pt x="6410736" y="1333525"/>
                  <a:pt x="6389839" y="1507348"/>
                  <a:pt x="6417425" y="1679878"/>
                </a:cubicBezTo>
                <a:cubicBezTo>
                  <a:pt x="6445011" y="1852409"/>
                  <a:pt x="6412213" y="2110922"/>
                  <a:pt x="6417425" y="2241826"/>
                </a:cubicBezTo>
                <a:cubicBezTo>
                  <a:pt x="6448278" y="2488343"/>
                  <a:pt x="6240346" y="2738351"/>
                  <a:pt x="5969049" y="2690202"/>
                </a:cubicBezTo>
                <a:cubicBezTo>
                  <a:pt x="5760400" y="2718693"/>
                  <a:pt x="5432029" y="2667105"/>
                  <a:pt x="5223758" y="2690202"/>
                </a:cubicBezTo>
                <a:cubicBezTo>
                  <a:pt x="5015487" y="2713299"/>
                  <a:pt x="4830908" y="2668332"/>
                  <a:pt x="4699294" y="2690202"/>
                </a:cubicBezTo>
                <a:cubicBezTo>
                  <a:pt x="4567680" y="2712072"/>
                  <a:pt x="4292999" y="2706166"/>
                  <a:pt x="4119624" y="2690202"/>
                </a:cubicBezTo>
                <a:cubicBezTo>
                  <a:pt x="3946249" y="2674239"/>
                  <a:pt x="3643897" y="2686465"/>
                  <a:pt x="3429539" y="2690202"/>
                </a:cubicBezTo>
                <a:cubicBezTo>
                  <a:pt x="3215182" y="2693939"/>
                  <a:pt x="3110961" y="2694403"/>
                  <a:pt x="2794662" y="2690202"/>
                </a:cubicBezTo>
                <a:cubicBezTo>
                  <a:pt x="2478363" y="2686001"/>
                  <a:pt x="2336452" y="2713681"/>
                  <a:pt x="2159785" y="2690202"/>
                </a:cubicBezTo>
                <a:cubicBezTo>
                  <a:pt x="1983118" y="2666723"/>
                  <a:pt x="1658853" y="2652968"/>
                  <a:pt x="1359287" y="2690202"/>
                </a:cubicBezTo>
                <a:cubicBezTo>
                  <a:pt x="1059721" y="2727436"/>
                  <a:pt x="880241" y="2703497"/>
                  <a:pt x="448376" y="2690202"/>
                </a:cubicBezTo>
                <a:cubicBezTo>
                  <a:pt x="252731" y="2687608"/>
                  <a:pt x="-14004" y="2446767"/>
                  <a:pt x="0" y="2241826"/>
                </a:cubicBezTo>
                <a:cubicBezTo>
                  <a:pt x="9405" y="1991691"/>
                  <a:pt x="-25305" y="1913485"/>
                  <a:pt x="0" y="1644009"/>
                </a:cubicBezTo>
                <a:cubicBezTo>
                  <a:pt x="25305" y="1374533"/>
                  <a:pt x="-2151" y="1212397"/>
                  <a:pt x="0" y="1099996"/>
                </a:cubicBezTo>
                <a:cubicBezTo>
                  <a:pt x="2151" y="987595"/>
                  <a:pt x="5294" y="657362"/>
                  <a:pt x="0" y="448376"/>
                </a:cubicBezTo>
                <a:close/>
              </a:path>
            </a:pathLst>
          </a:custGeom>
          <a:noFill/>
          <a:ln w="28575">
            <a:extLst>
              <a:ext uri="{C807C97D-BFC1-408E-A445-0C87EB9F89A2}">
                <ask:lineSketchStyleProps xmlns:ask="http://schemas.microsoft.com/office/drawing/2018/sketchyshapes" sd="9601514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033312-99EA-481D-9555-FEA3859F1B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2145" t="9566" b="8104"/>
          <a:stretch/>
        </p:blipFill>
        <p:spPr>
          <a:xfrm>
            <a:off x="8355139" y="2589434"/>
            <a:ext cx="2957785" cy="3417662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E3108368-9A38-43C4-B6F4-F6639E160D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D6835C-257C-478D-8B1E-3E5F019721E8}"/>
              </a:ext>
            </a:extLst>
          </p:cNvPr>
          <p:cNvSpPr txBox="1"/>
          <p:nvPr/>
        </p:nvSpPr>
        <p:spPr>
          <a:xfrm>
            <a:off x="936858" y="1436220"/>
            <a:ext cx="2787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c) Nhận xét: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F72C18-C976-49A6-B601-05BBC3636ABD}"/>
              </a:ext>
            </a:extLst>
          </p:cNvPr>
          <p:cNvSpPr/>
          <p:nvPr/>
        </p:nvSpPr>
        <p:spPr>
          <a:xfrm>
            <a:off x="2074304" y="2266424"/>
            <a:ext cx="5939165" cy="2349501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527322-90F5-4B6E-80E9-03996401B047}"/>
                  </a:ext>
                </a:extLst>
              </p:cNvPr>
              <p:cNvSpPr txBox="1"/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127000"/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>
                    <a:solidFill>
                      <a:srgbClr val="0070C0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>
                    <a:solidFill>
                      <a:srgbClr val="0070C0"/>
                    </a:solidFill>
                  </a:rPr>
                  <a:t> 3 = 6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527322-90F5-4B6E-80E9-03996401B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blipFill>
                <a:blip r:embed="rId6"/>
                <a:stretch>
                  <a:fillRect l="-8333" t="-14019" r="-7778" b="-33645"/>
                </a:stretch>
              </a:blipFill>
              <a:effectLst>
                <a:softEdge rad="1270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C1301FE-AEE0-4584-B838-F98886CEB66A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4585430" y="3030357"/>
            <a:ext cx="784592" cy="4108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6451DBE-AE63-4243-BBD0-ABA0FF66C916}"/>
              </a:ext>
            </a:extLst>
          </p:cNvPr>
          <p:cNvCxnSpPr>
            <a:cxnSpLocks/>
          </p:cNvCxnSpPr>
          <p:nvPr/>
        </p:nvCxnSpPr>
        <p:spPr>
          <a:xfrm>
            <a:off x="4585430" y="3441175"/>
            <a:ext cx="784592" cy="410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B9BD321-CF03-45A5-AC01-177CF6C3933B}"/>
              </a:ext>
            </a:extLst>
          </p:cNvPr>
          <p:cNvSpPr txBox="1"/>
          <p:nvPr/>
        </p:nvSpPr>
        <p:spPr>
          <a:xfrm>
            <a:off x="5508459" y="2589434"/>
            <a:ext cx="1864613" cy="64633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6 : 3 =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B5A3DD-FC69-41DE-8A8B-D79AF47A90CB}"/>
              </a:ext>
            </a:extLst>
          </p:cNvPr>
          <p:cNvSpPr txBox="1"/>
          <p:nvPr/>
        </p:nvSpPr>
        <p:spPr>
          <a:xfrm>
            <a:off x="5508459" y="3528824"/>
            <a:ext cx="1864613" cy="64633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6 </a:t>
            </a:r>
            <a:r>
              <a:rPr lang="vi-VN" sz="3600">
                <a:solidFill>
                  <a:srgbClr val="FF0000"/>
                </a:solidFill>
              </a:rPr>
              <a:t>: 2 = 3</a:t>
            </a:r>
            <a:endParaRPr lang="vi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55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5" grpId="0" animBg="1"/>
      <p:bldP spid="6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AFBDA6-0D44-44A8-B553-04A76449BA1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0778" y="368521"/>
            <a:ext cx="4997134" cy="1601326"/>
          </a:xfrm>
          <a:prstGeom prst="rect">
            <a:avLst/>
          </a:prstGeom>
        </p:spPr>
      </p:pic>
      <p:sp>
        <p:nvSpPr>
          <p:cNvPr id="69" name="Oval 68">
            <a:extLst>
              <a:ext uri="{FF2B5EF4-FFF2-40B4-BE49-F238E27FC236}">
                <a16:creationId xmlns:a16="http://schemas.microsoft.com/office/drawing/2014/main" id="{C2F9D56B-5450-4F70-86E4-DC7825C829A1}"/>
              </a:ext>
            </a:extLst>
          </p:cNvPr>
          <p:cNvSpPr/>
          <p:nvPr/>
        </p:nvSpPr>
        <p:spPr>
          <a:xfrm>
            <a:off x="3143765" y="97268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E2C30E5-D23F-4D88-A915-D7A42CE44E58}"/>
              </a:ext>
            </a:extLst>
          </p:cNvPr>
          <p:cNvSpPr txBox="1"/>
          <p:nvPr/>
        </p:nvSpPr>
        <p:spPr>
          <a:xfrm>
            <a:off x="3581087" y="972688"/>
            <a:ext cx="2456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Chọn phép tính thích hợp.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44BB576-B3EB-4877-918A-AA3B221DAA89}"/>
              </a:ext>
            </a:extLst>
          </p:cNvPr>
          <p:cNvGrpSpPr/>
          <p:nvPr/>
        </p:nvGrpSpPr>
        <p:grpSpPr>
          <a:xfrm>
            <a:off x="906077" y="2377947"/>
            <a:ext cx="10066724" cy="3793535"/>
            <a:chOff x="906077" y="2377947"/>
            <a:chExt cx="10066724" cy="379353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801BDE6-CCE8-46A7-A7B8-8B2AF8EAC094}"/>
                </a:ext>
              </a:extLst>
            </p:cNvPr>
            <p:cNvSpPr/>
            <p:nvPr/>
          </p:nvSpPr>
          <p:spPr>
            <a:xfrm>
              <a:off x="906078" y="2377947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Mỗi lọ có 5 bông hoa. Hỏi 3 lọ như vậy có tất cả bao nhiêu bông hoa?</a:t>
              </a:r>
            </a:p>
          </p:txBody>
        </p:sp>
        <p:sp>
          <p:nvSpPr>
            <p:cNvPr id="71" name="Rectangle: Rounded Corners 6">
              <a:extLst>
                <a:ext uri="{FF2B5EF4-FFF2-40B4-BE49-F238E27FC236}">
                  <a16:creationId xmlns:a16="http://schemas.microsoft.com/office/drawing/2014/main" id="{B7185B6F-96EA-4094-AA6D-384BD3A3F653}"/>
                </a:ext>
              </a:extLst>
            </p:cNvPr>
            <p:cNvSpPr/>
            <p:nvPr/>
          </p:nvSpPr>
          <p:spPr>
            <a:xfrm>
              <a:off x="906077" y="3749189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Cắm 15 bông hoa vào các lọ, mỗi lọ 5 bông. Hỏi cắm được mấy lọ hoa như vậy?</a:t>
              </a:r>
            </a:p>
          </p:txBody>
        </p:sp>
        <p:sp>
          <p:nvSpPr>
            <p:cNvPr id="78" name="Rectangle: Rounded Corners 6">
              <a:extLst>
                <a:ext uri="{FF2B5EF4-FFF2-40B4-BE49-F238E27FC236}">
                  <a16:creationId xmlns:a16="http://schemas.microsoft.com/office/drawing/2014/main" id="{01C9A5AE-B1B9-4827-A2B5-03AC2B272862}"/>
                </a:ext>
              </a:extLst>
            </p:cNvPr>
            <p:cNvSpPr/>
            <p:nvPr/>
          </p:nvSpPr>
          <p:spPr>
            <a:xfrm>
              <a:off x="906077" y="5117825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Có 15 bông hoa chia đều vào 3 lọ. Hỏi mỗi lọ có bao nhiêu bông hoa?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D7DF8F4-C7EE-4B74-B3D0-77B9608C0527}"/>
                </a:ext>
              </a:extLst>
            </p:cNvPr>
            <p:cNvSpPr/>
            <p:nvPr/>
          </p:nvSpPr>
          <p:spPr>
            <a:xfrm>
              <a:off x="8345715" y="2377947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>
                  <a:solidFill>
                    <a:schemeClr val="tx1"/>
                  </a:solidFill>
                </a:rPr>
                <a:t>15 : 5 = 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75D2D4C8-09CC-458E-9425-713BB99342BA}"/>
                    </a:ext>
                  </a:extLst>
                </p:cNvPr>
                <p:cNvSpPr/>
                <p:nvPr/>
              </p:nvSpPr>
              <p:spPr>
                <a:xfrm>
                  <a:off x="8345715" y="3749188"/>
                  <a:ext cx="2627086" cy="1051053"/>
                </a:xfrm>
                <a:prstGeom prst="ellipse">
                  <a:avLst/>
                </a:prstGeom>
                <a:noFill/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15</a:t>
                  </a:r>
                </a:p>
              </p:txBody>
            </p:sp>
          </mc:Choice>
          <mc:Fallback xmlns=""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75D2D4C8-09CC-458E-9425-713BB99342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5715" y="3749188"/>
                  <a:ext cx="2627086" cy="105105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B6F0A75-31E3-4DAC-BEBC-035D98BF120A}"/>
                </a:ext>
              </a:extLst>
            </p:cNvPr>
            <p:cNvSpPr/>
            <p:nvPr/>
          </p:nvSpPr>
          <p:spPr>
            <a:xfrm>
              <a:off x="8345715" y="5120429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15 : 3 = 5</a:t>
              </a:r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F6736CAD-901A-4AA3-A385-14580E3D2E30}"/>
              </a:ext>
            </a:extLst>
          </p:cNvPr>
          <p:cNvSpPr/>
          <p:nvPr/>
        </p:nvSpPr>
        <p:spPr>
          <a:xfrm>
            <a:off x="6836229" y="2883934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EC84CF52-DA55-4857-A108-206DD7FF30F1}"/>
              </a:ext>
            </a:extLst>
          </p:cNvPr>
          <p:cNvSpPr/>
          <p:nvPr/>
        </p:nvSpPr>
        <p:spPr>
          <a:xfrm flipH="1">
            <a:off x="6843486" y="2880209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3A43FD7D-B9CC-4DC6-824E-4708C21ED265}"/>
              </a:ext>
            </a:extLst>
          </p:cNvPr>
          <p:cNvSpPr/>
          <p:nvPr/>
        </p:nvSpPr>
        <p:spPr>
          <a:xfrm rot="2677627" flipH="1">
            <a:off x="7056860" y="5162411"/>
            <a:ext cx="1115842" cy="1038966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/>
      <p:bldP spid="38" grpId="0" animBg="1"/>
      <p:bldP spid="81" grpId="0" animBg="1"/>
      <p:bldP spid="8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997236" y="15482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1434558" y="1548219"/>
            <a:ext cx="7011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Với mỗi phép nhân, viết hai phép chia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FDDAE1-416D-409F-BF3E-9563E8311CFA}"/>
                  </a:ext>
                </a:extLst>
              </p:cNvPr>
              <p:cNvSpPr txBox="1"/>
              <p:nvPr/>
            </p:nvSpPr>
            <p:spPr>
              <a:xfrm>
                <a:off x="1458144" y="2219851"/>
                <a:ext cx="17620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2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 = 8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FDDAE1-416D-409F-BF3E-9563E8311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2219851"/>
                <a:ext cx="1762021" cy="461665"/>
              </a:xfrm>
              <a:prstGeom prst="rect">
                <a:avLst/>
              </a:prstGeom>
              <a:blipFill>
                <a:blip r:embed="rId4"/>
                <a:stretch>
                  <a:fillRect l="-5190" t="-9211" r="-4844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EA6D9F6B-4168-4816-91F3-6D049F74312C}"/>
              </a:ext>
            </a:extLst>
          </p:cNvPr>
          <p:cNvGrpSpPr/>
          <p:nvPr/>
        </p:nvGrpSpPr>
        <p:grpSpPr>
          <a:xfrm>
            <a:off x="1218984" y="2677747"/>
            <a:ext cx="2380559" cy="1354354"/>
            <a:chOff x="1313001" y="2225190"/>
            <a:chExt cx="2380559" cy="135435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EDC9914-205C-4F18-A8DD-6A789622CF9D}"/>
                </a:ext>
              </a:extLst>
            </p:cNvPr>
            <p:cNvSpPr/>
            <p:nvPr/>
          </p:nvSpPr>
          <p:spPr>
            <a:xfrm>
              <a:off x="1313001" y="2225190"/>
              <a:ext cx="2380559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BEA60A2-F618-48D1-A403-F3EDF9074DFE}"/>
                </a:ext>
              </a:extLst>
            </p:cNvPr>
            <p:cNvSpPr txBox="1"/>
            <p:nvPr/>
          </p:nvSpPr>
          <p:spPr>
            <a:xfrm>
              <a:off x="1408027" y="2350477"/>
              <a:ext cx="2073003" cy="1131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Mẫu: 8 : 2 = 4</a:t>
              </a:r>
            </a:p>
            <a:p>
              <a:pPr>
                <a:lnSpc>
                  <a:spcPct val="150000"/>
                </a:lnSpc>
              </a:pPr>
              <a:r>
                <a:rPr lang="vi-VN" sz="2400" dirty="0"/>
                <a:t>         8 : 4 =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A982DD-7ABE-465B-9A11-B4952EC3C708}"/>
                  </a:ext>
                </a:extLst>
              </p:cNvPr>
              <p:cNvSpPr txBox="1"/>
              <p:nvPr/>
            </p:nvSpPr>
            <p:spPr>
              <a:xfrm>
                <a:off x="6500044" y="2219850"/>
                <a:ext cx="1951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2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7 = 14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A982DD-7ABE-465B-9A11-B4952EC3C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2219850"/>
                <a:ext cx="1951175" cy="461665"/>
              </a:xfrm>
              <a:prstGeom prst="rect">
                <a:avLst/>
              </a:prstGeom>
              <a:blipFill>
                <a:blip r:embed="rId5"/>
                <a:stretch>
                  <a:fillRect l="-4688" t="-9211" r="-4375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6AAAD8-53A4-45E0-9C8E-AACF38EC5DE5}"/>
                  </a:ext>
                </a:extLst>
              </p:cNvPr>
              <p:cNvSpPr txBox="1"/>
              <p:nvPr/>
            </p:nvSpPr>
            <p:spPr>
              <a:xfrm>
                <a:off x="1458144" y="4361326"/>
                <a:ext cx="19335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8 = 40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6AAAD8-53A4-45E0-9C8E-AACF38EC5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4361326"/>
                <a:ext cx="1933543" cy="461665"/>
              </a:xfrm>
              <a:prstGeom prst="rect">
                <a:avLst/>
              </a:prstGeom>
              <a:blipFill>
                <a:blip r:embed="rId6"/>
                <a:stretch>
                  <a:fillRect l="-4732" t="-9211" r="-4416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C9F57CA-6654-4F8A-8DF5-4A87809C7CE6}"/>
                  </a:ext>
                </a:extLst>
              </p:cNvPr>
              <p:cNvSpPr txBox="1"/>
              <p:nvPr/>
            </p:nvSpPr>
            <p:spPr>
              <a:xfrm>
                <a:off x="6500044" y="4361325"/>
                <a:ext cx="1951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 = 15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C9F57CA-6654-4F8A-8DF5-4A87809C7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4361325"/>
                <a:ext cx="1951175" cy="461665"/>
              </a:xfrm>
              <a:prstGeom prst="rect">
                <a:avLst/>
              </a:prstGeom>
              <a:blipFill>
                <a:blip r:embed="rId7"/>
                <a:stretch>
                  <a:fillRect l="-4688" t="-9211" r="-4375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6556FFB2-F326-4239-AB6B-1CF9D58C59B6}"/>
              </a:ext>
            </a:extLst>
          </p:cNvPr>
          <p:cNvSpPr txBox="1"/>
          <p:nvPr/>
        </p:nvSpPr>
        <p:spPr>
          <a:xfrm>
            <a:off x="1799383" y="482299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40 : 5 = 8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40 : 8 = 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87CD51-1F8C-4221-9BCC-4D79C87D39CF}"/>
              </a:ext>
            </a:extLst>
          </p:cNvPr>
          <p:cNvSpPr txBox="1"/>
          <p:nvPr/>
        </p:nvSpPr>
        <p:spPr>
          <a:xfrm>
            <a:off x="6738089" y="482299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15 : 5 = 3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15 : 3 = 5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B90FF40A-1D0B-4B94-AF98-A9D4A82D3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7EAD84F-F09F-42E3-86FB-C95AFDAF539C}"/>
              </a:ext>
            </a:extLst>
          </p:cNvPr>
          <p:cNvSpPr txBox="1"/>
          <p:nvPr/>
        </p:nvSpPr>
        <p:spPr>
          <a:xfrm>
            <a:off x="6738089" y="268475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14 : 2 = 7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14 : 7 = 2</a:t>
            </a:r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6" grpId="0"/>
      <p:bldP spid="20" grpId="0"/>
      <p:bldP spid="21" grpId="0"/>
      <p:bldP spid="22" grpId="0"/>
      <p:bldP spid="23" grpId="0" build="p"/>
      <p:bldP spid="24" grpId="0" build="p"/>
      <p:bldP spid="2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2122</TotalTime>
  <Words>731</Words>
  <Application>Microsoft Office PowerPoint</Application>
  <PresentationFormat>Widescreen</PresentationFormat>
  <Paragraphs>151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 Math</vt:lpstr>
      <vt:lpstr>Times New Roman</vt:lpstr>
      <vt:lpstr>UTM Cookies</vt:lpstr>
      <vt:lpstr>Office Theme</vt:lpstr>
      <vt:lpstr>2_Office Theme</vt:lpstr>
      <vt:lpstr>  MÔN: TOÁN GV: Nguyễn Thị Huệ Lớp dạy: 2A2 Đơn vị công tác: TRƯỜNG TIỂU HỌC HƯNG ĐẠO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158</cp:revision>
  <dcterms:created xsi:type="dcterms:W3CDTF">2021-06-02T01:34:28Z</dcterms:created>
  <dcterms:modified xsi:type="dcterms:W3CDTF">2026-01-11T13:42:00Z</dcterms:modified>
</cp:coreProperties>
</file>