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86" r:id="rId4"/>
    <p:sldId id="287" r:id="rId5"/>
    <p:sldId id="289" r:id="rId6"/>
    <p:sldId id="29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6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microsoft.com/office/2007/relationships/hdphoto" Target="../media/image9.wdp"/><Relationship Id="rId6" Type="http://schemas.openxmlformats.org/officeDocument/2006/relationships/image" Target="../media/image8.png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316" y="106016"/>
            <a:ext cx="2313940" cy="980661"/>
            <a:chOff x="1462403" y="0"/>
            <a:chExt cx="2313940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462403" y="242570"/>
              <a:ext cx="231394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011" y="2058721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20,100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376545" y="4932680"/>
            <a:ext cx="34321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/>
              <a:t>Giáo viên: Trần Thị Bích </a:t>
            </a:r>
            <a:r>
              <a:rPr lang="vi-VN" altLang="en-US" u="sng"/>
              <a:t>Hường</a:t>
            </a:r>
            <a:endParaRPr lang="vi-VN" altLang="en-US"/>
          </a:p>
          <a:p>
            <a:r>
              <a:rPr lang="vi-VN" altLang="en-US"/>
              <a:t>Trường Tiểu học Hưng </a:t>
            </a:r>
            <a:r>
              <a:rPr lang="vi-VN" altLang="en-US"/>
              <a:t>Đạo</a:t>
            </a:r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9030" y="2217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6352" y="22178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4858" y="3006510"/>
            <a:ext cx="10046340" cy="168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 7 + 7 =		  9 + 6 =		  8 + 4 =   		  5 + 7 =     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  6 + 9 =		  4 + 8 =		14 – 5 =		15 – 6 =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12 – 4 =		11 – 7 = 		15 – 9 =		13 – 8 =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74685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8372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2683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6370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4685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8372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683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6370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4685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8372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2683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46370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7" name="Picture 26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882705" y="105766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/>
              <a:t>Ôn tập phép cộng, phép trừ</a:t>
            </a:r>
            <a:endParaRPr lang="vi-VN" sz="2400" b="1" dirty="0"/>
          </a:p>
          <a:p>
            <a:pPr algn="ctr"/>
            <a:r>
              <a:rPr lang="vi-VN" sz="2400" b="1" dirty="0"/>
              <a:t>trong phạm vi 20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927687" y="14267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65009" y="1426700"/>
            <a:ext cx="416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số 7, 5, 11, 13 là kết quả của những phép tính nào?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309" t="8978"/>
          <a:stretch>
            <a:fillRect/>
          </a:stretch>
        </p:blipFill>
        <p:spPr>
          <a:xfrm>
            <a:off x="5357665" y="613182"/>
            <a:ext cx="5906648" cy="5631636"/>
          </a:xfrm>
          <a:prstGeom prst="rect">
            <a:avLst/>
          </a:prstGeom>
        </p:spPr>
      </p:pic>
      <p:sp>
        <p:nvSpPr>
          <p:cNvPr id="6" name="Freeform: Shape 5"/>
          <p:cNvSpPr/>
          <p:nvPr/>
        </p:nvSpPr>
        <p:spPr>
          <a:xfrm>
            <a:off x="8564880" y="3291840"/>
            <a:ext cx="1059180" cy="716280"/>
          </a:xfrm>
          <a:custGeom>
            <a:avLst/>
            <a:gdLst>
              <a:gd name="connsiteX0" fmla="*/ 1059180 w 1059180"/>
              <a:gd name="connsiteY0" fmla="*/ 0 h 716280"/>
              <a:gd name="connsiteX1" fmla="*/ 693420 w 1059180"/>
              <a:gd name="connsiteY1" fmla="*/ 541020 h 716280"/>
              <a:gd name="connsiteX2" fmla="*/ 0 w 10591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716280">
                <a:moveTo>
                  <a:pt x="1059180" y="0"/>
                </a:moveTo>
                <a:cubicBezTo>
                  <a:pt x="964565" y="210820"/>
                  <a:pt x="869950" y="421640"/>
                  <a:pt x="693420" y="541020"/>
                </a:cubicBezTo>
                <a:cubicBezTo>
                  <a:pt x="516890" y="660400"/>
                  <a:pt x="258445" y="688340"/>
                  <a:pt x="0" y="7162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/>
          <p:cNvSpPr/>
          <p:nvPr/>
        </p:nvSpPr>
        <p:spPr>
          <a:xfrm>
            <a:off x="8587740" y="2971800"/>
            <a:ext cx="861060" cy="967740"/>
          </a:xfrm>
          <a:custGeom>
            <a:avLst/>
            <a:gdLst>
              <a:gd name="connsiteX0" fmla="*/ 861060 w 861060"/>
              <a:gd name="connsiteY0" fmla="*/ 967740 h 967740"/>
              <a:gd name="connsiteX1" fmla="*/ 678180 w 861060"/>
              <a:gd name="connsiteY1" fmla="*/ 167640 h 967740"/>
              <a:gd name="connsiteX2" fmla="*/ 0 w 861060"/>
              <a:gd name="connsiteY2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60" h="967740">
                <a:moveTo>
                  <a:pt x="861060" y="967740"/>
                </a:moveTo>
                <a:cubicBezTo>
                  <a:pt x="841375" y="648335"/>
                  <a:pt x="821690" y="328930"/>
                  <a:pt x="678180" y="167640"/>
                </a:cubicBezTo>
                <a:cubicBezTo>
                  <a:pt x="534670" y="6350"/>
                  <a:pt x="267335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/>
          <p:cNvSpPr/>
          <p:nvPr/>
        </p:nvSpPr>
        <p:spPr>
          <a:xfrm>
            <a:off x="8801100" y="3695700"/>
            <a:ext cx="153707" cy="952500"/>
          </a:xfrm>
          <a:custGeom>
            <a:avLst/>
            <a:gdLst>
              <a:gd name="connsiteX0" fmla="*/ 0 w 153707"/>
              <a:gd name="connsiteY0" fmla="*/ 952500 h 952500"/>
              <a:gd name="connsiteX1" fmla="*/ 152400 w 153707"/>
              <a:gd name="connsiteY1" fmla="*/ 548640 h 952500"/>
              <a:gd name="connsiteX2" fmla="*/ 60960 w 153707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7" h="952500">
                <a:moveTo>
                  <a:pt x="0" y="952500"/>
                </a:moveTo>
                <a:cubicBezTo>
                  <a:pt x="71120" y="829945"/>
                  <a:pt x="142240" y="707390"/>
                  <a:pt x="152400" y="548640"/>
                </a:cubicBezTo>
                <a:cubicBezTo>
                  <a:pt x="162560" y="389890"/>
                  <a:pt x="111760" y="194945"/>
                  <a:pt x="6096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/>
          <p:cNvSpPr/>
          <p:nvPr/>
        </p:nvSpPr>
        <p:spPr>
          <a:xfrm>
            <a:off x="7566660" y="3726180"/>
            <a:ext cx="334408" cy="708660"/>
          </a:xfrm>
          <a:custGeom>
            <a:avLst/>
            <a:gdLst>
              <a:gd name="connsiteX0" fmla="*/ 0 w 334408"/>
              <a:gd name="connsiteY0" fmla="*/ 708660 h 708660"/>
              <a:gd name="connsiteX1" fmla="*/ 297180 w 334408"/>
              <a:gd name="connsiteY1" fmla="*/ 327660 h 708660"/>
              <a:gd name="connsiteX2" fmla="*/ 320040 w 334408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8" h="708660">
                <a:moveTo>
                  <a:pt x="0" y="708660"/>
                </a:moveTo>
                <a:cubicBezTo>
                  <a:pt x="121920" y="577215"/>
                  <a:pt x="243840" y="445770"/>
                  <a:pt x="297180" y="327660"/>
                </a:cubicBezTo>
                <a:cubicBezTo>
                  <a:pt x="350520" y="209550"/>
                  <a:pt x="335280" y="104775"/>
                  <a:pt x="3200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/>
          <p:cNvSpPr/>
          <p:nvPr/>
        </p:nvSpPr>
        <p:spPr>
          <a:xfrm>
            <a:off x="7010400" y="3023239"/>
            <a:ext cx="1013460" cy="558161"/>
          </a:xfrm>
          <a:custGeom>
            <a:avLst/>
            <a:gdLst>
              <a:gd name="connsiteX0" fmla="*/ 0 w 1013460"/>
              <a:gd name="connsiteY0" fmla="*/ 558161 h 558161"/>
              <a:gd name="connsiteX1" fmla="*/ 312420 w 1013460"/>
              <a:gd name="connsiteY1" fmla="*/ 85721 h 558161"/>
              <a:gd name="connsiteX2" fmla="*/ 1013460 w 1013460"/>
              <a:gd name="connsiteY2" fmla="*/ 1901 h 55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460" h="558161">
                <a:moveTo>
                  <a:pt x="0" y="558161"/>
                </a:moveTo>
                <a:cubicBezTo>
                  <a:pt x="71755" y="368296"/>
                  <a:pt x="143510" y="178431"/>
                  <a:pt x="312420" y="85721"/>
                </a:cubicBezTo>
                <a:cubicBezTo>
                  <a:pt x="481330" y="-6989"/>
                  <a:pt x="747395" y="-2544"/>
                  <a:pt x="1013460" y="19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: Shape 12"/>
          <p:cNvSpPr/>
          <p:nvPr/>
        </p:nvSpPr>
        <p:spPr>
          <a:xfrm>
            <a:off x="6941820" y="2880360"/>
            <a:ext cx="1104900" cy="1070679"/>
          </a:xfrm>
          <a:custGeom>
            <a:avLst/>
            <a:gdLst>
              <a:gd name="connsiteX0" fmla="*/ 0 w 1104900"/>
              <a:gd name="connsiteY0" fmla="*/ 0 h 1070679"/>
              <a:gd name="connsiteX1" fmla="*/ 327660 w 1104900"/>
              <a:gd name="connsiteY1" fmla="*/ 906780 h 1070679"/>
              <a:gd name="connsiteX2" fmla="*/ 1104900 w 1104900"/>
              <a:gd name="connsiteY2" fmla="*/ 1066800 h 10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070679">
                <a:moveTo>
                  <a:pt x="0" y="0"/>
                </a:moveTo>
                <a:cubicBezTo>
                  <a:pt x="71755" y="364490"/>
                  <a:pt x="143510" y="728980"/>
                  <a:pt x="327660" y="906780"/>
                </a:cubicBezTo>
                <a:cubicBezTo>
                  <a:pt x="511810" y="1084580"/>
                  <a:pt x="808355" y="1075690"/>
                  <a:pt x="1104900" y="1066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: Shape 13"/>
          <p:cNvSpPr/>
          <p:nvPr/>
        </p:nvSpPr>
        <p:spPr>
          <a:xfrm>
            <a:off x="7993380" y="2194560"/>
            <a:ext cx="899160" cy="1043940"/>
          </a:xfrm>
          <a:custGeom>
            <a:avLst/>
            <a:gdLst>
              <a:gd name="connsiteX0" fmla="*/ 0 w 899160"/>
              <a:gd name="connsiteY0" fmla="*/ 0 h 1043940"/>
              <a:gd name="connsiteX1" fmla="*/ 716280 w 899160"/>
              <a:gd name="connsiteY1" fmla="*/ 335280 h 1043940"/>
              <a:gd name="connsiteX2" fmla="*/ 899160 w 899160"/>
              <a:gd name="connsiteY2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1043940">
                <a:moveTo>
                  <a:pt x="0" y="0"/>
                </a:moveTo>
                <a:cubicBezTo>
                  <a:pt x="283210" y="80645"/>
                  <a:pt x="566420" y="161290"/>
                  <a:pt x="716280" y="335280"/>
                </a:cubicBezTo>
                <a:cubicBezTo>
                  <a:pt x="866140" y="509270"/>
                  <a:pt x="882650" y="776605"/>
                  <a:pt x="899160" y="10439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8576" y="2055821"/>
            <a:ext cx="5721926" cy="3930954"/>
            <a:chOff x="458576" y="2055821"/>
            <a:chExt cx="5721926" cy="39309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8576" y="2055821"/>
              <a:ext cx="5721926" cy="39309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0301" y="2071268"/>
              <a:ext cx="1480515" cy="204145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80731" y="3986297"/>
            <a:ext cx="585417" cy="580571"/>
            <a:chOff x="2080731" y="3986297"/>
            <a:chExt cx="585417" cy="580571"/>
          </a:xfrm>
        </p:grpSpPr>
        <p:sp>
          <p:nvSpPr>
            <p:cNvPr id="28" name="Oval 27"/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14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6119" y="2902655"/>
            <a:ext cx="492919" cy="523220"/>
            <a:chOff x="2115979" y="3984695"/>
            <a:chExt cx="492919" cy="523220"/>
          </a:xfrm>
        </p:grpSpPr>
        <p:sp>
          <p:nvSpPr>
            <p:cNvPr id="32" name="Oval 31"/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33381" y="3919622"/>
            <a:ext cx="585417" cy="580571"/>
            <a:chOff x="2080731" y="3986297"/>
            <a:chExt cx="585417" cy="580571"/>
          </a:xfrm>
        </p:grpSpPr>
        <p:sp>
          <p:nvSpPr>
            <p:cNvPr id="38" name="Oval 37"/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16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50644" y="5064830"/>
            <a:ext cx="492919" cy="523220"/>
            <a:chOff x="2115979" y="3984695"/>
            <a:chExt cx="492919" cy="523220"/>
          </a:xfrm>
        </p:grpSpPr>
        <p:sp>
          <p:nvSpPr>
            <p:cNvPr id="41" name="Oval 40"/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09947" y="5176922"/>
            <a:ext cx="585417" cy="580571"/>
            <a:chOff x="2080731" y="3986297"/>
            <a:chExt cx="585417" cy="580571"/>
          </a:xfrm>
        </p:grpSpPr>
        <p:sp>
          <p:nvSpPr>
            <p:cNvPr id="44" name="Oval 43"/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13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6057349" y="1937681"/>
            <a:ext cx="0" cy="40490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947567" y="51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436035" y="506519"/>
            <a:ext cx="670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Lớp 2A có 8 bạn học hát. Số bạn học võ nhiều hơn số bạn học hát là 5 bạn. Hỏi lớp 2A có bao nhiêu bạn học võ?</a:t>
            </a:r>
            <a:endParaRPr lang="vi-VN" sz="2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221" y="1230579"/>
            <a:ext cx="3673608" cy="266750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735655" y="39465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5607424" y="4446986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Lớp 2A có số bạn học võ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502776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 + 5 = 13 (bạn)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27681" y="5573965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13 bạn học võ.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  <p:bldP spid="48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WPS Spreadsheets</Application>
  <PresentationFormat>Widescreen</PresentationFormat>
  <Paragraphs>77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SimSun</vt:lpstr>
      <vt:lpstr>Wingdings</vt:lpstr>
      <vt:lpstr>Arial</vt:lpstr>
      <vt:lpstr>UTM Cookies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105</cp:revision>
  <dcterms:created xsi:type="dcterms:W3CDTF">2026-01-04T03:18:59Z</dcterms:created>
  <dcterms:modified xsi:type="dcterms:W3CDTF">2026-01-04T03:18:59Z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