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56" r:id="rId4"/>
    <p:sldMasterId id="2147483668" r:id="rId5"/>
    <p:sldMasterId id="2147483681" r:id="rId6"/>
    <p:sldMasterId id="2147483693" r:id="rId7"/>
    <p:sldMasterId id="2147483705" r:id="rId8"/>
    <p:sldMasterId id="2147483709" r:id="rId9"/>
  </p:sldMasterIdLst>
  <p:notesMasterIdLst>
    <p:notesMasterId r:id="rId35"/>
  </p:notesMasterIdLst>
  <p:sldIdLst>
    <p:sldId id="257" r:id="rId10"/>
    <p:sldId id="260" r:id="rId11"/>
    <p:sldId id="11088401" r:id="rId12"/>
    <p:sldId id="402" r:id="rId13"/>
    <p:sldId id="336" r:id="rId14"/>
    <p:sldId id="11088399" r:id="rId15"/>
    <p:sldId id="278" r:id="rId16"/>
    <p:sldId id="11088402" r:id="rId17"/>
    <p:sldId id="11088403" r:id="rId18"/>
    <p:sldId id="11088404" r:id="rId19"/>
    <p:sldId id="11088405" r:id="rId20"/>
    <p:sldId id="261" r:id="rId21"/>
    <p:sldId id="11088406" r:id="rId22"/>
    <p:sldId id="11088407" r:id="rId23"/>
    <p:sldId id="11088415" r:id="rId24"/>
    <p:sldId id="271" r:id="rId25"/>
    <p:sldId id="11088408" r:id="rId26"/>
    <p:sldId id="11088409" r:id="rId27"/>
    <p:sldId id="11088411" r:id="rId28"/>
    <p:sldId id="11088412" r:id="rId29"/>
    <p:sldId id="11088410" r:id="rId30"/>
    <p:sldId id="11088413" r:id="rId31"/>
    <p:sldId id="11088414" r:id="rId32"/>
    <p:sldId id="289" r:id="rId33"/>
    <p:sldId id="3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60" d="100"/>
          <a:sy n="60"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notesMaster" Target="notesMasters/notesMaster1.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89F01-97D4-4948-8D71-AD2BD85FB05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A4F53-CCF6-4EE7-95D2-4BDEE3A9929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5" Type="http://schemas.microsoft.com/office/2007/relationships/hdphoto" Target="../media/image15.wdp"/><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5" Type="http://schemas.microsoft.com/office/2007/relationships/hdphoto" Target="../media/image15.wdp"/><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965" fontAlgn="base">
              <a:spcBef>
                <a:spcPct val="0"/>
              </a:spcBef>
              <a:spcAft>
                <a:spcPct val="0"/>
              </a:spcAft>
            </a:pPr>
            <a:endParaRPr lang="zh-CN" altLang="en-US" sz="1700">
              <a:solidFill>
                <a:prstClr val="white"/>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SimSun"/>
              </a:rPr>
              <a:t>PPT</a:t>
            </a:r>
            <a:r>
              <a:rPr lang="zh-CN" altLang="en-US" sz="100" dirty="0">
                <a:solidFill>
                  <a:prstClr val="white"/>
                </a:solidFill>
                <a:latin typeface="Calibri"/>
                <a:ea typeface="SimSun"/>
              </a:rPr>
              <a:t>模板下载：</a:t>
            </a:r>
            <a:r>
              <a:rPr lang="en-US" altLang="zh-CN" sz="100" dirty="0">
                <a:solidFill>
                  <a:prstClr val="white"/>
                </a:solidFill>
                <a:latin typeface="Calibri"/>
                <a:ea typeface="SimSun"/>
              </a:rPr>
              <a:t>www.1ppt.com/moban/     </a:t>
            </a:r>
            <a:r>
              <a:rPr lang="zh-CN" altLang="en-US" sz="100" dirty="0">
                <a:solidFill>
                  <a:prstClr val="white"/>
                </a:solidFill>
                <a:latin typeface="Calibri"/>
                <a:ea typeface="SimSun"/>
              </a:rPr>
              <a:t>行业</a:t>
            </a:r>
            <a:r>
              <a:rPr lang="en-US" altLang="zh-CN" sz="100" dirty="0">
                <a:solidFill>
                  <a:prstClr val="white"/>
                </a:solidFill>
                <a:latin typeface="Calibri"/>
                <a:ea typeface="SimSun"/>
              </a:rPr>
              <a:t>PPT</a:t>
            </a:r>
            <a:r>
              <a:rPr lang="zh-CN" altLang="en-US" sz="100" dirty="0">
                <a:solidFill>
                  <a:prstClr val="white"/>
                </a:solidFill>
                <a:latin typeface="Calibri"/>
                <a:ea typeface="SimSun"/>
              </a:rPr>
              <a:t>模板：</a:t>
            </a:r>
            <a:r>
              <a:rPr lang="en-US" altLang="zh-CN" sz="100" dirty="0">
                <a:solidFill>
                  <a:prstClr val="white"/>
                </a:solidFill>
                <a:latin typeface="Calibri"/>
                <a:ea typeface="SimSun"/>
              </a:rPr>
              <a:t>www.1ppt.com/hangye/ </a:t>
            </a:r>
            <a:endParaRPr lang="en-US" altLang="zh-CN" sz="100" dirty="0">
              <a:solidFill>
                <a:prstClr val="white"/>
              </a:solidFill>
              <a:latin typeface="Calibri"/>
              <a:ea typeface="SimSun"/>
            </a:endParaRPr>
          </a:p>
          <a:p>
            <a:r>
              <a:rPr lang="zh-CN" altLang="en-US" sz="100" dirty="0">
                <a:solidFill>
                  <a:prstClr val="white"/>
                </a:solidFill>
                <a:latin typeface="Calibri"/>
                <a:ea typeface="SimSun"/>
              </a:rPr>
              <a:t>节日</a:t>
            </a:r>
            <a:r>
              <a:rPr lang="en-US" altLang="zh-CN" sz="100" dirty="0">
                <a:solidFill>
                  <a:prstClr val="white"/>
                </a:solidFill>
                <a:latin typeface="Calibri"/>
                <a:ea typeface="SimSun"/>
              </a:rPr>
              <a:t>PPT</a:t>
            </a:r>
            <a:r>
              <a:rPr lang="zh-CN" altLang="en-US" sz="100" dirty="0">
                <a:solidFill>
                  <a:prstClr val="white"/>
                </a:solidFill>
                <a:latin typeface="Calibri"/>
                <a:ea typeface="SimSun"/>
              </a:rPr>
              <a:t>模板：</a:t>
            </a:r>
            <a:r>
              <a:rPr lang="en-US" altLang="zh-CN" sz="100" dirty="0">
                <a:solidFill>
                  <a:prstClr val="white"/>
                </a:solidFill>
                <a:latin typeface="Calibri"/>
                <a:ea typeface="SimSun"/>
              </a:rPr>
              <a:t>www.1ppt.com/jieri/           PPT</a:t>
            </a:r>
            <a:r>
              <a:rPr lang="zh-CN" altLang="en-US" sz="100" dirty="0">
                <a:solidFill>
                  <a:prstClr val="white"/>
                </a:solidFill>
                <a:latin typeface="Calibri"/>
                <a:ea typeface="SimSun"/>
              </a:rPr>
              <a:t>素材下载：</a:t>
            </a:r>
            <a:r>
              <a:rPr lang="en-US" altLang="zh-CN" sz="100" dirty="0">
                <a:solidFill>
                  <a:prstClr val="white"/>
                </a:solidFill>
                <a:latin typeface="Calibri"/>
                <a:ea typeface="SimSun"/>
              </a:rPr>
              <a:t>www.1ppt.com/sucai/</a:t>
            </a:r>
            <a:endParaRPr lang="en-US" altLang="zh-CN" sz="100" dirty="0">
              <a:solidFill>
                <a:prstClr val="white"/>
              </a:solidFill>
              <a:latin typeface="Calibri"/>
              <a:ea typeface="SimSun"/>
            </a:endParaRPr>
          </a:p>
          <a:p>
            <a:r>
              <a:rPr lang="en-US" altLang="zh-CN" sz="100" dirty="0">
                <a:solidFill>
                  <a:prstClr val="white"/>
                </a:solidFill>
                <a:latin typeface="Calibri"/>
                <a:ea typeface="SimSun"/>
              </a:rPr>
              <a:t>PPT</a:t>
            </a:r>
            <a:r>
              <a:rPr lang="zh-CN" altLang="en-US" sz="100" dirty="0">
                <a:solidFill>
                  <a:prstClr val="white"/>
                </a:solidFill>
                <a:latin typeface="Calibri"/>
                <a:ea typeface="SimSun"/>
              </a:rPr>
              <a:t>背景图片：</a:t>
            </a:r>
            <a:r>
              <a:rPr lang="en-US" altLang="zh-CN" sz="100" dirty="0">
                <a:solidFill>
                  <a:prstClr val="white"/>
                </a:solidFill>
                <a:latin typeface="Calibri"/>
                <a:ea typeface="SimSun"/>
              </a:rPr>
              <a:t>www.1ppt.com/beijing/      PPT</a:t>
            </a:r>
            <a:r>
              <a:rPr lang="zh-CN" altLang="en-US" sz="100" dirty="0">
                <a:solidFill>
                  <a:prstClr val="white"/>
                </a:solidFill>
                <a:latin typeface="Calibri"/>
                <a:ea typeface="SimSun"/>
              </a:rPr>
              <a:t>图表下载：</a:t>
            </a:r>
            <a:r>
              <a:rPr lang="en-US" altLang="zh-CN" sz="100" dirty="0">
                <a:solidFill>
                  <a:prstClr val="white"/>
                </a:solidFill>
                <a:latin typeface="Calibri"/>
                <a:ea typeface="SimSun"/>
              </a:rPr>
              <a:t>www.1ppt.com/tubiao/      </a:t>
            </a:r>
            <a:endParaRPr lang="en-US" altLang="zh-CN" sz="100" dirty="0">
              <a:solidFill>
                <a:prstClr val="white"/>
              </a:solidFill>
              <a:latin typeface="Calibri"/>
              <a:ea typeface="SimSun"/>
            </a:endParaRPr>
          </a:p>
          <a:p>
            <a:r>
              <a:rPr lang="zh-CN" altLang="en-US" sz="100" dirty="0">
                <a:solidFill>
                  <a:prstClr val="white"/>
                </a:solidFill>
                <a:latin typeface="Calibri"/>
                <a:ea typeface="SimSun"/>
              </a:rPr>
              <a:t>优秀</a:t>
            </a:r>
            <a:r>
              <a:rPr lang="en-US" altLang="zh-CN" sz="100" dirty="0">
                <a:solidFill>
                  <a:prstClr val="white"/>
                </a:solidFill>
                <a:latin typeface="Calibri"/>
                <a:ea typeface="SimSun"/>
              </a:rPr>
              <a:t>PPT</a:t>
            </a:r>
            <a:r>
              <a:rPr lang="zh-CN" altLang="en-US" sz="100" dirty="0">
                <a:solidFill>
                  <a:prstClr val="white"/>
                </a:solidFill>
                <a:latin typeface="Calibri"/>
                <a:ea typeface="SimSun"/>
              </a:rPr>
              <a:t>下载：</a:t>
            </a:r>
            <a:r>
              <a:rPr lang="en-US" altLang="zh-CN" sz="100" dirty="0">
                <a:solidFill>
                  <a:prstClr val="white"/>
                </a:solidFill>
                <a:latin typeface="Calibri"/>
                <a:ea typeface="SimSun"/>
              </a:rPr>
              <a:t>www.1ppt.com/xiazai/        PPT</a:t>
            </a:r>
            <a:r>
              <a:rPr lang="zh-CN" altLang="en-US" sz="100" dirty="0">
                <a:solidFill>
                  <a:prstClr val="white"/>
                </a:solidFill>
                <a:latin typeface="Calibri"/>
                <a:ea typeface="SimSun"/>
              </a:rPr>
              <a:t>教程： </a:t>
            </a:r>
            <a:r>
              <a:rPr lang="en-US" altLang="zh-CN" sz="100" dirty="0">
                <a:solidFill>
                  <a:prstClr val="white"/>
                </a:solidFill>
                <a:latin typeface="Calibri"/>
                <a:ea typeface="SimSun"/>
              </a:rPr>
              <a:t>www.1ppt.com/powerpoint/      </a:t>
            </a:r>
            <a:endParaRPr lang="en-US" altLang="zh-CN" sz="100" dirty="0">
              <a:solidFill>
                <a:prstClr val="white"/>
              </a:solidFill>
              <a:latin typeface="Calibri"/>
              <a:ea typeface="SimSun"/>
            </a:endParaRPr>
          </a:p>
          <a:p>
            <a:r>
              <a:rPr lang="en-US" altLang="zh-CN" sz="100" dirty="0">
                <a:solidFill>
                  <a:prstClr val="white"/>
                </a:solidFill>
                <a:latin typeface="Calibri"/>
                <a:ea typeface="SimSun"/>
              </a:rPr>
              <a:t>Word</a:t>
            </a:r>
            <a:r>
              <a:rPr lang="zh-CN" altLang="en-US" sz="100" dirty="0">
                <a:solidFill>
                  <a:prstClr val="white"/>
                </a:solidFill>
                <a:latin typeface="Calibri"/>
                <a:ea typeface="SimSun"/>
              </a:rPr>
              <a:t>教程： </a:t>
            </a:r>
            <a:r>
              <a:rPr lang="en-US" altLang="zh-CN" sz="100" dirty="0">
                <a:solidFill>
                  <a:prstClr val="white"/>
                </a:solidFill>
                <a:latin typeface="Calibri"/>
                <a:ea typeface="SimSun"/>
              </a:rPr>
              <a:t>www.1ppt.com/word/              Excel</a:t>
            </a:r>
            <a:r>
              <a:rPr lang="zh-CN" altLang="en-US" sz="100" dirty="0">
                <a:solidFill>
                  <a:prstClr val="white"/>
                </a:solidFill>
                <a:latin typeface="Calibri"/>
                <a:ea typeface="SimSun"/>
              </a:rPr>
              <a:t>教程：</a:t>
            </a:r>
            <a:r>
              <a:rPr lang="en-US" altLang="zh-CN" sz="100" dirty="0">
                <a:solidFill>
                  <a:prstClr val="white"/>
                </a:solidFill>
                <a:latin typeface="Calibri"/>
                <a:ea typeface="SimSun"/>
              </a:rPr>
              <a:t>www.1ppt.com/excel/  </a:t>
            </a:r>
            <a:endParaRPr lang="en-US" altLang="zh-CN" sz="100" dirty="0">
              <a:solidFill>
                <a:prstClr val="white"/>
              </a:solidFill>
              <a:latin typeface="Calibri"/>
              <a:ea typeface="SimSun"/>
            </a:endParaRPr>
          </a:p>
          <a:p>
            <a:r>
              <a:rPr lang="zh-CN" altLang="en-US" sz="100" dirty="0">
                <a:solidFill>
                  <a:prstClr val="white"/>
                </a:solidFill>
                <a:latin typeface="Calibri"/>
                <a:ea typeface="SimSun"/>
              </a:rPr>
              <a:t>资料下载：</a:t>
            </a:r>
            <a:r>
              <a:rPr lang="en-US" altLang="zh-CN" sz="100" dirty="0">
                <a:solidFill>
                  <a:prstClr val="white"/>
                </a:solidFill>
                <a:latin typeface="Calibri"/>
                <a:ea typeface="SimSun"/>
              </a:rPr>
              <a:t>www.1ppt.com/ziliao/                PPT</a:t>
            </a:r>
            <a:r>
              <a:rPr lang="zh-CN" altLang="en-US" sz="100" dirty="0">
                <a:solidFill>
                  <a:prstClr val="white"/>
                </a:solidFill>
                <a:latin typeface="Calibri"/>
                <a:ea typeface="SimSun"/>
              </a:rPr>
              <a:t>课件下载：</a:t>
            </a:r>
            <a:r>
              <a:rPr lang="en-US" altLang="zh-CN" sz="100" dirty="0">
                <a:solidFill>
                  <a:prstClr val="white"/>
                </a:solidFill>
                <a:latin typeface="Calibri"/>
                <a:ea typeface="SimSun"/>
              </a:rPr>
              <a:t>www.1ppt.com/kejian/ </a:t>
            </a:r>
            <a:endParaRPr lang="en-US" altLang="zh-CN" sz="100" dirty="0">
              <a:solidFill>
                <a:prstClr val="white"/>
              </a:solidFill>
              <a:latin typeface="Calibri"/>
              <a:ea typeface="SimSun"/>
            </a:endParaRPr>
          </a:p>
          <a:p>
            <a:r>
              <a:rPr lang="zh-CN" altLang="en-US" sz="100" dirty="0">
                <a:solidFill>
                  <a:prstClr val="white"/>
                </a:solidFill>
                <a:latin typeface="Calibri"/>
                <a:ea typeface="SimSun"/>
              </a:rPr>
              <a:t>范文下载：</a:t>
            </a:r>
            <a:r>
              <a:rPr lang="en-US" altLang="zh-CN" sz="100" dirty="0">
                <a:solidFill>
                  <a:prstClr val="white"/>
                </a:solidFill>
                <a:latin typeface="Calibri"/>
                <a:ea typeface="SimSun"/>
              </a:rPr>
              <a:t>www.1ppt.com/fanwen/             </a:t>
            </a:r>
            <a:r>
              <a:rPr lang="zh-CN" altLang="en-US" sz="100" dirty="0">
                <a:solidFill>
                  <a:prstClr val="white"/>
                </a:solidFill>
                <a:latin typeface="Calibri"/>
                <a:ea typeface="SimSun"/>
              </a:rPr>
              <a:t>试卷下载：</a:t>
            </a:r>
            <a:r>
              <a:rPr lang="en-US" altLang="zh-CN" sz="100" dirty="0">
                <a:solidFill>
                  <a:prstClr val="white"/>
                </a:solidFill>
                <a:latin typeface="Calibri"/>
                <a:ea typeface="SimSun"/>
              </a:rPr>
              <a:t>www.1ppt.com/shiti/  </a:t>
            </a:r>
            <a:endParaRPr lang="en-US" altLang="zh-CN" sz="100" dirty="0">
              <a:solidFill>
                <a:prstClr val="white"/>
              </a:solidFill>
              <a:latin typeface="Calibri"/>
              <a:ea typeface="SimSun"/>
            </a:endParaRPr>
          </a:p>
          <a:p>
            <a:r>
              <a:rPr lang="zh-CN" altLang="en-US" sz="100" dirty="0">
                <a:solidFill>
                  <a:prstClr val="white"/>
                </a:solidFill>
                <a:latin typeface="Calibri"/>
                <a:ea typeface="SimSun"/>
              </a:rPr>
              <a:t>教案下载：</a:t>
            </a:r>
            <a:r>
              <a:rPr lang="en-US" altLang="zh-CN" sz="100" dirty="0">
                <a:solidFill>
                  <a:prstClr val="white"/>
                </a:solidFill>
                <a:latin typeface="Calibri"/>
                <a:ea typeface="SimSun"/>
              </a:rPr>
              <a:t>www.1ppt.com/jiaoan/        </a:t>
            </a:r>
            <a:endParaRPr lang="en-US" altLang="zh-CN" sz="100" dirty="0">
              <a:solidFill>
                <a:prstClr val="white"/>
              </a:solidFill>
              <a:latin typeface="Calibri"/>
              <a:ea typeface="SimSun"/>
            </a:endParaRPr>
          </a:p>
          <a:p>
            <a:r>
              <a:rPr lang="zh-CN" altLang="en-US" sz="100" dirty="0">
                <a:solidFill>
                  <a:prstClr val="white"/>
                </a:solidFill>
                <a:latin typeface="Calibri"/>
                <a:ea typeface="SimSun"/>
              </a:rPr>
              <a:t>字体下载：</a:t>
            </a:r>
            <a:r>
              <a:rPr lang="en-US" altLang="zh-CN" sz="100" dirty="0">
                <a:solidFill>
                  <a:prstClr val="white"/>
                </a:solidFill>
                <a:latin typeface="Calibri"/>
                <a:ea typeface="SimSun"/>
              </a:rPr>
              <a:t>www.1ppt.com/ziti/</a:t>
            </a:r>
            <a:endParaRPr lang="en-US" altLang="zh-CN" sz="100" dirty="0">
              <a:solidFill>
                <a:prstClr val="white"/>
              </a:solidFill>
              <a:latin typeface="Calibri"/>
              <a:ea typeface="SimSun"/>
            </a:endParaRPr>
          </a:p>
          <a:p>
            <a:r>
              <a:rPr lang="en-US" altLang="zh-CN" sz="100" dirty="0">
                <a:solidFill>
                  <a:prstClr val="white"/>
                </a:solidFill>
                <a:latin typeface="Calibri"/>
                <a:ea typeface="SimSun"/>
              </a:rPr>
              <a:t> </a:t>
            </a:r>
            <a:endParaRPr lang="zh-CN" altLang="en-US" sz="100" dirty="0">
              <a:solidFill>
                <a:prstClr val="white"/>
              </a:solidFill>
              <a:latin typeface="Calibri"/>
              <a:ea typeface="SimSu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endParaRPr lang="en-US"/>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endParaRPr lang="en-US"/>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endParaRPr lang="en-US" sz="1865">
              <a:effectLst>
                <a:glow rad="63500">
                  <a:srgbClr val="FF9900"/>
                </a:glow>
                <a:reflection blurRad="6350" stA="55000" endA="300" endPos="45500" dir="5400000" sy="-100000" algn="bl" rotWithShape="0"/>
              </a:effectLst>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endParaRPr lang="en-US" sz="1865">
              <a:effectLst>
                <a:glow rad="63500">
                  <a:srgbClr val="FF9900"/>
                </a:glow>
                <a:reflection blurRad="6350" stA="55000" endA="300" endPos="45500" dir="5400000" sy="-100000" algn="bl" rotWithShape="0"/>
              </a:effectLs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1035" indent="0">
              <a:buNone/>
              <a:defRPr sz="1600" b="1"/>
            </a:lvl8pPr>
            <a:lvl9pPr marL="365823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90"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1035" indent="0">
              <a:buNone/>
              <a:defRPr sz="1600" b="1"/>
            </a:lvl8pPr>
            <a:lvl9pPr marL="365823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1035" indent="0">
              <a:buNone/>
              <a:defRPr sz="1000"/>
            </a:lvl8pPr>
            <a:lvl9pPr marL="365823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1035" indent="0">
              <a:buNone/>
              <a:defRPr sz="2000"/>
            </a:lvl8pPr>
            <a:lvl9pPr marL="3658235" indent="0">
              <a:buNone/>
              <a:defRPr sz="2000"/>
            </a:lvl9pPr>
          </a:lstStyle>
          <a:p>
            <a:endParaRPr lang="zh-CN" altLang="en-US"/>
          </a:p>
        </p:txBody>
      </p:sp>
      <p:sp>
        <p:nvSpPr>
          <p:cNvPr id="4" name="文本占位符 3"/>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1035" indent="0">
              <a:buNone/>
              <a:defRPr sz="1000"/>
            </a:lvl8pPr>
            <a:lvl9pPr marL="365823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endParaRPr lang="en-US" sz="1865">
              <a:effectLst>
                <a:glow rad="63500">
                  <a:srgbClr val="FF9900"/>
                </a:glow>
                <a:reflection blurRad="6350" stA="55000" endA="300" endPos="45500" dir="5400000" sy="-100000" algn="bl" rotWithShape="0"/>
              </a:effectLst>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4919" y="-311962"/>
            <a:ext cx="12376919" cy="7169962"/>
            <a:chOff x="-184919" y="-311962"/>
            <a:chExt cx="12376919" cy="7169962"/>
          </a:xfrm>
        </p:grpSpPr>
        <p:grpSp>
          <p:nvGrpSpPr>
            <p:cNvPr id="4" name="Group 3"/>
            <p:cNvGrpSpPr/>
            <p:nvPr/>
          </p:nvGrpSpPr>
          <p:grpSpPr>
            <a:xfrm>
              <a:off x="0" y="-311962"/>
              <a:ext cx="12192000" cy="7169962"/>
              <a:chOff x="0" y="-311962"/>
              <a:chExt cx="12192000" cy="7169962"/>
            </a:xfrm>
          </p:grpSpPr>
          <p:pic>
            <p:nvPicPr>
              <p:cNvPr id="6" name="图片 17" descr="图片包含 游戏机, 食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a:fillRect/>
            </a:stretch>
          </p:blipFill>
          <p:spPr>
            <a:xfrm>
              <a:off x="-184919" y="2605157"/>
              <a:ext cx="4548026" cy="4252843"/>
            </a:xfrm>
            <a:prstGeom prst="rect">
              <a:avLst/>
            </a:prstGeom>
          </p:spPr>
        </p:pic>
      </p:grpSp>
    </p:spTree>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4919" y="-311962"/>
            <a:ext cx="12376919" cy="7169962"/>
            <a:chOff x="-184919" y="-311962"/>
            <a:chExt cx="12376919" cy="7169962"/>
          </a:xfrm>
        </p:grpSpPr>
        <p:grpSp>
          <p:nvGrpSpPr>
            <p:cNvPr id="4" name="Group 3"/>
            <p:cNvGrpSpPr/>
            <p:nvPr/>
          </p:nvGrpSpPr>
          <p:grpSpPr>
            <a:xfrm>
              <a:off x="0" y="-311962"/>
              <a:ext cx="12192000" cy="7169962"/>
              <a:chOff x="0" y="-311962"/>
              <a:chExt cx="12192000" cy="7169962"/>
            </a:xfrm>
          </p:grpSpPr>
          <p:pic>
            <p:nvPicPr>
              <p:cNvPr id="6" name="图片 17" descr="图片包含 游戏机, 食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a:fillRect/>
            </a:stretch>
          </p:blipFill>
          <p:spPr>
            <a:xfrm>
              <a:off x="-184919" y="2605157"/>
              <a:ext cx="4548026" cy="4252843"/>
            </a:xfrm>
            <a:prstGeom prst="rect">
              <a:avLst/>
            </a:prstGeom>
          </p:spPr>
        </p:pic>
      </p:gr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2.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2.png"/><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5" Type="http://schemas.openxmlformats.org/officeDocument/2006/relationships/theme" Target="../theme/theme3.xml"/><Relationship Id="rId14" Type="http://schemas.openxmlformats.org/officeDocument/2006/relationships/image" Target="../media/image10.png"/><Relationship Id="rId13" Type="http://schemas.openxmlformats.org/officeDocument/2006/relationships/image" Target="../media/image9.jpeg"/><Relationship Id="rId12" Type="http://schemas.openxmlformats.org/officeDocument/2006/relationships/image" Target="../media/image8.jpeg"/><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4.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3" Type="http://schemas.openxmlformats.org/officeDocument/2006/relationships/theme" Target="../theme/theme5.xml"/><Relationship Id="rId12" Type="http://schemas.openxmlformats.org/officeDocument/2006/relationships/image" Target="../media/image2.png"/><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2" Type="http://schemas.openxmlformats.org/officeDocument/2006/relationships/theme" Target="../theme/theme6.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7" Type="http://schemas.openxmlformats.org/officeDocument/2006/relationships/theme" Target="../theme/theme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jpeg"/><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7" Type="http://schemas.openxmlformats.org/officeDocument/2006/relationships/theme" Target="../theme/theme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jpeg"/><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96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96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96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0"/>
            <a:ext cx="1592676" cy="15926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862965"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900" indent="-215900" algn="l" defTabSz="862965" rtl="0" eaLnBrk="1" latinLnBrk="0" hangingPunct="1">
        <a:lnSpc>
          <a:spcPct val="90000"/>
        </a:lnSpc>
        <a:spcBef>
          <a:spcPts val="945"/>
        </a:spcBef>
        <a:buFont typeface="Arial" panose="020B0604020202020204" pitchFamily="34" charset="0"/>
        <a:buChar char="•"/>
        <a:defRPr sz="2700" kern="1200">
          <a:solidFill>
            <a:schemeClr val="tx1"/>
          </a:solidFill>
          <a:latin typeface="+mn-lt"/>
          <a:ea typeface="+mn-ea"/>
          <a:cs typeface="+mn-cs"/>
        </a:defRPr>
      </a:lvl1pPr>
      <a:lvl2pPr marL="647065" indent="-215900" algn="l" defTabSz="862965"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230" indent="-215900" algn="l" defTabSz="862965"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10030" indent="-215900" algn="l" defTabSz="86296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95" indent="-215900" algn="l" defTabSz="86296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360" indent="-215900" algn="l" defTabSz="86296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4160" indent="-215900" algn="l" defTabSz="86296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325" indent="-215900" algn="l" defTabSz="86296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490" indent="-215900" algn="l" defTabSz="86296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965" rtl="0" eaLnBrk="1" latinLnBrk="0" hangingPunct="1">
        <a:defRPr sz="1800" kern="1200">
          <a:solidFill>
            <a:schemeClr val="tx1"/>
          </a:solidFill>
          <a:latin typeface="+mn-lt"/>
          <a:ea typeface="+mn-ea"/>
          <a:cs typeface="+mn-cs"/>
        </a:defRPr>
      </a:lvl1pPr>
      <a:lvl2pPr marL="431165" algn="l" defTabSz="862965" rtl="0" eaLnBrk="1" latinLnBrk="0" hangingPunct="1">
        <a:defRPr sz="1800" kern="1200">
          <a:solidFill>
            <a:schemeClr val="tx1"/>
          </a:solidFill>
          <a:latin typeface="+mn-lt"/>
          <a:ea typeface="+mn-ea"/>
          <a:cs typeface="+mn-cs"/>
        </a:defRPr>
      </a:lvl2pPr>
      <a:lvl3pPr marL="862965" algn="l" defTabSz="862965" rtl="0" eaLnBrk="1" latinLnBrk="0" hangingPunct="1">
        <a:defRPr sz="1800" kern="1200">
          <a:solidFill>
            <a:schemeClr val="tx1"/>
          </a:solidFill>
          <a:latin typeface="+mn-lt"/>
          <a:ea typeface="+mn-ea"/>
          <a:cs typeface="+mn-cs"/>
        </a:defRPr>
      </a:lvl3pPr>
      <a:lvl4pPr marL="1294130" algn="l" defTabSz="862965" rtl="0" eaLnBrk="1" latinLnBrk="0" hangingPunct="1">
        <a:defRPr sz="1800" kern="1200">
          <a:solidFill>
            <a:schemeClr val="tx1"/>
          </a:solidFill>
          <a:latin typeface="+mn-lt"/>
          <a:ea typeface="+mn-ea"/>
          <a:cs typeface="+mn-cs"/>
        </a:defRPr>
      </a:lvl4pPr>
      <a:lvl5pPr marL="1725295" algn="l" defTabSz="862965" rtl="0" eaLnBrk="1" latinLnBrk="0" hangingPunct="1">
        <a:defRPr sz="1800" kern="1200">
          <a:solidFill>
            <a:schemeClr val="tx1"/>
          </a:solidFill>
          <a:latin typeface="+mn-lt"/>
          <a:ea typeface="+mn-ea"/>
          <a:cs typeface="+mn-cs"/>
        </a:defRPr>
      </a:lvl5pPr>
      <a:lvl6pPr marL="2157095" algn="l" defTabSz="862965" rtl="0" eaLnBrk="1" latinLnBrk="0" hangingPunct="1">
        <a:defRPr sz="1800" kern="1200">
          <a:solidFill>
            <a:schemeClr val="tx1"/>
          </a:solidFill>
          <a:latin typeface="+mn-lt"/>
          <a:ea typeface="+mn-ea"/>
          <a:cs typeface="+mn-cs"/>
        </a:defRPr>
      </a:lvl6pPr>
      <a:lvl7pPr marL="2588260" algn="l" defTabSz="862965" rtl="0" eaLnBrk="1" latinLnBrk="0" hangingPunct="1">
        <a:defRPr sz="1800" kern="1200">
          <a:solidFill>
            <a:schemeClr val="tx1"/>
          </a:solidFill>
          <a:latin typeface="+mn-lt"/>
          <a:ea typeface="+mn-ea"/>
          <a:cs typeface="+mn-cs"/>
        </a:defRPr>
      </a:lvl7pPr>
      <a:lvl8pPr marL="3019425" algn="l" defTabSz="862965" rtl="0" eaLnBrk="1" latinLnBrk="0" hangingPunct="1">
        <a:defRPr sz="1800" kern="1200">
          <a:solidFill>
            <a:schemeClr val="tx1"/>
          </a:solidFill>
          <a:latin typeface="+mn-lt"/>
          <a:ea typeface="+mn-ea"/>
          <a:cs typeface="+mn-cs"/>
        </a:defRPr>
      </a:lvl8pPr>
      <a:lvl9pPr marL="3451225" algn="l" defTabSz="8629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97269" y="0"/>
            <a:ext cx="1592676" cy="1592676"/>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2" cstate="screen"/>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2" cstate="screen"/>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2" cstate="screen"/>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2" cstate="screen"/>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2" cstate="screen"/>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2" cstate="screen"/>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2" cstate="screen"/>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2" cstate="screen"/>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3" cstate="screen"/>
            <a:srcRect/>
            <a:stretch>
              <a:fillRect/>
            </a:stretch>
          </p:blipFill>
          <p:spPr>
            <a:xfrm>
              <a:off x="9402592" y="0"/>
              <a:ext cx="2789408" cy="2717776"/>
            </a:xfrm>
            <a:prstGeom prst="rect">
              <a:avLst/>
            </a:prstGeom>
          </p:spPr>
        </p:pic>
      </p:grpSp>
      <p:pic>
        <p:nvPicPr>
          <p:cNvPr id="3" name="Picture 2" descr="Logo&#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8431" y="-410573"/>
            <a:ext cx="1938431" cy="1938431"/>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97269" y="0"/>
            <a:ext cx="1592676" cy="1592676"/>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8" name="图片 7" descr="图片包含 游戏机, 食物&#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a:fillRect/>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8" name="图片 7" descr="图片包含 游戏机, 食物&#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a:fillRect/>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19.png"/><Relationship Id="rId1"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50.jpe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51.jpe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22.png"/><Relationship Id="rId3" Type="http://schemas.openxmlformats.org/officeDocument/2006/relationships/image" Target="../media/image6.svg"/><Relationship Id="rId2" Type="http://schemas.openxmlformats.org/officeDocument/2006/relationships/image" Target="../media/image52.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image" Target="../media/image45.png"/><Relationship Id="rId7" Type="http://schemas.openxmlformats.org/officeDocument/2006/relationships/image" Target="../media/image5.svg"/><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43.png"/><Relationship Id="rId3" Type="http://schemas.openxmlformats.org/officeDocument/2006/relationships/image" Target="../media/image3.svg"/><Relationship Id="rId2" Type="http://schemas.openxmlformats.org/officeDocument/2006/relationships/image" Target="../media/image42.png"/><Relationship Id="rId1"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53.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53.xml"/><Relationship Id="rId4" Type="http://schemas.openxmlformats.org/officeDocument/2006/relationships/image" Target="../media/image55.png"/><Relationship Id="rId3" Type="http://schemas.microsoft.com/office/2007/relationships/media" Target="../media/audio7.wav"/><Relationship Id="rId2" Type="http://schemas.openxmlformats.org/officeDocument/2006/relationships/audio" Target="../media/audio7.wav"/><Relationship Id="rId1" Type="http://schemas.openxmlformats.org/officeDocument/2006/relationships/image" Target="../media/image54.GIF"/></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image" Target="../media/image57.png"/><Relationship Id="rId2" Type="http://schemas.openxmlformats.org/officeDocument/2006/relationships/image" Target="../media/image8.svg"/><Relationship Id="rId1"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image" Target="../media/image59.jpeg"/><Relationship Id="rId1"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53.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1.svg"/><Relationship Id="rId2" Type="http://schemas.openxmlformats.org/officeDocument/2006/relationships/image" Target="../media/image21.png"/><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63.png"/><Relationship Id="rId1"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27.emf"/><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22.png"/><Relationship Id="rId3" Type="http://schemas.openxmlformats.org/officeDocument/2006/relationships/image" Target="../media/image6.svg"/><Relationship Id="rId2" Type="http://schemas.openxmlformats.org/officeDocument/2006/relationships/image" Target="../media/image52.png"/><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image" Target="../media/image65.png"/><Relationship Id="rId1" Type="http://schemas.openxmlformats.org/officeDocument/2006/relationships/image" Target="../media/image64.png"/></Relationships>
</file>

<file path=ppt/slides/_rels/slide25.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image" Target="../media/image73.png"/><Relationship Id="rId7" Type="http://schemas.openxmlformats.org/officeDocument/2006/relationships/image" Target="../media/image72.pn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4" Type="http://schemas.openxmlformats.org/officeDocument/2006/relationships/notesSlide" Target="../notesSlides/notesSlide1.xml"/><Relationship Id="rId23" Type="http://schemas.openxmlformats.org/officeDocument/2006/relationships/slideLayout" Target="../slideLayouts/slideLayout18.xml"/><Relationship Id="rId22" Type="http://schemas.openxmlformats.org/officeDocument/2006/relationships/themeOverride" Target="../theme/themeOverride1.xml"/><Relationship Id="rId21" Type="http://schemas.openxmlformats.org/officeDocument/2006/relationships/image" Target="../media/image76.png"/><Relationship Id="rId20" Type="http://schemas.openxmlformats.org/officeDocument/2006/relationships/tags" Target="../tags/tag10.xml"/><Relationship Id="rId2" Type="http://schemas.openxmlformats.org/officeDocument/2006/relationships/image" Target="../media/image67.png"/><Relationship Id="rId19" Type="http://schemas.openxmlformats.org/officeDocument/2006/relationships/tags" Target="../tags/tag9.xml"/><Relationship Id="rId18" Type="http://schemas.openxmlformats.org/officeDocument/2006/relationships/tags" Target="../tags/tag8.xml"/><Relationship Id="rId17" Type="http://schemas.openxmlformats.org/officeDocument/2006/relationships/tags" Target="../tags/tag7.xml"/><Relationship Id="rId16" Type="http://schemas.openxmlformats.org/officeDocument/2006/relationships/tags" Target="../tags/tag6.xml"/><Relationship Id="rId15" Type="http://schemas.openxmlformats.org/officeDocument/2006/relationships/tags" Target="../tags/tag5.xml"/><Relationship Id="rId14" Type="http://schemas.openxmlformats.org/officeDocument/2006/relationships/tags" Target="../tags/tag4.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image" Target="../media/image75.png"/><Relationship Id="rId1" Type="http://schemas.openxmlformats.org/officeDocument/2006/relationships/image" Target="../media/image66.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27.emf"/><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hdphoto" Target="../media/image34.wdp"/><Relationship Id="rId7" Type="http://schemas.openxmlformats.org/officeDocument/2006/relationships/image" Target="../media/image33.png"/><Relationship Id="rId6" Type="http://schemas.microsoft.com/office/2007/relationships/hdphoto" Target="../media/image32.wdp"/><Relationship Id="rId5" Type="http://schemas.openxmlformats.org/officeDocument/2006/relationships/image" Target="../media/image31.png"/><Relationship Id="rId4" Type="http://schemas.openxmlformats.org/officeDocument/2006/relationships/image" Target="../media/image2.sv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slideLayout" Target="../slideLayouts/slideLayout8.xml"/><Relationship Id="rId10" Type="http://schemas.openxmlformats.org/officeDocument/2006/relationships/image" Target="../media/image36.png"/><Relationship Id="rId1" Type="http://schemas.openxmlformats.org/officeDocument/2006/relationships/image" Target="../media/image28.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40.png"/><Relationship Id="rId3" Type="http://schemas.microsoft.com/office/2007/relationships/hdphoto" Target="../media/image39.wdp"/><Relationship Id="rId2" Type="http://schemas.openxmlformats.org/officeDocument/2006/relationships/image" Target="../media/image38.png"/><Relationship Id="rId1" Type="http://schemas.openxmlformats.org/officeDocument/2006/relationships/image" Target="../media/image37.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image" Target="../media/image45.png"/><Relationship Id="rId7" Type="http://schemas.openxmlformats.org/officeDocument/2006/relationships/image" Target="../media/image5.svg"/><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43.png"/><Relationship Id="rId3" Type="http://schemas.openxmlformats.org/officeDocument/2006/relationships/image" Target="../media/image3.svg"/><Relationship Id="rId2" Type="http://schemas.openxmlformats.org/officeDocument/2006/relationships/image" Target="../media/image42.png"/><Relationship Id="rId1"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46.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endParaRPr lang="en-US" sz="1200">
              <a:solidFill>
                <a:prstClr val="white"/>
              </a:solidFill>
              <a:latin typeface="Calibri"/>
            </a:endParaRPr>
          </a:p>
        </p:txBody>
      </p:sp>
      <p:pic>
        <p:nvPicPr>
          <p:cNvPr id="3" name="Picture 2" descr="A group of kids in a classroom&#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t="13434" b="7075"/>
          <a:stretch>
            <a:fillRect/>
          </a:stretch>
        </p:blipFill>
        <p:spPr>
          <a:xfrm>
            <a:off x="13" y="1282"/>
            <a:ext cx="12191987" cy="6856718"/>
          </a:xfrm>
          <a:prstGeom prst="rect">
            <a:avLst/>
          </a:prstGeom>
        </p:spPr>
      </p:pic>
      <p:pic>
        <p:nvPicPr>
          <p:cNvPr id="5" name="Picture 4"/>
          <p:cNvPicPr>
            <a:picLocks noChangeAspect="1"/>
          </p:cNvPicPr>
          <p:nvPr/>
        </p:nvPicPr>
        <p:blipFill>
          <a:blip r:embed="rId2"/>
          <a:stretch>
            <a:fillRect/>
          </a:stretch>
        </p:blipFill>
        <p:spPr>
          <a:xfrm>
            <a:off x="1219200" y="736600"/>
            <a:ext cx="10117130" cy="2517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1"/>
          <p:cNvSpPr txBox="1"/>
          <p:nvPr/>
        </p:nvSpPr>
        <p:spPr>
          <a:xfrm>
            <a:off x="704585" y="430950"/>
            <a:ext cx="10677375" cy="646331"/>
          </a:xfrm>
          <a:prstGeom prst="rect">
            <a:avLst/>
          </a:prstGeom>
          <a:solidFill>
            <a:schemeClr val="accent5">
              <a:lumMod val="75000"/>
            </a:schemeClr>
          </a:solidFill>
        </p:spPr>
        <p:txBody>
          <a:bodyPr wrap="square" rtlCol="0">
            <a:spAutoFit/>
          </a:bodyPr>
          <a:lstStyle/>
          <a:p>
            <a:pPr lvl="0" algn="ctr"/>
            <a:r>
              <a:rPr lang="vi-VN" altLang="zh-CN" sz="36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Cái gì giúp người khiếm thị đi lại không bị vấp ngã? </a:t>
            </a:r>
            <a:endParaRPr kumimoji="0" lang="zh-CN" altLang="en-US" sz="36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mbria" panose="02040503050406030204" pitchFamily="18" charset="0"/>
              <a:ea typeface="方正黑体简体" panose="03000509000000000000" pitchFamily="65" charset="-122"/>
              <a:cs typeface="Calibri" panose="020F0502020204030204" pitchFamily="34" charset="0"/>
              <a:sym typeface="+mn-lt"/>
            </a:endParaRPr>
          </a:p>
        </p:txBody>
      </p:sp>
      <p:pic>
        <p:nvPicPr>
          <p:cNvPr id="6" name="Picture 5" descr="A group of people on a street&#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423" y="1426611"/>
            <a:ext cx="6545515" cy="44620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1"/>
          <p:cNvSpPr txBox="1"/>
          <p:nvPr/>
        </p:nvSpPr>
        <p:spPr>
          <a:xfrm>
            <a:off x="704585" y="430950"/>
            <a:ext cx="10677375" cy="646331"/>
          </a:xfrm>
          <a:prstGeom prst="rect">
            <a:avLst/>
          </a:prstGeom>
          <a:solidFill>
            <a:schemeClr val="accent5">
              <a:lumMod val="75000"/>
            </a:schemeClr>
          </a:solidFill>
        </p:spPr>
        <p:txBody>
          <a:bodyPr wrap="square" rtlCol="0">
            <a:spAutoFit/>
          </a:bodyPr>
          <a:lstStyle/>
          <a:p>
            <a:pPr lvl="0" algn="ctr"/>
            <a:r>
              <a:rPr lang="vi-VN" altLang="zh-CN" sz="36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Cái gì giúp người khiếm thị đọc được sách?</a:t>
            </a:r>
            <a:endParaRPr lang="vi-VN" altLang="zh-CN" sz="36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endParaRPr>
          </a:p>
        </p:txBody>
      </p:sp>
      <p:pic>
        <p:nvPicPr>
          <p:cNvPr id="5" name="Picture 4" descr="A picture containing flock, outdoor, nature, crate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414" y="1174934"/>
            <a:ext cx="6639499" cy="4876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p:cNvGrpSpPr/>
          <p:nvPr/>
        </p:nvGrpSpPr>
        <p:grpSpPr>
          <a:xfrm>
            <a:off x="152400" y="787401"/>
            <a:ext cx="11791675" cy="7227247"/>
            <a:chOff x="228600" y="1181100"/>
            <a:chExt cx="17687513" cy="10840871"/>
          </a:xfrm>
        </p:grpSpPr>
        <p:sp>
          <p:nvSpPr>
            <p:cNvPr id="5" name="Freeform 23"/>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defRPr/>
              </a:pPr>
              <a:endParaRPr lang="vi-VN" sz="1200">
                <a:solidFill>
                  <a:prstClr val="black"/>
                </a:solidFill>
                <a:latin typeface="Arial" panose="020B0604020202020204" pitchFamily="34" charset="0"/>
              </a:endParaRPr>
            </a:p>
          </p:txBody>
        </p:sp>
        <p:sp>
          <p:nvSpPr>
            <p:cNvPr id="11" name="Freeform 21"/>
            <p:cNvSpPr/>
            <p:nvPr/>
          </p:nvSpPr>
          <p:spPr>
            <a:xfrm>
              <a:off x="13062096" y="5964864"/>
              <a:ext cx="4854017" cy="605710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4"/>
              <a:stretch>
                <a:fillRect/>
              </a:stretch>
            </a:blipFill>
          </p:spPr>
          <p:txBody>
            <a:bodyPr/>
            <a:lstStyle/>
            <a:p>
              <a:pPr defTabSz="609600">
                <a:defRPr/>
              </a:pPr>
              <a:endParaRPr lang="vi-VN" sz="1200">
                <a:solidFill>
                  <a:prstClr val="black"/>
                </a:solidFill>
                <a:latin typeface="Arial" panose="020B0604020202020204" pitchFamily="34" charset="0"/>
              </a:endParaRPr>
            </a:p>
          </p:txBody>
        </p:sp>
        <p:sp>
          <p:nvSpPr>
            <p:cNvPr id="6" name="TextBox 5"/>
            <p:cNvSpPr txBox="1"/>
            <p:nvPr/>
          </p:nvSpPr>
          <p:spPr>
            <a:xfrm>
              <a:off x="6113721" y="1777628"/>
              <a:ext cx="3453350" cy="1246496"/>
            </a:xfrm>
            <a:prstGeom prst="rect">
              <a:avLst/>
            </a:prstGeom>
            <a:noFill/>
          </p:spPr>
          <p:txBody>
            <a:bodyPr wrap="none" rtlCol="0">
              <a:spAutoFit/>
            </a:bodyPr>
            <a:lstStyle/>
            <a:p>
              <a:pPr defTabSz="609600"/>
              <a:r>
                <a:rPr lang="en-US" sz="4800" dirty="0" err="1">
                  <a:solidFill>
                    <a:srgbClr val="FF0000"/>
                  </a:solidFill>
                  <a:latin typeface="#9Slide03 IcielUni Sans Heavy" panose="00000500000000000000" pitchFamily="2" charset="-93"/>
                </a:rPr>
                <a:t>Kết</a:t>
              </a:r>
              <a:r>
                <a:rPr lang="en-US" sz="4800" dirty="0">
                  <a:solidFill>
                    <a:srgbClr val="FF0000"/>
                  </a:solidFill>
                  <a:latin typeface="#9Slide03 IcielUni Sans Heavy" panose="00000500000000000000" pitchFamily="2" charset="-93"/>
                </a:rPr>
                <a:t> </a:t>
              </a:r>
              <a:r>
                <a:rPr lang="en-US" sz="4800" dirty="0" err="1">
                  <a:solidFill>
                    <a:srgbClr val="FF0000"/>
                  </a:solidFill>
                  <a:latin typeface="#9Slide03 IcielUni Sans Heavy" panose="00000500000000000000" pitchFamily="2" charset="-93"/>
                </a:rPr>
                <a:t>luận</a:t>
              </a:r>
              <a:endParaRPr lang="vi-VN" sz="4800" dirty="0">
                <a:solidFill>
                  <a:srgbClr val="FF0000"/>
                </a:solidFill>
                <a:latin typeface="#9Slide03 IcielUni Sans Heavy" panose="00000500000000000000" pitchFamily="2" charset="-93"/>
              </a:endParaRPr>
            </a:p>
          </p:txBody>
        </p:sp>
        <p:sp>
          <p:nvSpPr>
            <p:cNvPr id="14" name="TextBox 13"/>
            <p:cNvSpPr txBox="1"/>
            <p:nvPr/>
          </p:nvSpPr>
          <p:spPr>
            <a:xfrm>
              <a:off x="1128302" y="3086100"/>
              <a:ext cx="11981643" cy="4570482"/>
            </a:xfrm>
            <a:prstGeom prst="rect">
              <a:avLst/>
            </a:prstGeom>
            <a:noFill/>
          </p:spPr>
          <p:txBody>
            <a:bodyPr wrap="square">
              <a:spAutoFit/>
            </a:bodyPr>
            <a:lstStyle/>
            <a:p>
              <a:pPr algn="ctr" defTabSz="609600"/>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khiếm thị họ không chỉ ngồi yên một chỗ trợ sự giúp đỡ của người khác mặc dù họ sống trong thế giới không có ánh sáng, không có sắc màu. Mắt kém, không nhìn được nhưng họ vẫn sống và làm việc tích cực nhờ các giác quan khác. </a:t>
              </a:r>
              <a:endPar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
            <a:ext cx="12188951" cy="6858001"/>
          </a:xfrm>
        </p:spPr>
      </p:pic>
      <p:sp>
        <p:nvSpPr>
          <p:cNvPr id="11" name="Freeform 9"/>
          <p:cNvSpPr/>
          <p:nvPr/>
        </p:nvSpPr>
        <p:spPr>
          <a:xfrm>
            <a:off x="2579885" y="365127"/>
            <a:ext cx="9385539" cy="5178005"/>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Freeform 23"/>
          <p:cNvSpPr/>
          <p:nvPr/>
        </p:nvSpPr>
        <p:spPr>
          <a:xfrm rot="20859105">
            <a:off x="3136696" y="677566"/>
            <a:ext cx="1560413" cy="1225574"/>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4157330" y="1848485"/>
            <a:ext cx="7283303" cy="1446550"/>
          </a:xfrm>
          <a:prstGeom prst="rect">
            <a:avLst/>
          </a:prstGeom>
          <a:noFill/>
        </p:spPr>
        <p:txBody>
          <a:bodyPr wrap="square" rtlCol="0">
            <a:spAutoFit/>
          </a:bodyPr>
          <a:lstStyle/>
          <a:p>
            <a:pPr lvl="0" algn="ctr" defTabSz="914400">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HĐ2: </a:t>
            </a:r>
            <a:r>
              <a:rPr lang="vi-VN" sz="4400" b="1" dirty="0">
                <a:solidFill>
                  <a:srgbClr val="002060"/>
                </a:solidFill>
                <a:latin typeface="Cambria" panose="02040503050406030204" pitchFamily="18" charset="0"/>
                <a:ea typeface="Cambria" panose="02040503050406030204" pitchFamily="18" charset="0"/>
              </a:rPr>
              <a:t>Chia sẻ về những người khuyết tật khác</a:t>
            </a:r>
            <a:endParaRPr lang="vi-VN" sz="4400" b="1" dirty="0">
              <a:solidFill>
                <a:srgbClr val="002060"/>
              </a:solidFill>
              <a:latin typeface="Cambria" panose="02040503050406030204" pitchFamily="18" charset="0"/>
              <a:ea typeface="Cambria" panose="02040503050406030204" pitchFamily="18" charset="0"/>
            </a:endParaRPr>
          </a:p>
        </p:txBody>
      </p:sp>
      <p:sp>
        <p:nvSpPr>
          <p:cNvPr id="6" name="Freeform 16"/>
          <p:cNvSpPr/>
          <p:nvPr/>
        </p:nvSpPr>
        <p:spPr>
          <a:xfrm>
            <a:off x="7213600" y="1"/>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6"/>
          <p:cNvSpPr/>
          <p:nvPr/>
        </p:nvSpPr>
        <p:spPr>
          <a:xfrm>
            <a:off x="0" y="-63183"/>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2"/>
          <p:cNvSpPr/>
          <p:nvPr/>
        </p:nvSpPr>
        <p:spPr>
          <a:xfrm>
            <a:off x="1252522" y="2098548"/>
            <a:ext cx="3520646" cy="4759452"/>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5" descr="A group of kids sitting at a ta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316" y="2360428"/>
            <a:ext cx="5297554" cy="3615069"/>
          </a:xfrm>
          <a:prstGeom prst="rect">
            <a:avLst/>
          </a:prstGeom>
        </p:spPr>
      </p:pic>
      <p:sp>
        <p:nvSpPr>
          <p:cNvPr id="7" name="Speech Bubble: Rectangle with Corners Rounded 6"/>
          <p:cNvSpPr/>
          <p:nvPr/>
        </p:nvSpPr>
        <p:spPr>
          <a:xfrm>
            <a:off x="3636335" y="861237"/>
            <a:ext cx="5273749" cy="1562987"/>
          </a:xfrm>
          <a:prstGeom prst="wedgeRoundRect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0070C0"/>
                </a:solidFill>
              </a:rPr>
              <a:t>Kể những người khuyết tật khác mà em biết?</a:t>
            </a:r>
            <a:endParaRPr lang="vi-VN" sz="3600" dirty="0">
              <a:solidFill>
                <a:srgbClr val="0070C0"/>
              </a:solidFill>
            </a:endParaRPr>
          </a:p>
        </p:txBody>
      </p:sp>
      <p:sp>
        <p:nvSpPr>
          <p:cNvPr id="8" name="Speech Bubble: Rectangle with Corners Rounded 7"/>
          <p:cNvSpPr/>
          <p:nvPr/>
        </p:nvSpPr>
        <p:spPr>
          <a:xfrm>
            <a:off x="6209414" y="2721934"/>
            <a:ext cx="5273749" cy="1562987"/>
          </a:xfrm>
          <a:prstGeom prst="wedgeRoundRect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0070C0"/>
                </a:solidFill>
              </a:rPr>
              <a:t>Nêu</a:t>
            </a:r>
            <a:r>
              <a:rPr lang="en-US" sz="3600" dirty="0">
                <a:solidFill>
                  <a:srgbClr val="0070C0"/>
                </a:solidFill>
              </a:rPr>
              <a:t> </a:t>
            </a:r>
            <a:r>
              <a:rPr lang="en-US" sz="3600" dirty="0" err="1">
                <a:solidFill>
                  <a:srgbClr val="0070C0"/>
                </a:solidFill>
              </a:rPr>
              <a:t>những</a:t>
            </a:r>
            <a:r>
              <a:rPr lang="en-US" sz="3600" dirty="0">
                <a:solidFill>
                  <a:srgbClr val="0070C0"/>
                </a:solidFill>
              </a:rPr>
              <a:t> </a:t>
            </a:r>
            <a:r>
              <a:rPr lang="en-US" sz="3600" dirty="0" err="1">
                <a:solidFill>
                  <a:srgbClr val="0070C0"/>
                </a:solidFill>
              </a:rPr>
              <a:t>khó</a:t>
            </a:r>
            <a:r>
              <a:rPr lang="en-US" sz="3600" dirty="0">
                <a:solidFill>
                  <a:srgbClr val="0070C0"/>
                </a:solidFill>
              </a:rPr>
              <a:t> </a:t>
            </a:r>
            <a:r>
              <a:rPr lang="en-US" sz="3600" dirty="0" err="1">
                <a:solidFill>
                  <a:srgbClr val="0070C0"/>
                </a:solidFill>
              </a:rPr>
              <a:t>khăn</a:t>
            </a:r>
            <a:r>
              <a:rPr lang="en-US" sz="3600" dirty="0">
                <a:solidFill>
                  <a:srgbClr val="0070C0"/>
                </a:solidFill>
              </a:rPr>
              <a:t> </a:t>
            </a:r>
            <a:r>
              <a:rPr lang="en-US" sz="3600" dirty="0" err="1">
                <a:solidFill>
                  <a:srgbClr val="0070C0"/>
                </a:solidFill>
              </a:rPr>
              <a:t>họ</a:t>
            </a:r>
            <a:r>
              <a:rPr lang="en-US" sz="3600" dirty="0">
                <a:solidFill>
                  <a:srgbClr val="0070C0"/>
                </a:solidFill>
              </a:rPr>
              <a:t> </a:t>
            </a:r>
            <a:r>
              <a:rPr lang="en-US" sz="3600" dirty="0" err="1">
                <a:solidFill>
                  <a:srgbClr val="0070C0"/>
                </a:solidFill>
              </a:rPr>
              <a:t>gặp</a:t>
            </a:r>
            <a:r>
              <a:rPr lang="en-US" sz="3600" dirty="0">
                <a:solidFill>
                  <a:srgbClr val="0070C0"/>
                </a:solidFill>
              </a:rPr>
              <a:t> </a:t>
            </a:r>
            <a:r>
              <a:rPr lang="en-US" sz="3600" dirty="0" err="1">
                <a:solidFill>
                  <a:srgbClr val="0070C0"/>
                </a:solidFill>
              </a:rPr>
              <a:t>phải</a:t>
            </a:r>
            <a:r>
              <a:rPr lang="en-US" sz="3600" dirty="0">
                <a:solidFill>
                  <a:srgbClr val="0070C0"/>
                </a:solidFill>
              </a:rPr>
              <a:t> </a:t>
            </a:r>
            <a:r>
              <a:rPr lang="en-US" sz="3600" dirty="0" err="1">
                <a:solidFill>
                  <a:srgbClr val="0070C0"/>
                </a:solidFill>
              </a:rPr>
              <a:t>trong</a:t>
            </a:r>
            <a:r>
              <a:rPr lang="en-US" sz="3600" dirty="0">
                <a:solidFill>
                  <a:srgbClr val="0070C0"/>
                </a:solidFill>
              </a:rPr>
              <a:t> </a:t>
            </a:r>
            <a:r>
              <a:rPr lang="en-US" sz="3600" dirty="0" err="1">
                <a:solidFill>
                  <a:srgbClr val="0070C0"/>
                </a:solidFill>
              </a:rPr>
              <a:t>cuộc</a:t>
            </a:r>
            <a:r>
              <a:rPr lang="en-US" sz="3600" dirty="0">
                <a:solidFill>
                  <a:srgbClr val="0070C0"/>
                </a:solidFill>
              </a:rPr>
              <a:t> </a:t>
            </a:r>
            <a:r>
              <a:rPr lang="en-US" sz="3600" dirty="0" err="1">
                <a:solidFill>
                  <a:srgbClr val="0070C0"/>
                </a:solidFill>
              </a:rPr>
              <a:t>sống</a:t>
            </a:r>
            <a:endParaRPr lang="vi-VN" sz="3600"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AI-generated content may be incorrect."/>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27328" y="0"/>
            <a:ext cx="4337344" cy="6858000"/>
          </a:xfrm>
          <a:prstGeom prst="rect">
            <a:avLst/>
          </a:prstGeom>
        </p:spPr>
      </p:pic>
      <p:pic>
        <p:nvPicPr>
          <p:cNvPr id="4" name="tải xuống (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63181" y="269949"/>
            <a:ext cx="406400" cy="406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54358" y="1989205"/>
            <a:ext cx="10083282" cy="4466896"/>
          </a:xfrm>
          <a:prstGeom prst="rect">
            <a:avLst/>
          </a:prstGeom>
        </p:spPr>
      </p:pic>
      <p:pic>
        <p:nvPicPr>
          <p:cNvPr id="3" name="Hình ảnh 7"/>
          <p:cNvPicPr>
            <a:picLocks noChangeAspect="1"/>
          </p:cNvPicPr>
          <p:nvPr/>
        </p:nvPicPr>
        <p:blipFill>
          <a:blip r:embed="rId3"/>
          <a:stretch>
            <a:fillRect/>
          </a:stretch>
        </p:blipFill>
        <p:spPr>
          <a:xfrm>
            <a:off x="3048000" y="553065"/>
            <a:ext cx="5915088" cy="124889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22937" y="831998"/>
            <a:ext cx="5300863" cy="3804558"/>
          </a:xfrm>
          <a:prstGeom prst="rect">
            <a:avLst/>
          </a:prstGeom>
        </p:spPr>
      </p:pic>
      <p:sp>
        <p:nvSpPr>
          <p:cNvPr id="3" name="Rectangle: Rounded Corners 2"/>
          <p:cNvSpPr/>
          <p:nvPr/>
        </p:nvSpPr>
        <p:spPr>
          <a:xfrm>
            <a:off x="525834" y="4836130"/>
            <a:ext cx="5960027" cy="884758"/>
          </a:xfrm>
          <a:prstGeom prst="roundRect">
            <a:avLst>
              <a:gd name="adj" fmla="val 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Người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khuyết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hoặc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tay</a:t>
            </a:r>
            <a:endParaRPr lang="en-US" sz="3200" dirty="0">
              <a:solidFill>
                <a:srgbClr val="FF00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322828" y="839972"/>
            <a:ext cx="5582093" cy="3721395"/>
          </a:xfrm>
          <a:prstGeom prst="rect">
            <a:avLst/>
          </a:prstGeom>
        </p:spPr>
      </p:pic>
      <p:sp>
        <p:nvSpPr>
          <p:cNvPr id="5" name="Rectangle: Rounded Corners 4"/>
          <p:cNvSpPr/>
          <p:nvPr/>
        </p:nvSpPr>
        <p:spPr>
          <a:xfrm>
            <a:off x="6822614" y="4810509"/>
            <a:ext cx="4932255" cy="884758"/>
          </a:xfrm>
          <a:prstGeom prst="roundRect">
            <a:avLst>
              <a:gd name="adj" fmla="val 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Người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khiếm</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thính</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807607" y="648633"/>
            <a:ext cx="6617833" cy="4136145"/>
          </a:xfrm>
          <a:prstGeom prst="rect">
            <a:avLst/>
          </a:prstGeom>
        </p:spPr>
      </p:pic>
      <p:sp>
        <p:nvSpPr>
          <p:cNvPr id="3" name="Rectangle: Rounded Corners 2"/>
          <p:cNvSpPr/>
          <p:nvPr/>
        </p:nvSpPr>
        <p:spPr>
          <a:xfrm>
            <a:off x="3218120" y="5161384"/>
            <a:ext cx="5782017" cy="884758"/>
          </a:xfrm>
          <a:prstGeom prst="roundRect">
            <a:avLst>
              <a:gd name="adj" fmla="val 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Người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bị</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chất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độc</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da cam</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5" descr="A group of kids sitting at a ta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316" y="2360428"/>
            <a:ext cx="5297554" cy="3615069"/>
          </a:xfrm>
          <a:prstGeom prst="rect">
            <a:avLst/>
          </a:prstGeom>
        </p:spPr>
      </p:pic>
      <p:sp>
        <p:nvSpPr>
          <p:cNvPr id="7" name="Speech Bubble: Rectangle with Corners Rounded 6"/>
          <p:cNvSpPr/>
          <p:nvPr/>
        </p:nvSpPr>
        <p:spPr>
          <a:xfrm>
            <a:off x="3636335" y="531628"/>
            <a:ext cx="7814930" cy="1892597"/>
          </a:xfrm>
          <a:prstGeom prst="wedgeRoundRect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Thảo</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luận</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về</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những</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việc</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có</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thể</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làm</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để</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chia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sẻ</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khó</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khăn</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với</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các</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bạn</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khuyết</a:t>
            </a:r>
            <a:r>
              <a:rPr kumimoji="0" lang="en-US" sz="3600" b="0"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0" i="0" u="none" strike="noStrike" kern="1200" cap="none" spc="0" normalizeH="0" noProof="0" dirty="0" err="1">
                <a:ln>
                  <a:noFill/>
                </a:ln>
                <a:solidFill>
                  <a:srgbClr val="0070C0"/>
                </a:solidFill>
                <a:effectLst/>
                <a:uLnTx/>
                <a:uFillTx/>
                <a:latin typeface="Arial" panose="020B0604020202020204" pitchFamily="34" charset="0"/>
                <a:ea typeface="+mn-ea"/>
                <a:cs typeface="+mn-cs"/>
              </a:rPr>
              <a:t>tật</a:t>
            </a:r>
            <a:endParaRPr kumimoji="0" lang="vi-VN" sz="36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grpSp>
        <p:nvGrpSpPr>
          <p:cNvPr id="9" name="Group 8"/>
          <p:cNvGrpSpPr/>
          <p:nvPr/>
        </p:nvGrpSpPr>
        <p:grpSpPr>
          <a:xfrm>
            <a:off x="131175" y="113127"/>
            <a:ext cx="2336800" cy="1981200"/>
            <a:chOff x="196763" y="169690"/>
            <a:chExt cx="3505200" cy="2971800"/>
          </a:xfrm>
        </p:grpSpPr>
        <p:sp>
          <p:nvSpPr>
            <p:cNvPr id="4" name="Freeform 10"/>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defRPr/>
              </a:pPr>
              <a:endParaRPr lang="vi-VN" sz="1200">
                <a:solidFill>
                  <a:prstClr val="black"/>
                </a:solidFill>
                <a:latin typeface="Arial" panose="020B0604020202020204" pitchFamily="34" charset="0"/>
              </a:endParaRPr>
            </a:p>
          </p:txBody>
        </p:sp>
        <p:sp>
          <p:nvSpPr>
            <p:cNvPr id="8" name="TextBox 7"/>
            <p:cNvSpPr txBox="1"/>
            <p:nvPr/>
          </p:nvSpPr>
          <p:spPr>
            <a:xfrm rot="20989747">
              <a:off x="767893" y="1848564"/>
              <a:ext cx="2592537" cy="969497"/>
            </a:xfrm>
            <a:prstGeom prst="rect">
              <a:avLst/>
            </a:prstGeom>
            <a:noFill/>
          </p:spPr>
          <p:txBody>
            <a:bodyPr wrap="none" rtlCol="0">
              <a:spAutoFit/>
            </a:bodyPr>
            <a:lstStyle/>
            <a:p>
              <a:pPr defTabSz="609600"/>
              <a:r>
                <a:rPr lang="en-US" sz="3600" dirty="0" err="1">
                  <a:solidFill>
                    <a:srgbClr val="C00000"/>
                  </a:solidFill>
                  <a:latin typeface="#9Slide03 IcielUni Sans Heavy" panose="00000500000000000000" pitchFamily="2" charset="-93"/>
                </a:rPr>
                <a:t>Trò</a:t>
              </a:r>
              <a:r>
                <a:rPr lang="en-US" sz="3600" dirty="0">
                  <a:solidFill>
                    <a:srgbClr val="C00000"/>
                  </a:solidFill>
                  <a:latin typeface="#9Slide03 IcielUni Sans Heavy" panose="00000500000000000000" pitchFamily="2" charset="-93"/>
                </a:rPr>
                <a:t> </a:t>
              </a:r>
              <a:r>
                <a:rPr lang="en-US" sz="3600" dirty="0" err="1">
                  <a:solidFill>
                    <a:srgbClr val="C00000"/>
                  </a:solidFill>
                  <a:latin typeface="#9Slide03 IcielUni Sans Heavy" panose="00000500000000000000" pitchFamily="2" charset="-93"/>
                </a:rPr>
                <a:t>chơi</a:t>
              </a:r>
              <a:endParaRPr lang="vi-VN" sz="3600" dirty="0">
                <a:solidFill>
                  <a:srgbClr val="C00000"/>
                </a:solidFill>
                <a:latin typeface="#9Slide03 IcielUni Sans Heavy" panose="00000500000000000000" pitchFamily="2" charset="-93"/>
              </a:endParaRPr>
            </a:p>
          </p:txBody>
        </p:sp>
      </p:grpSp>
      <p:sp>
        <p:nvSpPr>
          <p:cNvPr id="10" name="Rectangle: Top Corners Rounded 9"/>
          <p:cNvSpPr/>
          <p:nvPr/>
        </p:nvSpPr>
        <p:spPr>
          <a:xfrm>
            <a:off x="2349794" y="2094614"/>
            <a:ext cx="7714663" cy="2456121"/>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Nhắm mắt và thực hiện các hành động sau</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21"/>
          <p:cNvSpPr/>
          <p:nvPr/>
        </p:nvSpPr>
        <p:spPr>
          <a:xfrm>
            <a:off x="9194800" y="3823862"/>
            <a:ext cx="2647676" cy="3036034"/>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4"/>
            <a:stretch>
              <a:fillRect/>
            </a:stretch>
          </a:blipFill>
        </p:spPr>
        <p:txBody>
          <a:bodyPr/>
          <a:lstStyle/>
          <a:p>
            <a:pPr defTabSz="609600">
              <a:defRPr/>
            </a:pPr>
            <a:endParaRPr lang="vi-VN" sz="1200">
              <a:solidFill>
                <a:prstClr val="black"/>
              </a:solidFill>
              <a:latin typeface="Arial" panose="020B0604020202020204" pitchFamily="34" charset="0"/>
            </a:endParaRPr>
          </a:p>
        </p:txBody>
      </p:sp>
      <p:pic>
        <p:nvPicPr>
          <p:cNvPr id="6" name="Picture 5"/>
          <p:cNvPicPr>
            <a:picLocks noChangeAspect="1"/>
          </p:cNvPicPr>
          <p:nvPr/>
        </p:nvPicPr>
        <p:blipFill>
          <a:blip r:embed="rId5"/>
          <a:stretch>
            <a:fillRect/>
          </a:stretch>
        </p:blipFill>
        <p:spPr>
          <a:xfrm>
            <a:off x="3134826" y="370883"/>
            <a:ext cx="6687892" cy="11827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2"/>
          <a:stretch>
            <a:fillRect/>
          </a:stretch>
        </p:blipFill>
        <p:spPr>
          <a:xfrm>
            <a:off x="939430" y="1360968"/>
            <a:ext cx="4210050" cy="3200400"/>
          </a:xfrm>
          <a:prstGeom prst="rect">
            <a:avLst/>
          </a:prstGeom>
        </p:spPr>
      </p:pic>
      <p:pic>
        <p:nvPicPr>
          <p:cNvPr id="9" name="Picture 8"/>
          <p:cNvPicPr>
            <a:picLocks noChangeAspect="1"/>
          </p:cNvPicPr>
          <p:nvPr/>
        </p:nvPicPr>
        <p:blipFill>
          <a:blip r:embed="rId3"/>
          <a:stretch>
            <a:fillRect/>
          </a:stretch>
        </p:blipFill>
        <p:spPr>
          <a:xfrm>
            <a:off x="6305660" y="1288755"/>
            <a:ext cx="4429125" cy="3238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in a classroom&#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t="13434" b="7075"/>
          <a:stretch>
            <a:fillRect/>
          </a:stretch>
        </p:blipFill>
        <p:spPr>
          <a:xfrm>
            <a:off x="13" y="1282"/>
            <a:ext cx="12191987" cy="6856718"/>
          </a:xfrm>
          <a:prstGeom prst="rect">
            <a:avLst/>
          </a:prstGeom>
        </p:spPr>
      </p:pic>
      <p:pic>
        <p:nvPicPr>
          <p:cNvPr id="4" name="Picture 3" descr="A close up of a logo&#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558" y="411555"/>
            <a:ext cx="10985944" cy="31640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2"/>
          <a:stretch>
            <a:fillRect/>
          </a:stretch>
        </p:blipFill>
        <p:spPr>
          <a:xfrm>
            <a:off x="8899071" y="2984257"/>
            <a:ext cx="3031922" cy="3873743"/>
          </a:xfrm>
          <a:prstGeom prst="rect">
            <a:avLst/>
          </a:prstGeom>
        </p:spPr>
      </p:pic>
      <p:sp>
        <p:nvSpPr>
          <p:cNvPr id="17" name="Speech Bubble: Rectangle with Corners Rounded 16"/>
          <p:cNvSpPr/>
          <p:nvPr/>
        </p:nvSpPr>
        <p:spPr>
          <a:xfrm>
            <a:off x="1959082" y="400701"/>
            <a:ext cx="8483419" cy="159268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70C0"/>
                </a:solidFill>
                <a:latin typeface="Calibri" panose="020F0502020204030204" pitchFamily="34" charset="0"/>
                <a:cs typeface="Calibri" panose="020F0502020204030204" pitchFamily="34" charset="0"/>
              </a:rPr>
              <a:t>Em đã từng gặp người bị liệt chân, liệt tay, bị ngồi xe lăn chưa? </a:t>
            </a:r>
            <a:endParaRPr lang="vi-VN" sz="4000" b="1" dirty="0" err="1">
              <a:solidFill>
                <a:srgbClr val="0070C0"/>
              </a:solidFill>
              <a:latin typeface="Calibri" panose="020F0502020204030204" pitchFamily="34" charset="0"/>
              <a:cs typeface="Calibri" panose="020F0502020204030204" pitchFamily="34" charset="0"/>
            </a:endParaRPr>
          </a:p>
        </p:txBody>
      </p:sp>
      <p:sp>
        <p:nvSpPr>
          <p:cNvPr id="4" name="Speech Bubble: Rectangle with Corners Rounded 3"/>
          <p:cNvSpPr/>
          <p:nvPr/>
        </p:nvSpPr>
        <p:spPr>
          <a:xfrm>
            <a:off x="619380" y="2548478"/>
            <a:ext cx="8483419" cy="159268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70C0"/>
                </a:solidFill>
                <a:latin typeface="Calibri" panose="020F0502020204030204" pitchFamily="34" charset="0"/>
                <a:cs typeface="Calibri" panose="020F0502020204030204" pitchFamily="34" charset="0"/>
              </a:rPr>
              <a:t>Em đã từng gặp những người không nghe được, không nói được chưa?</a:t>
            </a:r>
            <a:endParaRPr lang="vi-VN" sz="4000" b="1" dirty="0">
              <a:solidFill>
                <a:srgbClr val="0070C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p:cNvGrpSpPr/>
          <p:nvPr/>
        </p:nvGrpSpPr>
        <p:grpSpPr>
          <a:xfrm>
            <a:off x="152400" y="787401"/>
            <a:ext cx="11791675" cy="7227247"/>
            <a:chOff x="228600" y="1181100"/>
            <a:chExt cx="17687513" cy="10840871"/>
          </a:xfrm>
        </p:grpSpPr>
        <p:sp>
          <p:nvSpPr>
            <p:cNvPr id="5" name="Freeform 23"/>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p:cNvSpPr/>
            <p:nvPr/>
          </p:nvSpPr>
          <p:spPr>
            <a:xfrm>
              <a:off x="13062096" y="5964864"/>
              <a:ext cx="4854017" cy="605710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6113721" y="1777628"/>
              <a:ext cx="3453350" cy="1246496"/>
            </a:xfrm>
            <a:prstGeom prst="rect">
              <a:avLst/>
            </a:prstGeom>
            <a:noFill/>
          </p:spPr>
          <p:txBody>
            <a:bodyPr wrap="non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Kết</a:t>
              </a:r>
              <a:r>
                <a:rPr kumimoji="0" lang="en-US" sz="48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luận</a:t>
              </a:r>
              <a:endParaRPr kumimoji="0" lang="vi-VN" sz="48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sp>
          <p:nvSpPr>
            <p:cNvPr id="14" name="TextBox 13"/>
            <p:cNvSpPr txBox="1"/>
            <p:nvPr/>
          </p:nvSpPr>
          <p:spPr>
            <a:xfrm>
              <a:off x="1144251" y="2926613"/>
              <a:ext cx="11981643" cy="4755149"/>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Nhiều hoàn cảnh không may mắn, không lành lặn như mình – nhưng họ đều rất nỗ lực để sống được và còn cống hiến cho xã hội bằng những việc làm khiêm nhường của mình.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673130" y="669595"/>
            <a:ext cx="3869610" cy="1255253"/>
          </a:xfrm>
          <a:prstGeom prst="rect">
            <a:avLst/>
          </a:prstGeom>
        </p:spPr>
      </p:pic>
      <p:sp>
        <p:nvSpPr>
          <p:cNvPr id="3" name="TextBox 2"/>
          <p:cNvSpPr txBox="1"/>
          <p:nvPr/>
        </p:nvSpPr>
        <p:spPr>
          <a:xfrm>
            <a:off x="620471" y="2132386"/>
            <a:ext cx="6636856" cy="2800767"/>
          </a:xfrm>
          <a:prstGeom prst="rect">
            <a:avLst/>
          </a:prstGeom>
          <a:noFill/>
        </p:spPr>
        <p:txBody>
          <a:bodyPr wrap="square" rtlCol="0">
            <a:spAutoFit/>
          </a:bodyPr>
          <a:lstStyle/>
          <a:p>
            <a:pPr lvl="0" algn="just"/>
            <a:r>
              <a:rPr lang="en-US" sz="4400" b="1" dirty="0">
                <a:solidFill>
                  <a:srgbClr val="70AD47">
                    <a:lumMod val="50000"/>
                  </a:srgbClr>
                </a:solidFill>
                <a:latin typeface="Cambria" panose="02040503050406030204" pitchFamily="18" charset="0"/>
                <a:ea typeface="Cambria" panose="02040503050406030204" pitchFamily="18" charset="0"/>
              </a:rPr>
              <a:t>   </a:t>
            </a:r>
            <a:r>
              <a:rPr lang="vi-VN" sz="4400" b="1" dirty="0">
                <a:solidFill>
                  <a:srgbClr val="70AD47">
                    <a:lumMod val="50000"/>
                  </a:srgbClr>
                </a:solidFill>
                <a:latin typeface="Cambria" panose="02040503050406030204" pitchFamily="18" charset="0"/>
                <a:ea typeface="Cambria" panose="02040503050406030204" pitchFamily="18" charset="0"/>
              </a:rPr>
              <a:t>Cùng bố mẹ tìm hiểu thêm về những người khuyết tật khác ở địa phương.</a:t>
            </a:r>
            <a:endParaRPr lang="vi-VN" sz="4400" b="1" dirty="0">
              <a:solidFill>
                <a:srgbClr val="70AD47">
                  <a:lumMod val="50000"/>
                </a:srgbClr>
              </a:solidFill>
              <a:latin typeface="Cambria" panose="02040503050406030204" pitchFamily="18" charset="0"/>
              <a:ea typeface="Cambria" panose="02040503050406030204" pitchFamily="18" charset="0"/>
            </a:endParaRPr>
          </a:p>
        </p:txBody>
      </p:sp>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flipH="1">
            <a:off x="7089276" y="2055921"/>
            <a:ext cx="4697576" cy="46975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a:srcRect/>
          <a:stretch>
            <a:fillRect/>
          </a:stretch>
        </p:blipFill>
        <p:spPr>
          <a:xfrm>
            <a:off x="0" y="-27764"/>
            <a:ext cx="12192000" cy="6885764"/>
          </a:xfrm>
          <a:prstGeom prst="rect">
            <a:avLst/>
          </a:prstGeom>
        </p:spPr>
      </p:pic>
      <p:pic>
        <p:nvPicPr>
          <p:cNvPr id="15" name="图片 14" descr="图片包含 物体, 事情&#10;&#10;已生成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t="5269" r="83472" b="58748"/>
          <a:stretch>
            <a:fillRect/>
          </a:stretch>
        </p:blipFill>
        <p:spPr>
          <a:xfrm>
            <a:off x="220024" y="-187658"/>
            <a:ext cx="1603390" cy="2467708"/>
          </a:xfrm>
          <a:prstGeom prst="rect">
            <a:avLst/>
          </a:prstGeom>
        </p:spPr>
      </p:pic>
      <p:pic>
        <p:nvPicPr>
          <p:cNvPr id="18" name="图片 17" descr="图片包含 物体, 事情&#10;&#10;已生成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75703" t="5269" b="58748"/>
          <a:stretch>
            <a:fillRect/>
          </a:stretch>
        </p:blipFill>
        <p:spPr>
          <a:xfrm>
            <a:off x="10037103" y="-187023"/>
            <a:ext cx="2356962" cy="2467708"/>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0120" y="2989955"/>
            <a:ext cx="1865380" cy="1572771"/>
          </a:xfrm>
          <a:prstGeom prst="rect">
            <a:avLst/>
          </a:prstGeom>
        </p:spPr>
      </p:pic>
      <p:pic>
        <p:nvPicPr>
          <p:cNvPr id="3" name="图片 2" descr="图片包含 蛋糕, 餐桌&#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11218" b="3104"/>
          <a:stretch>
            <a:fillRect/>
          </a:stretch>
        </p:blipFill>
        <p:spPr>
          <a:xfrm>
            <a:off x="1945640" y="-187960"/>
            <a:ext cx="9257665" cy="4119245"/>
          </a:xfrm>
          <a:prstGeom prst="rect">
            <a:avLst/>
          </a:prstGeom>
        </p:spPr>
      </p:pic>
      <p:grpSp>
        <p:nvGrpSpPr>
          <p:cNvPr id="13" name="Group 12"/>
          <p:cNvGrpSpPr/>
          <p:nvPr/>
        </p:nvGrpSpPr>
        <p:grpSpPr>
          <a:xfrm>
            <a:off x="4287520" y="4302760"/>
            <a:ext cx="7216775" cy="2544445"/>
            <a:chOff x="6752" y="6776"/>
            <a:chExt cx="11365" cy="4007"/>
          </a:xfrm>
        </p:grpSpPr>
        <p:pic>
          <p:nvPicPr>
            <p:cNvPr id="9" name="图片 8" descr="图片包含 浅色&#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a:off x="12900" y="7391"/>
              <a:ext cx="656" cy="1579"/>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55642" t="69697" r="39314" b="15293"/>
            <a:stretch>
              <a:fillRect/>
            </a:stretch>
          </p:blipFill>
          <p:spPr>
            <a:xfrm>
              <a:off x="9165" y="7644"/>
              <a:ext cx="870" cy="1830"/>
            </a:xfrm>
            <a:prstGeom prst="rect">
              <a:avLst/>
            </a:prstGeom>
          </p:spPr>
        </p:pic>
        <p:pic>
          <p:nvPicPr>
            <p:cNvPr id="23" name="图片 22" descr="图片包含 浅色&#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a:off x="12465" y="7391"/>
              <a:ext cx="656" cy="1579"/>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l="55642" t="69697" r="39314" b="15293"/>
            <a:stretch>
              <a:fillRect/>
            </a:stretch>
          </p:blipFill>
          <p:spPr>
            <a:xfrm>
              <a:off x="11813" y="7309"/>
              <a:ext cx="870" cy="1830"/>
            </a:xfrm>
            <a:prstGeom prst="rect">
              <a:avLst/>
            </a:prstGeom>
          </p:spPr>
        </p:pic>
        <p:pic>
          <p:nvPicPr>
            <p:cNvPr id="16" name="图片 15" descr="图片包含 浅色&#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a:off x="16586" y="7186"/>
              <a:ext cx="656" cy="1579"/>
            </a:xfrm>
            <a:prstGeom prst="rect">
              <a:avLst/>
            </a:prstGeom>
          </p:spPr>
        </p:pic>
        <p:pic>
          <p:nvPicPr>
            <p:cNvPr id="17" name="图片 16" descr="图片包含 浅色&#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rot="479043">
              <a:off x="7854" y="7375"/>
              <a:ext cx="656" cy="1579"/>
            </a:xfrm>
            <a:prstGeom prst="rect">
              <a:avLst/>
            </a:prstGeom>
          </p:spPr>
        </p:pic>
        <p:pic>
          <p:nvPicPr>
            <p:cNvPr id="19" name="图片 18" descr="图片包含 浅色&#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flipH="1">
              <a:off x="8360" y="7434"/>
              <a:ext cx="656" cy="1579"/>
            </a:xfrm>
            <a:prstGeom prst="rect">
              <a:avLst/>
            </a:prstGeom>
          </p:spPr>
        </p:pic>
        <p:pic>
          <p:nvPicPr>
            <p:cNvPr id="27" name="图片 26" descr="图片包含 浅色&#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flipH="1">
              <a:off x="11783" y="7606"/>
              <a:ext cx="656" cy="1579"/>
            </a:xfrm>
            <a:prstGeom prst="rect">
              <a:avLst/>
            </a:prstGeom>
          </p:spPr>
        </p:pic>
        <p:pic>
          <p:nvPicPr>
            <p:cNvPr id="28" name="图片 27" descr="图片包含 浅色&#10;&#10;已生成高可信度的说明"/>
            <p:cNvPicPr>
              <a:picLocks noChangeAspect="1"/>
            </p:cNvPicPr>
            <p:nvPr/>
          </p:nvPicPr>
          <p:blipFill rotWithShape="1">
            <a:blip r:embed="rId7" cstate="print">
              <a:extLst>
                <a:ext uri="{28A0092B-C50C-407E-A947-70E740481C1C}">
                  <a14:useLocalDpi xmlns:a14="http://schemas.microsoft.com/office/drawing/2010/main" val="0"/>
                </a:ext>
              </a:extLst>
            </a:blip>
            <a:srcRect l="37530" t="71041" r="58174" b="14336"/>
            <a:stretch>
              <a:fillRect/>
            </a:stretch>
          </p:blipFill>
          <p:spPr>
            <a:xfrm flipH="1">
              <a:off x="8833" y="7976"/>
              <a:ext cx="456" cy="1097"/>
            </a:xfrm>
            <a:prstGeom prst="rect">
              <a:avLst/>
            </a:prstGeom>
          </p:spPr>
        </p:pic>
        <p:pic>
          <p:nvPicPr>
            <p:cNvPr id="29" name="图片 28"/>
            <p:cNvPicPr>
              <a:picLocks noChangeAspect="1"/>
            </p:cNvPicPr>
            <p:nvPr/>
          </p:nvPicPr>
          <p:blipFill rotWithShape="1">
            <a:blip r:embed="rId8" cstate="print">
              <a:extLst>
                <a:ext uri="{28A0092B-C50C-407E-A947-70E740481C1C}">
                  <a14:useLocalDpi xmlns:a14="http://schemas.microsoft.com/office/drawing/2010/main" val="0"/>
                </a:ext>
              </a:extLst>
            </a:blip>
            <a:srcRect l="55642" t="69697" r="39377" b="20439"/>
            <a:stretch>
              <a:fillRect/>
            </a:stretch>
          </p:blipFill>
          <p:spPr>
            <a:xfrm flipH="1">
              <a:off x="8142" y="7965"/>
              <a:ext cx="859" cy="1203"/>
            </a:xfrm>
            <a:prstGeom prst="rect">
              <a:avLst/>
            </a:prstGeom>
          </p:spPr>
        </p:pic>
        <p:pic>
          <p:nvPicPr>
            <p:cNvPr id="30" name="图片 29" descr="图片包含 浅色&#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rot="20387316" flipH="1">
              <a:off x="11572" y="7671"/>
              <a:ext cx="656" cy="1579"/>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l="55642" t="69697" r="39314" b="15293"/>
            <a:stretch>
              <a:fillRect/>
            </a:stretch>
          </p:blipFill>
          <p:spPr>
            <a:xfrm rot="21249650">
              <a:off x="10924" y="8095"/>
              <a:ext cx="642" cy="1350"/>
            </a:xfrm>
            <a:prstGeom prst="rect">
              <a:avLst/>
            </a:prstGeom>
          </p:spPr>
        </p:pic>
        <p:pic>
          <p:nvPicPr>
            <p:cNvPr id="34" name="图片 33" descr="图片包含 浅色&#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a:off x="14824" y="7229"/>
              <a:ext cx="656" cy="1579"/>
            </a:xfrm>
            <a:prstGeom prst="rect">
              <a:avLst/>
            </a:prstGeom>
          </p:spPr>
        </p:pic>
        <p:pic>
          <p:nvPicPr>
            <p:cNvPr id="35" name="图片 34"/>
            <p:cNvPicPr>
              <a:picLocks noChangeAspect="1"/>
            </p:cNvPicPr>
            <p:nvPr/>
          </p:nvPicPr>
          <p:blipFill rotWithShape="1">
            <a:blip r:embed="rId10" cstate="print">
              <a:extLst>
                <a:ext uri="{28A0092B-C50C-407E-A947-70E740481C1C}">
                  <a14:useLocalDpi xmlns:a14="http://schemas.microsoft.com/office/drawing/2010/main" val="0"/>
                </a:ext>
              </a:extLst>
            </a:blip>
            <a:srcRect l="55642" t="69697" r="38916" b="19508"/>
            <a:stretch>
              <a:fillRect/>
            </a:stretch>
          </p:blipFill>
          <p:spPr>
            <a:xfrm flipH="1">
              <a:off x="13782" y="7290"/>
              <a:ext cx="939" cy="1316"/>
            </a:xfrm>
            <a:prstGeom prst="rect">
              <a:avLst/>
            </a:prstGeom>
          </p:spPr>
        </p:pic>
        <p:pic>
          <p:nvPicPr>
            <p:cNvPr id="36" name="图片 35" descr="图片包含 浅色&#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rot="20387316" flipH="1">
              <a:off x="14507" y="7172"/>
              <a:ext cx="656" cy="1579"/>
            </a:xfrm>
            <a:prstGeom prst="rect">
              <a:avLst/>
            </a:prstGeom>
          </p:spPr>
        </p:pic>
        <p:grpSp>
          <p:nvGrpSpPr>
            <p:cNvPr id="4" name="PA_组合 3"/>
            <p:cNvGrpSpPr/>
            <p:nvPr>
              <p:custDataLst>
                <p:tags r:id="rId11"/>
              </p:custDataLst>
            </p:nvPr>
          </p:nvGrpSpPr>
          <p:grpSpPr>
            <a:xfrm>
              <a:off x="16807" y="6776"/>
              <a:ext cx="1310" cy="3750"/>
              <a:chOff x="10672515" y="4302689"/>
              <a:chExt cx="831851" cy="2381251"/>
            </a:xfrm>
          </p:grpSpPr>
          <p:sp>
            <p:nvSpPr>
              <p:cNvPr id="2" name="任意多边形: 形状 1"/>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14" name="PA_图片 13"/>
              <p:cNvPicPr>
                <a:picLocks noChangeAspect="1"/>
              </p:cNvPicPr>
              <p:nvPr>
                <p:custDataLst>
                  <p:tags r:id="rId12"/>
                </p:custDataLst>
              </p:nvPr>
            </p:nvPicPr>
            <p:blipFill rotWithShape="1">
              <a:blip r:embed="rId6" cstate="print">
                <a:extLst>
                  <a:ext uri="{28A0092B-C50C-407E-A947-70E740481C1C}">
                    <a14:useLocalDpi xmlns:a14="http://schemas.microsoft.com/office/drawing/2010/main" val="0"/>
                  </a:ext>
                </a:extLst>
              </a:blip>
              <a:srcRect l="55642" t="69697" r="39314" b="15293"/>
              <a:stretch>
                <a:fillRect/>
              </a:stretch>
            </p:blipFill>
            <p:spPr>
              <a:xfrm>
                <a:off x="10672515" y="4302689"/>
                <a:ext cx="552450" cy="1162050"/>
              </a:xfrm>
              <a:prstGeom prst="rect">
                <a:avLst/>
              </a:prstGeom>
            </p:spPr>
          </p:pic>
        </p:grpSp>
        <p:grpSp>
          <p:nvGrpSpPr>
            <p:cNvPr id="6" name="PA_组合 5"/>
            <p:cNvGrpSpPr/>
            <p:nvPr>
              <p:custDataLst>
                <p:tags r:id="rId13"/>
              </p:custDataLst>
            </p:nvPr>
          </p:nvGrpSpPr>
          <p:grpSpPr>
            <a:xfrm>
              <a:off x="15045" y="6818"/>
              <a:ext cx="1230" cy="3750"/>
              <a:chOff x="9553716" y="4329737"/>
              <a:chExt cx="781051" cy="2381251"/>
            </a:xfrm>
          </p:grpSpPr>
          <p:sp>
            <p:nvSpPr>
              <p:cNvPr id="5" name="任意多边形: 形状 4"/>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33" name="PA_图片 32"/>
              <p:cNvPicPr>
                <a:picLocks noChangeAspect="1"/>
              </p:cNvPicPr>
              <p:nvPr>
                <p:custDataLst>
                  <p:tags r:id="rId14"/>
                </p:custDataLst>
              </p:nvPr>
            </p:nvPicPr>
            <p:blipFill rotWithShape="1">
              <a:blip r:embed="rId6" cstate="print">
                <a:extLst>
                  <a:ext uri="{28A0092B-C50C-407E-A947-70E740481C1C}">
                    <a14:useLocalDpi xmlns:a14="http://schemas.microsoft.com/office/drawing/2010/main" val="0"/>
                  </a:ext>
                </a:extLst>
              </a:blip>
              <a:srcRect l="55642" t="69697" r="39314" b="15293"/>
              <a:stretch>
                <a:fillRect/>
              </a:stretch>
            </p:blipFill>
            <p:spPr>
              <a:xfrm>
                <a:off x="9553716" y="4329737"/>
                <a:ext cx="552450" cy="1162050"/>
              </a:xfrm>
              <a:prstGeom prst="rect">
                <a:avLst/>
              </a:prstGeom>
            </p:spPr>
          </p:pic>
        </p:grpSp>
        <p:grpSp>
          <p:nvGrpSpPr>
            <p:cNvPr id="8" name="PA_组合 7"/>
            <p:cNvGrpSpPr/>
            <p:nvPr>
              <p:custDataLst>
                <p:tags r:id="rId15"/>
              </p:custDataLst>
            </p:nvPr>
          </p:nvGrpSpPr>
          <p:grpSpPr>
            <a:xfrm>
              <a:off x="12272" y="7061"/>
              <a:ext cx="1430" cy="3550"/>
              <a:chOff x="7792567" y="4483820"/>
              <a:chExt cx="908051" cy="2254251"/>
            </a:xfrm>
          </p:grpSpPr>
          <p:sp>
            <p:nvSpPr>
              <p:cNvPr id="7" name="任意多边形: 形状 6"/>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26" name="PA_图片 25"/>
              <p:cNvPicPr>
                <a:picLocks noChangeAspect="1"/>
              </p:cNvPicPr>
              <p:nvPr>
                <p:custDataLst>
                  <p:tags r:id="rId16"/>
                </p:custDataLst>
              </p:nvPr>
            </p:nvPicPr>
            <p:blipFill rotWithShape="1">
              <a:blip r:embed="rId6" cstate="print">
                <a:extLst>
                  <a:ext uri="{28A0092B-C50C-407E-A947-70E740481C1C}">
                    <a14:useLocalDpi xmlns:a14="http://schemas.microsoft.com/office/drawing/2010/main" val="0"/>
                  </a:ext>
                </a:extLst>
              </a:blip>
              <a:srcRect l="55642" t="69697" r="39314" b="15293"/>
              <a:stretch>
                <a:fillRect/>
              </a:stretch>
            </p:blipFill>
            <p:spPr>
              <a:xfrm flipH="1">
                <a:off x="8148168" y="4483820"/>
                <a:ext cx="552450" cy="1162050"/>
              </a:xfrm>
              <a:prstGeom prst="rect">
                <a:avLst/>
              </a:prstGeom>
            </p:spPr>
          </p:pic>
        </p:grpSp>
        <p:grpSp>
          <p:nvGrpSpPr>
            <p:cNvPr id="12" name="PA_组合 11"/>
            <p:cNvGrpSpPr/>
            <p:nvPr>
              <p:custDataLst>
                <p:tags r:id="rId17"/>
              </p:custDataLst>
            </p:nvPr>
          </p:nvGrpSpPr>
          <p:grpSpPr>
            <a:xfrm>
              <a:off x="10052" y="7691"/>
              <a:ext cx="1352" cy="3092"/>
              <a:chOff x="6382808" y="4883715"/>
              <a:chExt cx="858403" cy="1963118"/>
            </a:xfrm>
          </p:grpSpPr>
          <p:sp>
            <p:nvSpPr>
              <p:cNvPr id="10" name="任意多边形: 形状 9"/>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31" name="PA_图片 30" descr="图片包含 浅色&#10;&#10;已生成高可信度的说明"/>
              <p:cNvPicPr>
                <a:picLocks noChangeAspect="1"/>
              </p:cNvPicPr>
              <p:nvPr>
                <p:custDataLst>
                  <p:tags r:id="rId18"/>
                </p:custDataLst>
              </p:nvPr>
            </p:nvPicPr>
            <p:blipFill rotWithShape="1">
              <a:blip r:embed="rId5" cstate="print">
                <a:extLst>
                  <a:ext uri="{28A0092B-C50C-407E-A947-70E740481C1C}">
                    <a14:useLocalDpi xmlns:a14="http://schemas.microsoft.com/office/drawing/2010/main" val="0"/>
                  </a:ext>
                </a:extLst>
              </a:blip>
              <a:srcRect l="37530" t="71041" r="58174" b="14336"/>
              <a:stretch>
                <a:fillRect/>
              </a:stretch>
            </p:blipFill>
            <p:spPr>
              <a:xfrm rot="1162036" flipH="1">
                <a:off x="6670013" y="4924433"/>
                <a:ext cx="416700" cy="1002880"/>
              </a:xfrm>
              <a:prstGeom prst="rect">
                <a:avLst/>
              </a:prstGeom>
            </p:spPr>
          </p:pic>
        </p:grpSp>
        <p:grpSp>
          <p:nvGrpSpPr>
            <p:cNvPr id="38" name="PA_组合 37"/>
            <p:cNvGrpSpPr/>
            <p:nvPr>
              <p:custDataLst>
                <p:tags r:id="rId19"/>
              </p:custDataLst>
            </p:nvPr>
          </p:nvGrpSpPr>
          <p:grpSpPr>
            <a:xfrm>
              <a:off x="6752" y="7061"/>
              <a:ext cx="1390" cy="3590"/>
              <a:chOff x="4287532" y="4483820"/>
              <a:chExt cx="882651" cy="2279651"/>
            </a:xfrm>
          </p:grpSpPr>
          <p:sp>
            <p:nvSpPr>
              <p:cNvPr id="37" name="任意多边形: 形状 36"/>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21" name="PA_图片 20"/>
              <p:cNvPicPr>
                <a:picLocks noChangeAspect="1"/>
              </p:cNvPicPr>
              <p:nvPr>
                <p:custDataLst>
                  <p:tags r:id="rId20"/>
                </p:custDataLst>
              </p:nvPr>
            </p:nvPicPr>
            <p:blipFill rotWithShape="1">
              <a:blip r:embed="rId6" cstate="print">
                <a:extLst>
                  <a:ext uri="{28A0092B-C50C-407E-A947-70E740481C1C}">
                    <a14:useLocalDpi xmlns:a14="http://schemas.microsoft.com/office/drawing/2010/main" val="0"/>
                  </a:ext>
                </a:extLst>
              </a:blip>
              <a:srcRect l="55642" t="69697" r="39314" b="15293"/>
              <a:stretch>
                <a:fillRect/>
              </a:stretch>
            </p:blipFill>
            <p:spPr>
              <a:xfrm flipH="1">
                <a:off x="4617733" y="4483820"/>
                <a:ext cx="552450" cy="1162050"/>
              </a:xfrm>
              <a:prstGeom prst="rect">
                <a:avLst/>
              </a:prstGeom>
            </p:spPr>
          </p:pic>
        </p:grpSp>
      </p:grpSp>
      <p:pic>
        <p:nvPicPr>
          <p:cNvPr id="39" name="Picture 38"/>
          <p:cNvPicPr>
            <a:picLocks noChangeAspect="1"/>
          </p:cNvPicPr>
          <p:nvPr/>
        </p:nvPicPr>
        <p:blipFill>
          <a:blip r:embed="rId21"/>
          <a:srcRect l="36500" t="13167" r="24542" b="52204"/>
          <a:stretch>
            <a:fillRect/>
          </a:stretch>
        </p:blipFill>
        <p:spPr>
          <a:xfrm>
            <a:off x="4450080" y="902970"/>
            <a:ext cx="4749800" cy="2374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35" presetClass="emph" presetSubtype="0" repeatCount="indefinite" fill="hold" nodeType="afterEffect">
                                  <p:stCondLst>
                                    <p:cond delay="0"/>
                                  </p:stCondLst>
                                  <p:childTnLst>
                                    <p:anim calcmode="discrete" valueType="str">
                                      <p:cBhvr>
                                        <p:cTn id="1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2"/>
          <a:stretch>
            <a:fillRect/>
          </a:stretch>
        </p:blipFill>
        <p:spPr>
          <a:xfrm>
            <a:off x="499731" y="1323420"/>
            <a:ext cx="4210492" cy="3454322"/>
          </a:xfrm>
          <a:prstGeom prst="rect">
            <a:avLst/>
          </a:prstGeom>
        </p:spPr>
      </p:pic>
      <p:pic>
        <p:nvPicPr>
          <p:cNvPr id="7" name="Picture 6"/>
          <p:cNvPicPr>
            <a:picLocks noChangeAspect="1"/>
          </p:cNvPicPr>
          <p:nvPr/>
        </p:nvPicPr>
        <p:blipFill>
          <a:blip r:embed="rId3"/>
          <a:stretch>
            <a:fillRect/>
          </a:stretch>
        </p:blipFill>
        <p:spPr>
          <a:xfrm>
            <a:off x="4916561" y="1323419"/>
            <a:ext cx="3408732" cy="3459107"/>
          </a:xfrm>
          <a:prstGeom prst="rect">
            <a:avLst/>
          </a:prstGeom>
        </p:spPr>
      </p:pic>
      <p:pic>
        <p:nvPicPr>
          <p:cNvPr id="12" name="Picture 11"/>
          <p:cNvPicPr>
            <a:picLocks noChangeAspect="1"/>
          </p:cNvPicPr>
          <p:nvPr/>
        </p:nvPicPr>
        <p:blipFill>
          <a:blip r:embed="rId4"/>
          <a:stretch>
            <a:fillRect/>
          </a:stretch>
        </p:blipFill>
        <p:spPr>
          <a:xfrm>
            <a:off x="8325292" y="1481802"/>
            <a:ext cx="3416955" cy="3207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2"/>
          <a:stretch>
            <a:fillRect/>
          </a:stretch>
        </p:blipFill>
        <p:spPr>
          <a:xfrm>
            <a:off x="8899071" y="2984257"/>
            <a:ext cx="3031922" cy="3873743"/>
          </a:xfrm>
          <a:prstGeom prst="rect">
            <a:avLst/>
          </a:prstGeom>
        </p:spPr>
      </p:pic>
      <p:sp>
        <p:nvSpPr>
          <p:cNvPr id="17" name="Speech Bubble: Rectangle with Corners Rounded 16"/>
          <p:cNvSpPr/>
          <p:nvPr/>
        </p:nvSpPr>
        <p:spPr>
          <a:xfrm>
            <a:off x="1746430" y="1198143"/>
            <a:ext cx="8483419" cy="159268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70C0"/>
                </a:solidFill>
                <a:latin typeface="Calibri" panose="020F0502020204030204" pitchFamily="34" charset="0"/>
                <a:cs typeface="Calibri" panose="020F0502020204030204" pitchFamily="34" charset="0"/>
              </a:rPr>
              <a:t>Cảm</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giác</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của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các</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em</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khi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thực</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hiện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những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hành</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như</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thế</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nào</a:t>
            </a:r>
            <a:r>
              <a:rPr lang="en-US" sz="4000" b="1" dirty="0">
                <a:solidFill>
                  <a:srgbClr val="0070C0"/>
                </a:solidFill>
                <a:latin typeface="Calibri" panose="020F0502020204030204" pitchFamily="34" charset="0"/>
                <a:cs typeface="Calibri" panose="020F0502020204030204" pitchFamily="34" charset="0"/>
              </a:rPr>
              <a:t>?</a:t>
            </a:r>
            <a:endParaRPr lang="en-US" sz="4000" b="1" dirty="0">
              <a:solidFill>
                <a:srgbClr val="0070C0"/>
              </a:solidFill>
              <a:latin typeface="Calibri" panose="020F0502020204030204" pitchFamily="34" charset="0"/>
              <a:cs typeface="Calibri" panose="020F0502020204030204" pitchFamily="34" charset="0"/>
            </a:endParaRPr>
          </a:p>
        </p:txBody>
      </p:sp>
      <p:sp>
        <p:nvSpPr>
          <p:cNvPr id="18" name="Speech Bubble: Rectangle with Corners Rounded 17"/>
          <p:cNvSpPr/>
          <p:nvPr/>
        </p:nvSpPr>
        <p:spPr>
          <a:xfrm>
            <a:off x="508180" y="3198393"/>
            <a:ext cx="8483419" cy="159268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a:solidFill>
                  <a:srgbClr val="0070C0"/>
                </a:solidFill>
                <a:latin typeface="Calibri" panose="020F0502020204030204" pitchFamily="34" charset="0"/>
                <a:cs typeface="Calibri" panose="020F0502020204030204" pitchFamily="34" charset="0"/>
              </a:rPr>
              <a:t>Kể những khó khăn khi thực hiện những hành động đó?</a:t>
            </a:r>
            <a:endParaRPr lang="en-US" sz="4000" b="1" dirty="0" err="1">
              <a:solidFill>
                <a:srgbClr val="0070C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r:embed="rId2"/>
          <a:srcRect/>
          <a:stretch>
            <a:fillRect/>
          </a:stretch>
        </p:blipFill>
        <p:spPr>
          <a:xfrm>
            <a:off x="0" y="4892289"/>
            <a:ext cx="12196057" cy="2317251"/>
          </a:xfrm>
          <a:prstGeom prst="rect">
            <a:avLst/>
          </a:prstGeom>
        </p:spPr>
      </p:pic>
      <p:sp>
        <p:nvSpPr>
          <p:cNvPr id="6" name="Rectangle: Rounded Corners 5"/>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grpSp>
        <p:nvGrpSpPr>
          <p:cNvPr id="5" name="Group 4"/>
          <p:cNvGrpSpPr/>
          <p:nvPr/>
        </p:nvGrpSpPr>
        <p:grpSpPr>
          <a:xfrm>
            <a:off x="7966265" y="160543"/>
            <a:ext cx="3507280" cy="5941273"/>
            <a:chOff x="7966265" y="160543"/>
            <a:chExt cx="3507280" cy="5941273"/>
          </a:xfrm>
        </p:grpSpPr>
        <p:sp>
          <p:nvSpPr>
            <p:cNvPr id="4" name="TextBox 1"/>
            <p:cNvSpPr txBox="1"/>
            <p:nvPr/>
          </p:nvSpPr>
          <p:spPr>
            <a:xfrm>
              <a:off x="9094262" y="1884085"/>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字魂59号-创粗黑"/>
                  <a:cs typeface="+mn-cs"/>
                </a:rPr>
                <a:t>Oanh</a:t>
              </a:r>
              <a:endParaRPr kumimoji="0" lang="en-SG" sz="1800" b="0" i="0" u="none" strike="noStrike" kern="1200" cap="none" spc="0" normalizeH="0" baseline="0" noProof="0" dirty="0">
                <a:ln>
                  <a:noFill/>
                </a:ln>
                <a:solidFill>
                  <a:prstClr val="black"/>
                </a:solidFill>
                <a:effectLst/>
                <a:uLnTx/>
                <a:uFillTx/>
                <a:ea typeface="字魂59号-创粗黑"/>
                <a:cs typeface="+mn-cs"/>
              </a:endParaRPr>
            </a:p>
          </p:txBody>
        </p:sp>
        <p:pic>
          <p:nvPicPr>
            <p:cNvPr id="1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66265" y="160543"/>
              <a:ext cx="3507280" cy="5941273"/>
            </a:xfrm>
            <a:prstGeom prst="rect">
              <a:avLst/>
            </a:prstGeom>
          </p:spPr>
        </p:pic>
      </p:grpSp>
      <p:pic>
        <p:nvPicPr>
          <p:cNvPr id="1030" name="Picture 6" descr="Student Cartoon Learning Education, Pupils discuss learning, child,  reading, people png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55601" b="97301" l="25541" r="47838">
                        <a14:foregroundMark x1="30135" y1="59244" x2="30135" y2="59244"/>
                        <a14:foregroundMark x1="32838" y1="57085" x2="32838" y2="57085"/>
                        <a14:foregroundMark x1="36892" y1="56545" x2="36892" y2="56545"/>
                        <a14:foregroundMark x1="32568" y1="55870" x2="32568" y2="55870"/>
                        <a14:foregroundMark x1="25946" y1="60594" x2="25946" y2="60594"/>
                        <a14:foregroundMark x1="25541" y1="60594" x2="25541" y2="60594"/>
                        <a14:foregroundMark x1="47838" y1="68286" x2="47838" y2="68286"/>
                        <a14:foregroundMark x1="37568" y1="78003" x2="37568" y2="78003"/>
                        <a14:foregroundMark x1="33243" y1="97301" x2="33243" y2="97301"/>
                        <a14:backgroundMark x1="35946" y1="67611" x2="35946" y2="67611"/>
                        <a14:backgroundMark x1="37432" y1="76113" x2="37432" y2="76113"/>
                        <a14:backgroundMark x1="39730" y1="73009" x2="39730" y2="73009"/>
                        <a14:backgroundMark x1="34189" y1="78677" x2="34189" y2="78677"/>
                        <a14:backgroundMark x1="32973" y1="78812" x2="32973" y2="78812"/>
                        <a14:backgroundMark x1="36216" y1="78947" x2="36216" y2="78947"/>
                      </a14:backgroundRemoval>
                    </a14:imgEffect>
                  </a14:imgLayer>
                </a14:imgProps>
              </a:ext>
              <a:ext uri="{28A0092B-C50C-407E-A947-70E740481C1C}">
                <a14:useLocalDpi xmlns:a14="http://schemas.microsoft.com/office/drawing/2010/main" val="0"/>
              </a:ext>
            </a:extLst>
          </a:blip>
          <a:srcRect l="22979" t="54445" r="50000"/>
          <a:stretch>
            <a:fillRect/>
          </a:stretch>
        </p:blipFill>
        <p:spPr>
          <a:xfrm>
            <a:off x="153806" y="4255751"/>
            <a:ext cx="1541401" cy="2602249"/>
          </a:xfrm>
          <a:prstGeom prst="rect">
            <a:avLst/>
          </a:prstGeom>
        </p:spPr>
      </p:pic>
      <p:pic>
        <p:nvPicPr>
          <p:cNvPr id="7" name="Picture 6"/>
          <p:cNvPicPr>
            <a:picLocks noChangeAspect="1"/>
          </p:cNvPicPr>
          <p:nvPr/>
        </p:nvPicPr>
        <p:blipFill>
          <a:blip r:embed="rId9"/>
          <a:stretch>
            <a:fillRect/>
          </a:stretch>
        </p:blipFill>
        <p:spPr>
          <a:xfrm>
            <a:off x="747622" y="1384907"/>
            <a:ext cx="6486706" cy="640135"/>
          </a:xfrm>
          <a:prstGeom prst="rect">
            <a:avLst/>
          </a:prstGeom>
        </p:spPr>
      </p:pic>
      <p:pic>
        <p:nvPicPr>
          <p:cNvPr id="9" name="Picture 8"/>
          <p:cNvPicPr>
            <a:picLocks noChangeAspect="1"/>
          </p:cNvPicPr>
          <p:nvPr/>
        </p:nvPicPr>
        <p:blipFill>
          <a:blip r:embed="rId10"/>
          <a:stretch>
            <a:fillRect/>
          </a:stretch>
        </p:blipFill>
        <p:spPr>
          <a:xfrm>
            <a:off x="985753" y="2395265"/>
            <a:ext cx="6334293" cy="1896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793536" y="796218"/>
            <a:ext cx="7766977" cy="1646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
            <a:ext cx="12188951" cy="6858001"/>
          </a:xfrm>
        </p:spPr>
      </p:pic>
      <p:sp>
        <p:nvSpPr>
          <p:cNvPr id="11" name="Freeform 9"/>
          <p:cNvSpPr/>
          <p:nvPr/>
        </p:nvSpPr>
        <p:spPr>
          <a:xfrm>
            <a:off x="2579885" y="365127"/>
            <a:ext cx="9385539" cy="5178005"/>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00">
              <a:defRPr/>
            </a:pPr>
            <a:endParaRPr lang="en-US" kern="0">
              <a:solidFill>
                <a:prstClr val="black"/>
              </a:solidFill>
              <a:latin typeface="Calibri"/>
            </a:endParaRPr>
          </a:p>
        </p:txBody>
      </p:sp>
      <p:sp>
        <p:nvSpPr>
          <p:cNvPr id="12" name="Freeform 23"/>
          <p:cNvSpPr/>
          <p:nvPr/>
        </p:nvSpPr>
        <p:spPr>
          <a:xfrm rot="20859105">
            <a:off x="3136696" y="677566"/>
            <a:ext cx="1560413" cy="1225574"/>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00">
              <a:defRPr/>
            </a:pPr>
            <a:endParaRPr lang="en-US">
              <a:solidFill>
                <a:prstClr val="black"/>
              </a:solidFill>
              <a:latin typeface="Calibri"/>
            </a:endParaRPr>
          </a:p>
        </p:txBody>
      </p:sp>
      <p:sp>
        <p:nvSpPr>
          <p:cNvPr id="14" name="TextBox 13"/>
          <p:cNvSpPr txBox="1"/>
          <p:nvPr/>
        </p:nvSpPr>
        <p:spPr>
          <a:xfrm>
            <a:off x="4157330" y="1848485"/>
            <a:ext cx="7283303" cy="1938992"/>
          </a:xfrm>
          <a:prstGeom prst="rect">
            <a:avLst/>
          </a:prstGeom>
          <a:noFill/>
        </p:spPr>
        <p:txBody>
          <a:bodyPr wrap="square" rtlCol="0">
            <a:spAutoFit/>
          </a:bodyPr>
          <a:lstStyle/>
          <a:p>
            <a:pPr algn="ctr" defTabSz="914400">
              <a:defRPr/>
            </a:pPr>
            <a:r>
              <a:rPr lang="en-US" sz="4000" b="1" dirty="0">
                <a:solidFill>
                  <a:srgbClr val="002060"/>
                </a:solidFill>
                <a:latin typeface="Cambria" panose="02040503050406030204" pitchFamily="18" charset="0"/>
                <a:ea typeface="Cambria" panose="02040503050406030204" pitchFamily="18" charset="0"/>
              </a:rPr>
              <a:t>HĐ1: </a:t>
            </a:r>
            <a:r>
              <a:rPr lang="vi-VN" sz="4000" b="1" dirty="0">
                <a:solidFill>
                  <a:srgbClr val="002060"/>
                </a:solidFill>
                <a:latin typeface="Cambria" panose="02040503050406030204" pitchFamily="18" charset="0"/>
                <a:ea typeface="Cambria" panose="02040503050406030204" pitchFamily="18" charset="0"/>
              </a:rPr>
              <a:t>Những người khiếm thị thường gặp phải khó khăn gì trong cuộc sống?</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Freeform 16"/>
          <p:cNvSpPr/>
          <p:nvPr/>
        </p:nvSpPr>
        <p:spPr>
          <a:xfrm>
            <a:off x="7213600" y="1"/>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defRPr/>
            </a:pPr>
            <a:endParaRPr lang="en-US" sz="1200">
              <a:solidFill>
                <a:prstClr val="black"/>
              </a:solidFill>
              <a:latin typeface="Calibri"/>
            </a:endParaRPr>
          </a:p>
        </p:txBody>
      </p:sp>
      <p:sp>
        <p:nvSpPr>
          <p:cNvPr id="7" name="Freeform 16"/>
          <p:cNvSpPr/>
          <p:nvPr/>
        </p:nvSpPr>
        <p:spPr>
          <a:xfrm>
            <a:off x="0" y="-63183"/>
            <a:ext cx="4978400" cy="114300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defRPr/>
            </a:pPr>
            <a:endParaRPr lang="en-US" sz="1200">
              <a:solidFill>
                <a:prstClr val="black"/>
              </a:solidFill>
              <a:latin typeface="Calibri"/>
            </a:endParaRPr>
          </a:p>
        </p:txBody>
      </p:sp>
      <p:sp>
        <p:nvSpPr>
          <p:cNvPr id="3" name="Freeform 32"/>
          <p:cNvSpPr/>
          <p:nvPr/>
        </p:nvSpPr>
        <p:spPr>
          <a:xfrm>
            <a:off x="1252522" y="2098548"/>
            <a:ext cx="3520646" cy="4759452"/>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8"/>
            <a:stretch>
              <a:fillRect/>
            </a:stretch>
          </a:blipFill>
        </p:spPr>
        <p:txBody>
          <a:bodyPr/>
          <a:lstStyle/>
          <a:p>
            <a:pPr defTabSz="914400">
              <a:defRPr/>
            </a:pPr>
            <a:endParaRPr lang="vi-VN" kern="0">
              <a:solidFill>
                <a:prstClr val="black"/>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1"/>
          <p:cNvSpPr txBox="1"/>
          <p:nvPr/>
        </p:nvSpPr>
        <p:spPr>
          <a:xfrm>
            <a:off x="981030" y="80075"/>
            <a:ext cx="10677375" cy="1323439"/>
          </a:xfrm>
          <a:prstGeom prst="rect">
            <a:avLst/>
          </a:prstGeom>
          <a:solidFill>
            <a:schemeClr val="accent5">
              <a:lumMod val="20000"/>
              <a:lumOff val="80000"/>
            </a:schemeClr>
          </a:solidFill>
          <a:ln>
            <a:solidFill>
              <a:srgbClr val="002060"/>
            </a:solidFill>
          </a:ln>
        </p:spPr>
        <p:txBody>
          <a:bodyPr wrap="square" rtlCol="0">
            <a:spAutoFit/>
          </a:bodyPr>
          <a:lstStyle/>
          <a:p>
            <a:pPr lvl="0" algn="ctr"/>
            <a:r>
              <a:rPr lang="vi-VN" altLang="zh-CN" sz="4000" b="1" dirty="0">
                <a:ln w="0"/>
                <a:solidFill>
                  <a:srgbClr val="0070C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Những người nào thường phải làm mọi việc trong bóng tối?</a:t>
            </a:r>
            <a:endParaRPr kumimoji="0" lang="zh-CN" altLang="en-US" sz="4000" b="1"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Cambria" panose="02040503050406030204" pitchFamily="18" charset="0"/>
              <a:ea typeface="方正黑体简体" panose="03000509000000000000" pitchFamily="65" charset="-122"/>
              <a:cs typeface="Calibri" panose="020F0502020204030204" pitchFamily="34" charset="0"/>
              <a:sym typeface="+mn-lt"/>
            </a:endParaRPr>
          </a:p>
        </p:txBody>
      </p:sp>
      <p:pic>
        <p:nvPicPr>
          <p:cNvPr id="6" name="Picture 5"/>
          <p:cNvPicPr>
            <a:picLocks noChangeAspect="1"/>
          </p:cNvPicPr>
          <p:nvPr/>
        </p:nvPicPr>
        <p:blipFill>
          <a:blip r:embed="rId2"/>
          <a:stretch>
            <a:fillRect/>
          </a:stretch>
        </p:blipFill>
        <p:spPr>
          <a:xfrm>
            <a:off x="718035" y="1594882"/>
            <a:ext cx="4991196" cy="4055347"/>
          </a:xfrm>
          <a:prstGeom prst="rect">
            <a:avLst/>
          </a:prstGeom>
        </p:spPr>
      </p:pic>
      <p:sp>
        <p:nvSpPr>
          <p:cNvPr id="8" name="TextBox 7"/>
          <p:cNvSpPr txBox="1"/>
          <p:nvPr/>
        </p:nvSpPr>
        <p:spPr>
          <a:xfrm>
            <a:off x="5867400" y="2419350"/>
            <a:ext cx="5314950"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cs typeface="Calibri" panose="020F0502020204030204" pitchFamily="34" charset="0"/>
              </a:rPr>
              <a:t>Người mù, suy giảm thị lực… thường phải làm mọi việc trong bóng tối.</a:t>
            </a:r>
            <a:endParaRPr lang="en-US" sz="4000" dirty="0">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1864" y="228600"/>
            <a:ext cx="11828272" cy="6186424"/>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1"/>
          <p:cNvSpPr txBox="1"/>
          <p:nvPr/>
        </p:nvSpPr>
        <p:spPr>
          <a:xfrm>
            <a:off x="635739" y="90708"/>
            <a:ext cx="11054565" cy="1323439"/>
          </a:xfrm>
          <a:prstGeom prst="rect">
            <a:avLst/>
          </a:prstGeom>
          <a:solidFill>
            <a:schemeClr val="accent5">
              <a:lumMod val="75000"/>
            </a:schemeClr>
          </a:solidFill>
        </p:spPr>
        <p:txBody>
          <a:bodyPr wrap="square" rtlCol="0">
            <a:spAutoFit/>
          </a:bodyPr>
          <a:lstStyle/>
          <a:p>
            <a:pPr lvl="0" algn="ctr"/>
            <a:r>
              <a:rPr lang="vi-VN" altLang="zh-CN" sz="40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Theo các em, liệu những giác quan nào có thể giúp </a:t>
            </a:r>
            <a:r>
              <a:rPr lang="en-US" altLang="zh-CN" sz="4000" dirty="0" err="1">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người</a:t>
            </a:r>
            <a:r>
              <a:rPr lang="en-US" altLang="zh-CN" sz="40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khiếm</a:t>
            </a:r>
            <a:r>
              <a:rPr lang="en-US" altLang="zh-CN" sz="40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thị</a:t>
            </a:r>
            <a:r>
              <a:rPr lang="vi-VN" altLang="zh-CN" sz="4000" dirty="0">
                <a:ln w="0"/>
                <a:solidFill>
                  <a:prstClr val="white"/>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sym typeface="+mn-lt"/>
              </a:rPr>
              <a:t> làm việc trong bóng tối? </a:t>
            </a:r>
            <a:endParaRPr kumimoji="0" lang="zh-CN" altLang="en-US" sz="40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mbria" panose="02040503050406030204" pitchFamily="18" charset="0"/>
              <a:ea typeface="方正黑体简体" panose="03000509000000000000" pitchFamily="65" charset="-122"/>
              <a:cs typeface="Calibri" panose="020F0502020204030204" pitchFamily="34" charset="0"/>
              <a:sym typeface="+mn-lt"/>
            </a:endParaRPr>
          </a:p>
        </p:txBody>
      </p:sp>
      <p:pic>
        <p:nvPicPr>
          <p:cNvPr id="7" name="Picture 6" descr="A picture containing person, clos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35285"/>
            <a:ext cx="4731487" cy="3672109"/>
          </a:xfrm>
          <a:prstGeom prst="rect">
            <a:avLst/>
          </a:prstGeom>
        </p:spPr>
      </p:pic>
      <p:pic>
        <p:nvPicPr>
          <p:cNvPr id="9" name="Picture 8" descr="A close-up of a person's hands&#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489" y="2335285"/>
            <a:ext cx="4306186" cy="3672108"/>
          </a:xfrm>
          <a:prstGeom prst="rect">
            <a:avLst/>
          </a:prstGeom>
        </p:spPr>
      </p:pic>
      <p:pic>
        <p:nvPicPr>
          <p:cNvPr id="10" name="Picture 9" descr="A close-up of a baby&#10;&#10;Description automatically generated with medium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75" y="2335284"/>
            <a:ext cx="3154323" cy="36721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8.xml><?xml version="1.0" encoding="utf-8"?>
<p:tagLst xmlns:p="http://schemas.openxmlformats.org/presentationml/2006/main">
  <p:tag name="PA" val="v3.2.0"/>
</p:tagLst>
</file>

<file path=ppt/tags/tag9.xml><?xml version="1.0" encoding="utf-8"?>
<p:tagLst xmlns:p="http://schemas.openxmlformats.org/presentationml/2006/main">
  <p:tag name="PA" val="v3.2.0"/>
</p:tagLst>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1457</Words>
  <Application>WPS Presentation</Application>
  <PresentationFormat>Widescreen</PresentationFormat>
  <Paragraphs>50</Paragraphs>
  <Slides>25</Slides>
  <Notes>1</Notes>
  <HiddenSlides>0</HiddenSlides>
  <MMClips>1</MMClips>
  <ScaleCrop>false</ScaleCrop>
  <HeadingPairs>
    <vt:vector size="6" baseType="variant">
      <vt:variant>
        <vt:lpstr>已用的字体</vt:lpstr>
      </vt:variant>
      <vt:variant>
        <vt:i4>27</vt:i4>
      </vt:variant>
      <vt:variant>
        <vt:lpstr>主题</vt:lpstr>
      </vt:variant>
      <vt:variant>
        <vt:i4>8</vt:i4>
      </vt:variant>
      <vt:variant>
        <vt:lpstr>幻灯片标题</vt:lpstr>
      </vt:variant>
      <vt:variant>
        <vt:i4>25</vt:i4>
      </vt:variant>
    </vt:vector>
  </HeadingPairs>
  <TitlesOfParts>
    <vt:vector size="60" baseType="lpstr">
      <vt:lpstr>Arial</vt:lpstr>
      <vt:lpstr>SimSun</vt:lpstr>
      <vt:lpstr>Wingdings</vt:lpstr>
      <vt:lpstr>Averta Std CY Bold</vt:lpstr>
      <vt:lpstr>苹方-简</vt:lpstr>
      <vt:lpstr>Arial-Rounded</vt:lpstr>
      <vt:lpstr>Helvetica Neue</vt:lpstr>
      <vt:lpstr>Quicksand Medium</vt:lpstr>
      <vt:lpstr>Arial-SGK-TV</vt:lpstr>
      <vt:lpstr>Calibri</vt:lpstr>
      <vt:lpstr>SimSun</vt:lpstr>
      <vt:lpstr>#9Slide03 IcielUni Sans Heavy</vt:lpstr>
      <vt:lpstr>Thonburi</vt:lpstr>
      <vt:lpstr>Calibri</vt:lpstr>
      <vt:lpstr>字魂59号-创粗黑</vt:lpstr>
      <vt:lpstr>黑体-简</vt:lpstr>
      <vt:lpstr>Cambria</vt:lpstr>
      <vt:lpstr>方正黑体简体</vt:lpstr>
      <vt:lpstr>Helvetica</vt:lpstr>
      <vt:lpstr>等线</vt:lpstr>
      <vt:lpstr>等线</vt:lpstr>
      <vt:lpstr>Microsoft YaHei</vt:lpstr>
      <vt:lpstr>汉仪旗黑</vt:lpstr>
      <vt:lpstr>Arial Unicode MS</vt:lpstr>
      <vt:lpstr>Calibri Light</vt:lpstr>
      <vt:lpstr>宋体-简</vt:lpstr>
      <vt:lpstr>思源黑体 CN Medium</vt:lpstr>
      <vt:lpstr>9_www.33ppt.com</vt:lpstr>
      <vt:lpstr>Hoạt động</vt:lpstr>
      <vt:lpstr>第一PPT，www.1ppt.com</vt:lpstr>
      <vt:lpstr>3_Office 主题​​</vt:lpstr>
      <vt:lpstr>Office Theme</vt:lpstr>
      <vt:lpstr>1_Office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daothu</cp:lastModifiedBy>
  <cp:revision>31</cp:revision>
  <dcterms:created xsi:type="dcterms:W3CDTF">2026-03-19T00:41:38Z</dcterms:created>
  <dcterms:modified xsi:type="dcterms:W3CDTF">2026-03-19T00:41:38Z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1033-5.6.0.8082</vt:lpwstr>
  </property>
</Properties>
</file>