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42" r:id="rId3"/>
    <p:sldId id="440" r:id="rId4"/>
    <p:sldId id="408" r:id="rId5"/>
    <p:sldId id="437" r:id="rId6"/>
    <p:sldId id="438" r:id="rId7"/>
    <p:sldId id="439" r:id="rId8"/>
    <p:sldId id="441"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CC"/>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4960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HƯNG ĐẠO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 CÂY GẠO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Đàm</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Thúy</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3A1</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6276638" cy="9144000"/>
          </a:xfrm>
          <a:prstGeom prst="rect">
            <a:avLst/>
          </a:prstGeom>
        </p:spPr>
        <p:style>
          <a:lnRef idx="2">
            <a:schemeClr val="dk1"/>
          </a:lnRef>
          <a:fillRef idx="1">
            <a:schemeClr val="lt1"/>
          </a:fillRef>
          <a:effectRef idx="0">
            <a:schemeClr val="dk1"/>
          </a:effectRef>
          <a:fontRef idx="minor">
            <a:schemeClr val="dk1"/>
          </a:fontRef>
        </p:style>
        <p:txBody>
          <a:bodyPr lIns="122018" tIns="61009" rIns="122018" bIns="61009" rtlCol="0" anchor="ctr"/>
          <a:lstStyle/>
          <a:p>
            <a:pPr algn="ctr"/>
            <a:endParaRPr lang="vi-VN"/>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1627663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81297" y="2132892"/>
            <a:ext cx="6677387" cy="1477328"/>
          </a:xfrm>
          <a:prstGeom prst="rect">
            <a:avLst/>
          </a:prstGeom>
          <a:noFill/>
        </p:spPr>
        <p:txBody>
          <a:bodyPr wrap="none" lIns="122018" tIns="61009" rIns="122018" bIns="61009" rtlCol="0">
            <a:spAutoFit/>
          </a:bodyPr>
          <a:lstStyle/>
          <a:p>
            <a:r>
              <a:rPr lang="en-US" sz="8800" b="1" i="1" dirty="0">
                <a:solidFill>
                  <a:srgbClr val="ED7D31">
                    <a:lumMod val="50000"/>
                  </a:srgbClr>
                </a:solidFill>
                <a:latin typeface="Times New Roman" panose="02020603050405020304" pitchFamily="18" charset="0"/>
                <a:cs typeface="Times New Roman" panose="02020603050405020304" pitchFamily="18" charset="0"/>
              </a:rPr>
              <a:t>KHỞI ĐỘNG</a:t>
            </a:r>
          </a:p>
        </p:txBody>
      </p:sp>
      <p:pic>
        <p:nvPicPr>
          <p:cNvPr id="3" name="BeTapSoSanh-TuongVyMaiThy-594932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13719" y="5943600"/>
            <a:ext cx="1828006" cy="1828006"/>
          </a:xfrm>
          <a:prstGeom prst="rect">
            <a:avLst/>
          </a:prstGeom>
        </p:spPr>
      </p:pic>
    </p:spTree>
    <p:extLst>
      <p:ext uri="{BB962C8B-B14F-4D97-AF65-F5344CB8AC3E}">
        <p14:creationId xmlns:p14="http://schemas.microsoft.com/office/powerpoint/2010/main" val="33277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9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lời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câu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0"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3" name="TextBox 2"/>
          <p:cNvSpPr txBox="1"/>
          <p:nvPr/>
        </p:nvSpPr>
        <p:spPr>
          <a:xfrm>
            <a:off x="1697323" y="3429000"/>
            <a:ext cx="13074365" cy="1846659"/>
          </a:xfrm>
          <a:prstGeom prst="rect">
            <a:avLst/>
          </a:prstGeom>
          <a:noFill/>
        </p:spPr>
        <p:txBody>
          <a:bodyPr wrap="square" rtlCol="0">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Từ</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nhìn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cây</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gạo</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sừng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như</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một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tháp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đèn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khổng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lồ</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bông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hoa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ngọn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lửa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hồng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tươi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búp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nõn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ánh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nến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xanh</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p:txBody>
      </p:sp>
      <p:sp>
        <p:nvSpPr>
          <p:cNvPr id="2" name="Oval Callout 1"/>
          <p:cNvSpPr/>
          <p:nvPr/>
        </p:nvSpPr>
        <p:spPr>
          <a:xfrm>
            <a:off x="518319" y="5275659"/>
            <a:ext cx="15087600" cy="3639741"/>
          </a:xfrm>
          <a:prstGeom prst="wedgeEllipseCallout">
            <a:avLst>
              <a:gd name="adj1" fmla="val -50820"/>
              <a:gd name="adj2" fmla="val 49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Hãy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thảo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luận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đôi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câu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hỏi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sau</a:t>
            </a:r>
            <a:r>
              <a:rPr lang="en-US" sz="3600" b="1" dirty="0" smtClean="0">
                <a:solidFill>
                  <a:srgbClr val="FF0000"/>
                </a:solidFill>
                <a:latin typeface="Times New Roman" panose="02020603050405020304" pitchFamily="18" charset="0"/>
                <a:cs typeface="Times New Roman" panose="02020603050405020304" pitchFamily="18" charset="0"/>
              </a:rPr>
              <a:t>:</a:t>
            </a:r>
          </a:p>
          <a:p>
            <a:r>
              <a:rPr lang="en-US" sz="3600" b="1" dirty="0" smtClean="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b/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c/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văn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hình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hay?</a:t>
            </a:r>
          </a:p>
        </p:txBody>
      </p:sp>
    </p:spTree>
    <p:extLst>
      <p:ext uri="{BB962C8B-B14F-4D97-AF65-F5344CB8AC3E}">
        <p14:creationId xmlns:p14="http://schemas.microsoft.com/office/powerpoint/2010/main" val="30424708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526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4384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lời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câu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0"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3" name="TextBox 2"/>
          <p:cNvSpPr txBox="1"/>
          <p:nvPr/>
        </p:nvSpPr>
        <p:spPr>
          <a:xfrm>
            <a:off x="975519" y="3276600"/>
            <a:ext cx="14499685" cy="1846659"/>
          </a:xfrm>
          <a:prstGeom prst="rect">
            <a:avLst/>
          </a:prstGeom>
          <a:noFill/>
        </p:spPr>
        <p:txBody>
          <a:bodyPr wrap="square" rtlCol="0">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Từ</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nhìn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cây</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gạo</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sừng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như</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một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tháp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đèn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khổng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lồ</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bông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hoa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ngọn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lửa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hồng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tươi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búp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nõn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ánh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nến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xanh</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2409554"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 </a:t>
            </a:r>
            <a:r>
              <a:rPr lang="en-US" sz="3600" dirty="0" err="1" smtClean="0">
                <a:solidFill>
                  <a:srgbClr val="FF0000"/>
                </a:solidFill>
                <a:latin typeface="Times New Roman" panose="02020603050405020304" pitchFamily="18" charset="0"/>
                <a:cs typeface="Times New Roman" panose="02020603050405020304" pitchFamily="18" charset="0"/>
              </a:rPr>
              <a:t>Những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sự</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vật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được</a:t>
            </a:r>
            <a:r>
              <a:rPr lang="en-US" sz="3600" dirty="0" smtClean="0">
                <a:solidFill>
                  <a:srgbClr val="FF0000"/>
                </a:solidFill>
                <a:latin typeface="Times New Roman" panose="02020603050405020304" pitchFamily="18" charset="0"/>
                <a:cs typeface="Times New Roman" panose="02020603050405020304" pitchFamily="18" charset="0"/>
              </a:rPr>
              <a:t> so </a:t>
            </a:r>
            <a:r>
              <a:rPr lang="en-US" sz="3600" dirty="0" err="1" smtClean="0">
                <a:solidFill>
                  <a:srgbClr val="FF0000"/>
                </a:solidFill>
                <a:latin typeface="Times New Roman" panose="02020603050405020304" pitchFamily="18" charset="0"/>
                <a:cs typeface="Times New Roman" panose="02020603050405020304" pitchFamily="18" charset="0"/>
              </a:rPr>
              <a:t>sánh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nhau</a:t>
            </a:r>
            <a:r>
              <a:rPr 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Oval Callout 19"/>
          <p:cNvSpPr/>
          <p:nvPr/>
        </p:nvSpPr>
        <p:spPr>
          <a:xfrm>
            <a:off x="2361929"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 </a:t>
            </a:r>
            <a:r>
              <a:rPr lang="en-US" sz="3600" dirty="0" err="1" smtClean="0">
                <a:solidFill>
                  <a:srgbClr val="FF0000"/>
                </a:solidFill>
                <a:latin typeface="Times New Roman" panose="02020603050405020304" pitchFamily="18" charset="0"/>
                <a:cs typeface="Times New Roman" panose="02020603050405020304" pitchFamily="18" charset="0"/>
              </a:rPr>
              <a:t>Chúng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được</a:t>
            </a:r>
            <a:r>
              <a:rPr lang="en-US" sz="3600" dirty="0" smtClean="0">
                <a:solidFill>
                  <a:srgbClr val="FF0000"/>
                </a:solidFill>
                <a:latin typeface="Times New Roman" panose="02020603050405020304" pitchFamily="18" charset="0"/>
                <a:cs typeface="Times New Roman" panose="02020603050405020304" pitchFamily="18" charset="0"/>
              </a:rPr>
              <a:t> so </a:t>
            </a:r>
            <a:r>
              <a:rPr lang="en-US" sz="3600" dirty="0" err="1" smtClean="0">
                <a:solidFill>
                  <a:srgbClr val="FF0000"/>
                </a:solidFill>
                <a:latin typeface="Times New Roman" panose="02020603050405020304" pitchFamily="18" charset="0"/>
                <a:cs typeface="Times New Roman" panose="02020603050405020304" pitchFamily="18" charset="0"/>
              </a:rPr>
              <a:t>sánh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nhau</a:t>
            </a:r>
            <a:r>
              <a:rPr lang="en-US" sz="3600" dirty="0" smtClean="0">
                <a:solidFill>
                  <a:srgbClr val="FF0000"/>
                </a:solidFill>
                <a:latin typeface="Times New Roman" panose="02020603050405020304" pitchFamily="18" charset="0"/>
                <a:cs typeface="Times New Roman" panose="02020603050405020304" pitchFamily="18" charset="0"/>
              </a:rPr>
              <a:t> ở </a:t>
            </a:r>
            <a:r>
              <a:rPr lang="en-US" sz="3600" dirty="0" err="1" smtClean="0">
                <a:solidFill>
                  <a:srgbClr val="FF0000"/>
                </a:solidFill>
                <a:latin typeface="Times New Roman" panose="02020603050405020304" pitchFamily="18" charset="0"/>
                <a:cs typeface="Times New Roman" panose="02020603050405020304" pitchFamily="18" charset="0"/>
              </a:rPr>
              <a:t>đặc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điểm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gì</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Oval Callout 20"/>
          <p:cNvSpPr/>
          <p:nvPr/>
        </p:nvSpPr>
        <p:spPr>
          <a:xfrm>
            <a:off x="2409554" y="5199459"/>
            <a:ext cx="9805194" cy="3563541"/>
          </a:xfrm>
          <a:prstGeom prst="wedgeEllipseCallout">
            <a:avLst>
              <a:gd name="adj1" fmla="val -59587"/>
              <a:gd name="adj2" fmla="val 6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rgbClr val="FF0000"/>
                </a:solidFill>
                <a:latin typeface="Times New Roman" panose="02020603050405020304" pitchFamily="18" charset="0"/>
                <a:cs typeface="Times New Roman" panose="02020603050405020304" pitchFamily="18" charset="0"/>
              </a:rPr>
              <a:t>Cây gạo – tháp đèn:  so sánh hình dạng</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smtClean="0">
                <a:solidFill>
                  <a:srgbClr val="FF0000"/>
                </a:solidFill>
                <a:latin typeface="Times New Roman" panose="02020603050405020304" pitchFamily="18" charset="0"/>
                <a:cs typeface="Times New Roman" panose="02020603050405020304" pitchFamily="18" charset="0"/>
              </a:rPr>
              <a:t>Bông </a:t>
            </a:r>
            <a:r>
              <a:rPr lang="nl-NL" sz="3200" dirty="0">
                <a:solidFill>
                  <a:srgbClr val="FF0000"/>
                </a:solidFill>
                <a:latin typeface="Times New Roman" panose="02020603050405020304" pitchFamily="18" charset="0"/>
                <a:cs typeface="Times New Roman" panose="02020603050405020304" pitchFamily="18" charset="0"/>
              </a:rPr>
              <a:t>hoa – ngọn lửa: So sánh về màu sắc</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smtClean="0">
                <a:solidFill>
                  <a:srgbClr val="FF0000"/>
                </a:solidFill>
                <a:latin typeface="Times New Roman" panose="02020603050405020304" pitchFamily="18" charset="0"/>
                <a:cs typeface="Times New Roman" panose="02020603050405020304" pitchFamily="18" charset="0"/>
              </a:rPr>
              <a:t>Búp </a:t>
            </a:r>
            <a:r>
              <a:rPr lang="nl-NL" sz="3200" dirty="0">
                <a:solidFill>
                  <a:srgbClr val="FF0000"/>
                </a:solidFill>
                <a:latin typeface="Times New Roman" panose="02020603050405020304" pitchFamily="18" charset="0"/>
                <a:cs typeface="Times New Roman" panose="02020603050405020304" pitchFamily="18" charset="0"/>
              </a:rPr>
              <a:t>nõn – ánh nến: So sánh về hình dạng lẫn màu sắc.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2" name="Oval Callout 21"/>
          <p:cNvSpPr/>
          <p:nvPr/>
        </p:nvSpPr>
        <p:spPr>
          <a:xfrm>
            <a:off x="2485692" y="5256013"/>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c/ Theo </a:t>
            </a:r>
            <a:r>
              <a:rPr lang="en-US" sz="3600" dirty="0" err="1" smtClean="0">
                <a:solidFill>
                  <a:srgbClr val="FF0000"/>
                </a:solidFill>
                <a:latin typeface="Times New Roman" panose="02020603050405020304" pitchFamily="18" charset="0"/>
                <a:cs typeface="Times New Roman" panose="02020603050405020304" pitchFamily="18" charset="0"/>
              </a:rPr>
              <a:t>em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câu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chứa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ảnh</a:t>
            </a:r>
            <a:r>
              <a:rPr lang="en-US" sz="3600" dirty="0" smtClean="0">
                <a:solidFill>
                  <a:srgbClr val="FF0000"/>
                </a:solidFill>
                <a:latin typeface="Times New Roman" panose="02020603050405020304" pitchFamily="18" charset="0"/>
                <a:cs typeface="Times New Roman" panose="02020603050405020304" pitchFamily="18" charset="0"/>
              </a:rPr>
              <a:t> so </a:t>
            </a:r>
            <a:r>
              <a:rPr lang="en-US" sz="3600" dirty="0" err="1" smtClean="0">
                <a:solidFill>
                  <a:srgbClr val="FF0000"/>
                </a:solidFill>
                <a:latin typeface="Times New Roman" panose="02020603050405020304" pitchFamily="18" charset="0"/>
                <a:cs typeface="Times New Roman" panose="02020603050405020304" pitchFamily="18" charset="0"/>
              </a:rPr>
              <a:t>sánh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có</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gì</a:t>
            </a:r>
            <a:r>
              <a:rPr lang="en-US" sz="3600" dirty="0" smtClean="0">
                <a:solidFill>
                  <a:srgbClr val="FF0000"/>
                </a:solidFill>
                <a:latin typeface="Times New Roman" panose="02020603050405020304" pitchFamily="18" charset="0"/>
                <a:cs typeface="Times New Roman" panose="02020603050405020304" pitchFamily="18" charset="0"/>
              </a:rPr>
              <a:t> hay?</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2485692" y="5284588"/>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smtClean="0">
              <a:solidFill>
                <a:srgbClr val="FF0000"/>
              </a:solidFill>
              <a:latin typeface="Times New Roman" panose="02020603050405020304" pitchFamily="18" charset="0"/>
              <a:cs typeface="Times New Roman" panose="02020603050405020304" pitchFamily="18" charset="0"/>
            </a:endParaRPr>
          </a:p>
          <a:p>
            <a:pPr algn="just"/>
            <a:r>
              <a:rPr lang="nl-NL" sz="3200" dirty="0" smtClean="0">
                <a:solidFill>
                  <a:srgbClr val="FF0000"/>
                </a:solidFill>
                <a:latin typeface="Times New Roman" panose="02020603050405020304" pitchFamily="18" charset="0"/>
                <a:cs typeface="Times New Roman" panose="02020603050405020304" pitchFamily="18" charset="0"/>
              </a:rPr>
              <a:t>	Câu </a:t>
            </a:r>
            <a:r>
              <a:rPr lang="nl-NL" sz="3200" dirty="0">
                <a:solidFill>
                  <a:srgbClr val="FF0000"/>
                </a:solidFill>
                <a:latin typeface="Times New Roman" panose="02020603050405020304" pitchFamily="18" charset="0"/>
                <a:cs typeface="Times New Roman" panose="02020603050405020304" pitchFamily="18" charset="0"/>
              </a:rPr>
              <a:t>văn chứa hình ảnh so sánh đem tới sự nhận thức mới mẻ về sự vật, giúp sự vật cụ thể hơn, sinh động hơn, giàu sức gợi hình, gợi cảm hơn. </a:t>
            </a:r>
            <a:endParaRPr lang="en-US" sz="3200" dirty="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3604419" y="4471736"/>
            <a:ext cx="186723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8747919" y="4471736"/>
            <a:ext cx="40386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1114092" y="5070026"/>
            <a:ext cx="1371600"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5471658" y="3886200"/>
            <a:ext cx="129506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10462148" y="3886200"/>
            <a:ext cx="476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V="1">
            <a:off x="5786550" y="5001128"/>
            <a:ext cx="39519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6" presetClass="entr" presetSubtype="2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6"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circle(in)">
                                      <p:cBhvr>
                                        <p:cTn id="77" dur="2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6" presetClass="entr" presetSubtype="16"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circle(in)">
                                      <p:cBhvr>
                                        <p:cTn id="8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animBg="1"/>
      <p:bldP spid="5" grpId="1" animBg="1"/>
      <p:bldP spid="20" grpId="0" animBg="1"/>
      <p:bldP spid="20" grpId="1" animBg="1"/>
      <p:bldP spid="21" grpId="0" animBg="1"/>
      <p:bldP spid="21" grpId="1"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2. </a:t>
            </a:r>
            <a:r>
              <a:rPr lang="en-US" sz="3800" b="1" dirty="0" err="1" smtClean="0">
                <a:solidFill>
                  <a:srgbClr val="0000CC"/>
                </a:solidFill>
                <a:latin typeface="Times New Roman" pitchFamily="18" charset="0"/>
                <a:cs typeface="Times New Roman" pitchFamily="18" charset="0"/>
              </a:rPr>
              <a:t>Ghi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quả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tập</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vào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vở</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theo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mẫu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sau</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3134968507"/>
              </p:ext>
            </p:extLst>
          </p:nvPr>
        </p:nvGraphicFramePr>
        <p:xfrm>
          <a:off x="1204119" y="3352798"/>
          <a:ext cx="14271083" cy="3698876"/>
        </p:xfrm>
        <a:graphic>
          <a:graphicData uri="http://schemas.openxmlformats.org/drawingml/2006/table">
            <a:tbl>
              <a:tblPr firstRow="1" bandRow="1">
                <a:tableStyleId>{5C22544A-7EE6-4342-B048-85BDC9FD1C3A}</a:tableStyleId>
              </a:tblPr>
              <a:tblGrid>
                <a:gridCol w="4515332">
                  <a:extLst>
                    <a:ext uri="{9D8B030D-6E8A-4147-A177-3AD203B41FA5}">
                      <a16:colId xmlns:a16="http://schemas.microsoft.com/office/drawing/2014/main" val="20000"/>
                    </a:ext>
                  </a:extLst>
                </a:gridCol>
                <a:gridCol w="3058706">
                  <a:extLst>
                    <a:ext uri="{9D8B030D-6E8A-4147-A177-3AD203B41FA5}">
                      <a16:colId xmlns:a16="http://schemas.microsoft.com/office/drawing/2014/main" val="20001"/>
                    </a:ext>
                  </a:extLst>
                </a:gridCol>
                <a:gridCol w="6697045">
                  <a:extLst>
                    <a:ext uri="{9D8B030D-6E8A-4147-A177-3AD203B41FA5}">
                      <a16:colId xmlns:a16="http://schemas.microsoft.com/office/drawing/2014/main" val="20002"/>
                    </a:ext>
                  </a:extLst>
                </a:gridCol>
              </a:tblGrid>
              <a:tr h="924719">
                <a:tc>
                  <a:txBody>
                    <a:bodyPr/>
                    <a:lstStyle/>
                    <a:p>
                      <a:pPr algn="ctr"/>
                      <a:r>
                        <a:rPr lang="en-US" sz="3400" dirty="0" err="1" smtClean="0">
                          <a:solidFill>
                            <a:schemeClr val="tx1"/>
                          </a:solidFill>
                          <a:latin typeface="Times New Roman" panose="02020603050405020304" pitchFamily="18" charset="0"/>
                          <a:cs typeface="Times New Roman" panose="02020603050405020304" pitchFamily="18" charset="0"/>
                        </a:rPr>
                        <a:t>Sự</a:t>
                      </a:r>
                      <a:r>
                        <a:rPr lang="en-US" sz="3400" baseline="0" dirty="0" smtClean="0">
                          <a:solidFill>
                            <a:schemeClr val="tx1"/>
                          </a:solidFill>
                          <a:latin typeface="Times New Roman" panose="02020603050405020304" pitchFamily="18" charset="0"/>
                          <a:cs typeface="Times New Roman" panose="02020603050405020304" pitchFamily="18" charset="0"/>
                        </a:rPr>
                        <a:t> </a:t>
                      </a:r>
                      <a:r>
                        <a:rPr lang="en-US" sz="3400" baseline="0" dirty="0" err="1" smtClean="0">
                          <a:solidFill>
                            <a:schemeClr val="tx1"/>
                          </a:solidFill>
                          <a:latin typeface="Times New Roman" panose="02020603050405020304" pitchFamily="18" charset="0"/>
                          <a:cs typeface="Times New Roman" panose="02020603050405020304" pitchFamily="18" charset="0"/>
                        </a:rPr>
                        <a:t>vật</a:t>
                      </a:r>
                      <a:r>
                        <a:rPr lang="en-US" sz="3400" baseline="0" dirty="0" smtClean="0">
                          <a:solidFill>
                            <a:schemeClr val="tx1"/>
                          </a:solidFill>
                          <a:latin typeface="Times New Roman" panose="02020603050405020304" pitchFamily="18" charset="0"/>
                          <a:cs typeface="Times New Roman" panose="02020603050405020304" pitchFamily="18" charset="0"/>
                        </a:rPr>
                        <a:t> 1</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smtClean="0">
                          <a:solidFill>
                            <a:schemeClr val="tx1"/>
                          </a:solidFill>
                          <a:latin typeface="Times New Roman" panose="02020603050405020304" pitchFamily="18" charset="0"/>
                          <a:cs typeface="Times New Roman" panose="02020603050405020304" pitchFamily="18" charset="0"/>
                        </a:rPr>
                        <a:t>Từ</a:t>
                      </a:r>
                      <a:r>
                        <a:rPr lang="en-US" sz="3400" dirty="0" smtClean="0">
                          <a:solidFill>
                            <a:schemeClr val="tx1"/>
                          </a:solidFill>
                          <a:latin typeface="Times New Roman" panose="02020603050405020304" pitchFamily="18" charset="0"/>
                          <a:cs typeface="Times New Roman" panose="02020603050405020304" pitchFamily="18" charset="0"/>
                        </a:rPr>
                        <a:t> so </a:t>
                      </a:r>
                      <a:r>
                        <a:rPr lang="en-US" sz="3400" dirty="0" err="1" smtClean="0">
                          <a:solidFill>
                            <a:schemeClr val="tx1"/>
                          </a:solidFill>
                          <a:latin typeface="Times New Roman" panose="02020603050405020304" pitchFamily="18" charset="0"/>
                          <a:cs typeface="Times New Roman" panose="02020603050405020304" pitchFamily="18" charset="0"/>
                        </a:rPr>
                        <a:t>sánh</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smtClean="0">
                          <a:solidFill>
                            <a:schemeClr val="tx1"/>
                          </a:solidFill>
                          <a:latin typeface="Times New Roman" panose="02020603050405020304" pitchFamily="18" charset="0"/>
                          <a:cs typeface="Times New Roman" panose="02020603050405020304" pitchFamily="18" charset="0"/>
                        </a:rPr>
                        <a:t>Sự</a:t>
                      </a:r>
                      <a:r>
                        <a:rPr lang="en-US" sz="3400" dirty="0" smtClean="0">
                          <a:solidFill>
                            <a:schemeClr val="tx1"/>
                          </a:solidFill>
                          <a:latin typeface="Times New Roman" panose="02020603050405020304" pitchFamily="18" charset="0"/>
                          <a:cs typeface="Times New Roman" panose="02020603050405020304" pitchFamily="18" charset="0"/>
                        </a:rPr>
                        <a:t> </a:t>
                      </a:r>
                      <a:r>
                        <a:rPr lang="en-US" sz="3400" dirty="0" err="1" smtClean="0">
                          <a:solidFill>
                            <a:schemeClr val="tx1"/>
                          </a:solidFill>
                          <a:latin typeface="Times New Roman" panose="02020603050405020304" pitchFamily="18" charset="0"/>
                          <a:cs typeface="Times New Roman" panose="02020603050405020304" pitchFamily="18" charset="0"/>
                        </a:rPr>
                        <a:t>vật</a:t>
                      </a:r>
                      <a:r>
                        <a:rPr lang="en-US" sz="3400" baseline="0" dirty="0" smtClean="0">
                          <a:solidFill>
                            <a:schemeClr val="tx1"/>
                          </a:solidFill>
                          <a:latin typeface="Times New Roman" panose="02020603050405020304" pitchFamily="18" charset="0"/>
                          <a:cs typeface="Times New Roman" panose="02020603050405020304" pitchFamily="18" charset="0"/>
                        </a:rPr>
                        <a:t> 2</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0"/>
                  </a:ext>
                </a:extLst>
              </a:tr>
              <a:tr h="924719">
                <a:tc>
                  <a:txBody>
                    <a:bodyPr/>
                    <a:lstStyle/>
                    <a:p>
                      <a:pPr algn="ctr"/>
                      <a:r>
                        <a:rPr lang="en-US" sz="3400" b="1" dirty="0" err="1" smtClean="0">
                          <a:solidFill>
                            <a:srgbClr val="0000CC"/>
                          </a:solidFill>
                          <a:latin typeface="Times New Roman" panose="02020603050405020304" pitchFamily="18" charset="0"/>
                          <a:cs typeface="Times New Roman" panose="02020603050405020304" pitchFamily="18" charset="0"/>
                        </a:rPr>
                        <a:t>cây</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gạo</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smtClean="0">
                          <a:solidFill>
                            <a:srgbClr val="0000CC"/>
                          </a:solidFill>
                          <a:latin typeface="Times New Roman" panose="02020603050405020304" pitchFamily="18" charset="0"/>
                          <a:cs typeface="Times New Roman" panose="02020603050405020304" pitchFamily="18" charset="0"/>
                        </a:rPr>
                        <a:t>như</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smtClean="0">
                          <a:solidFill>
                            <a:srgbClr val="0000CC"/>
                          </a:solidFill>
                          <a:latin typeface="Times New Roman" panose="02020603050405020304" pitchFamily="18" charset="0"/>
                          <a:cs typeface="Times New Roman" panose="02020603050405020304" pitchFamily="18" charset="0"/>
                        </a:rPr>
                        <a:t>tháp</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đèn</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khổng</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lồ</a:t>
                      </a:r>
                      <a:endParaRPr lang="en-US" sz="3400" b="1" baseline="0" dirty="0" smtClean="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92471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smtClean="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92471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smtClean="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ctangle 2"/>
          <p:cNvSpPr/>
          <p:nvPr/>
        </p:nvSpPr>
        <p:spPr>
          <a:xfrm>
            <a:off x="1204119" y="5334000"/>
            <a:ext cx="4495800" cy="646331"/>
          </a:xfrm>
          <a:prstGeom prst="rect">
            <a:avLst/>
          </a:prstGeom>
        </p:spPr>
        <p:txBody>
          <a:bodyPr wrap="square">
            <a:spAutoFit/>
          </a:bodyPr>
          <a:lstStyle/>
          <a:p>
            <a:pPr lvl="0" algn="ctr" defTabSz="1436888" eaLnBrk="1" fontAlgn="auto" hangingPunct="1">
              <a:spcBef>
                <a:spcPts val="0"/>
              </a:spcBef>
              <a:spcAft>
                <a:spcPts val="0"/>
              </a:spcAft>
            </a:pPr>
            <a:r>
              <a:rPr lang="en-US" sz="3600" b="1">
                <a:solidFill>
                  <a:srgbClr val="FF3399"/>
                </a:solidFill>
                <a:latin typeface="Times New Roman" panose="02020603050405020304" pitchFamily="18" charset="0"/>
                <a:cs typeface="Times New Roman" panose="02020603050405020304" pitchFamily="18" charset="0"/>
              </a:rPr>
              <a:t>hàng ngàn bông hoa</a:t>
            </a:r>
            <a:endParaRPr lang="en-US" sz="3600" b="1" dirty="0">
              <a:solidFill>
                <a:srgbClr val="FF3399"/>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30370" y="5333999"/>
            <a:ext cx="543739" cy="646331"/>
          </a:xfrm>
          <a:prstGeom prst="rect">
            <a:avLst/>
          </a:prstGeom>
        </p:spPr>
        <p:txBody>
          <a:bodyPr wrap="none">
            <a:spAutoFit/>
          </a:bodyPr>
          <a:lstStyle/>
          <a:p>
            <a:pPr lvl="0" algn="ctr" defTabSz="1436888" eaLnBrk="1" fontAlgn="auto" hangingPunct="1">
              <a:spcBef>
                <a:spcPts val="0"/>
              </a:spcBef>
              <a:spcAft>
                <a:spcPts val="0"/>
              </a:spcAft>
            </a:pPr>
            <a:r>
              <a:rPr lang="en-US" sz="3600" b="1">
                <a:solidFill>
                  <a:srgbClr val="FF0000"/>
                </a:solidFill>
                <a:latin typeface="Times New Roman" panose="02020603050405020304" pitchFamily="18" charset="0"/>
                <a:cs typeface="Times New Roman" panose="02020603050405020304" pitchFamily="18" charset="0"/>
              </a:rPr>
              <a:t>là</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24119" y="5343827"/>
            <a:ext cx="6651084" cy="646331"/>
          </a:xfrm>
          <a:prstGeom prst="rect">
            <a:avLst/>
          </a:prstGeom>
        </p:spPr>
        <p:txBody>
          <a:bodyPr wrap="square">
            <a:spAutoFit/>
          </a:bodyPr>
          <a:lstStyle/>
          <a:p>
            <a:pPr lvl="0" algn="ctr" defTabSz="1436888" eaLnBrk="1" fontAlgn="auto" hangingPunct="1">
              <a:spcBef>
                <a:spcPts val="0"/>
              </a:spcBef>
              <a:spcAft>
                <a:spcPts val="0"/>
              </a:spcAft>
            </a:pPr>
            <a:r>
              <a:rPr lang="en-US" sz="3600" b="1">
                <a:solidFill>
                  <a:srgbClr val="0000CC"/>
                </a:solidFill>
                <a:latin typeface="Times New Roman" panose="02020603050405020304" pitchFamily="18" charset="0"/>
                <a:cs typeface="Times New Roman" panose="02020603050405020304" pitchFamily="18" charset="0"/>
              </a:rPr>
              <a:t>hàng ngàn ngọn lửa hồng tươi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76671" y="6248400"/>
            <a:ext cx="3780202"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3399"/>
                </a:solidFill>
                <a:latin typeface="Times New Roman" panose="02020603050405020304" pitchFamily="18" charset="0"/>
                <a:cs typeface="Times New Roman" panose="02020603050405020304" pitchFamily="18" charset="0"/>
              </a:rPr>
              <a:t>hàng ngàn búp nõn</a:t>
            </a:r>
            <a:endParaRPr lang="en-US" sz="3400" b="1" dirty="0">
              <a:solidFill>
                <a:srgbClr val="FF33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39987" y="6244526"/>
            <a:ext cx="524503"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0000"/>
                </a:solidFill>
                <a:latin typeface="Times New Roman" panose="02020603050405020304" pitchFamily="18" charset="0"/>
                <a:cs typeface="Times New Roman" panose="02020603050405020304" pitchFamily="18" charset="0"/>
              </a:rPr>
              <a:t>là</a:t>
            </a: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987361" y="6248400"/>
            <a:ext cx="6324600" cy="615553"/>
          </a:xfrm>
          <a:prstGeom prst="rect">
            <a:avLst/>
          </a:prstGeom>
        </p:spPr>
        <p:txBody>
          <a:bodyPr wrap="square">
            <a:spAutoFit/>
          </a:bodyPr>
          <a:lstStyle/>
          <a:p>
            <a:pPr lvl="0" algn="ctr" defTabSz="1436888" eaLnBrk="1" fontAlgn="auto" hangingPunct="1">
              <a:spcBef>
                <a:spcPts val="0"/>
              </a:spcBef>
              <a:spcAft>
                <a:spcPts val="0"/>
              </a:spcAft>
            </a:pPr>
            <a:r>
              <a:rPr lang="en-US" sz="3400" b="1">
                <a:solidFill>
                  <a:srgbClr val="0000CC"/>
                </a:solidFill>
                <a:latin typeface="Times New Roman" panose="02020603050405020304" pitchFamily="18" charset="0"/>
                <a:cs typeface="Times New Roman" panose="02020603050405020304" pitchFamily="18" charset="0"/>
              </a:rPr>
              <a:t>hàng ngàn ánh nến trong xanh</a:t>
            </a:r>
            <a:endParaRPr lang="en-US" sz="3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5"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48131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167116"/>
            <a:ext cx="13966284" cy="1261884"/>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3: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tìm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sự</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có</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điểm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giống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nhau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hình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dạng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sắc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Đặt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câu</a:t>
            </a:r>
            <a:r>
              <a:rPr lang="en-US" sz="3800" b="1" dirty="0" smtClean="0">
                <a:solidFill>
                  <a:srgbClr val="0000CC"/>
                </a:solidFill>
                <a:latin typeface="Times New Roman" pitchFamily="18" charset="0"/>
                <a:cs typeface="Times New Roman" pitchFamily="18" charset="0"/>
              </a:rPr>
              <a:t> so </a:t>
            </a:r>
            <a:r>
              <a:rPr lang="en-US" sz="3800" b="1" dirty="0" err="1" smtClean="0">
                <a:solidFill>
                  <a:srgbClr val="0000CC"/>
                </a:solidFill>
                <a:latin typeface="Times New Roman" pitchFamily="18" charset="0"/>
                <a:cs typeface="Times New Roman" pitchFamily="18" charset="0"/>
              </a:rPr>
              <a:t>sánh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các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sự</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đó</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nhau</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508919" y="3733800"/>
            <a:ext cx="6983142" cy="677108"/>
          </a:xfrm>
          <a:prstGeom prst="rect">
            <a:avLst/>
          </a:prstGeom>
        </p:spPr>
        <p:txBody>
          <a:bodyPr wrap="square">
            <a:spAutoFit/>
          </a:bodyPr>
          <a:lstStyle/>
          <a:p>
            <a:pPr algn="just"/>
            <a:r>
              <a:rPr lang="en-US" sz="3800" b="1" dirty="0" smtClean="0">
                <a:solidFill>
                  <a:srgbClr val="FF3399"/>
                </a:solidFill>
                <a:latin typeface="Times New Roman" pitchFamily="18" charset="0"/>
                <a:cs typeface="Times New Roman" pitchFamily="18" charset="0"/>
              </a:rPr>
              <a:t>M: </a:t>
            </a:r>
            <a:r>
              <a:rPr lang="en-US" sz="3800" b="1" dirty="0" err="1" smtClean="0">
                <a:solidFill>
                  <a:srgbClr val="FF3399"/>
                </a:solidFill>
                <a:latin typeface="Times New Roman" pitchFamily="18" charset="0"/>
                <a:cs typeface="Times New Roman" pitchFamily="18" charset="0"/>
              </a:rPr>
              <a:t>Mắt</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mèo</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tròn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như</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hòn</a:t>
            </a:r>
            <a:r>
              <a:rPr lang="en-US" sz="3800" b="1" dirty="0" smtClean="0">
                <a:solidFill>
                  <a:srgbClr val="FF3399"/>
                </a:solidFill>
                <a:latin typeface="Times New Roman" pitchFamily="18" charset="0"/>
                <a:cs typeface="Times New Roman" pitchFamily="18" charset="0"/>
              </a:rPr>
              <a:t> bi </a:t>
            </a:r>
            <a:r>
              <a:rPr lang="en-US" sz="3800" b="1" dirty="0" err="1" smtClean="0">
                <a:solidFill>
                  <a:srgbClr val="FF3399"/>
                </a:solidFill>
                <a:latin typeface="Times New Roman" pitchFamily="18" charset="0"/>
                <a:cs typeface="Times New Roman" pitchFamily="18" charset="0"/>
              </a:rPr>
              <a:t>ve</a:t>
            </a:r>
            <a:r>
              <a:rPr lang="en-US" sz="3800" b="1" dirty="0" smtClean="0">
                <a:solidFill>
                  <a:srgbClr val="FF3399"/>
                </a:solidFill>
                <a:latin typeface="Times New Roman" pitchFamily="18" charset="0"/>
                <a:cs typeface="Times New Roman" pitchFamily="18" charset="0"/>
              </a:rPr>
              <a:t>.</a:t>
            </a:r>
            <a:endParaRPr lang="en-US" sz="3800" b="1" dirty="0">
              <a:solidFill>
                <a:srgbClr val="FF3399"/>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1" y="1249680"/>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2" name="TextBox 1"/>
          <p:cNvSpPr txBox="1"/>
          <p:nvPr/>
        </p:nvSpPr>
        <p:spPr>
          <a:xfrm>
            <a:off x="1458647" y="4814372"/>
            <a:ext cx="6908272" cy="2751522"/>
          </a:xfrm>
          <a:prstGeom prst="rect">
            <a:avLst/>
          </a:prstGeom>
          <a:noFill/>
        </p:spPr>
        <p:txBody>
          <a:bodyPr wrap="square" rtlCol="0">
            <a:spAutoFit/>
          </a:bodyPr>
          <a:lstStyle/>
          <a:p>
            <a:pPr algn="just">
              <a:lnSpc>
                <a:spcPct val="12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Trăng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tròn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như</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quả</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bưởi</a:t>
            </a:r>
            <a:r>
              <a:rPr lang="en-US" sz="3600" b="1" dirty="0" smtClean="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Hoa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đỏ</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giống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như</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của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chú</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gà</a:t>
            </a:r>
            <a:r>
              <a:rPr lang="en-US" sz="3600" b="1" dirty="0" smtClean="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Cây</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nấm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trông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giống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chiếc</a:t>
            </a:r>
            <a:r>
              <a:rPr lang="en-US" sz="3600" b="1" dirty="0" smtClean="0">
                <a:solidFill>
                  <a:srgbClr val="0000CC"/>
                </a:solidFill>
                <a:latin typeface="Times New Roman" panose="02020603050405020304" pitchFamily="18" charset="0"/>
                <a:cs typeface="Times New Roman" panose="02020603050405020304" pitchFamily="18" charset="0"/>
              </a:rPr>
              <a:t> ô.</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269" t="37719" r="11251" b="38597"/>
          <a:stretch/>
        </p:blipFill>
        <p:spPr bwMode="auto">
          <a:xfrm>
            <a:off x="8561521" y="4218325"/>
            <a:ext cx="6962275" cy="294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99319" y="2514600"/>
            <a:ext cx="145758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4. </a:t>
            </a:r>
            <a:r>
              <a:rPr lang="en-US" sz="3800" b="1" dirty="0" err="1" smtClean="0">
                <a:solidFill>
                  <a:srgbClr val="0000CC"/>
                </a:solidFill>
                <a:latin typeface="Times New Roman" pitchFamily="18" charset="0"/>
                <a:cs typeface="Times New Roman" pitchFamily="18" charset="0"/>
              </a:rPr>
              <a:t>Cùng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hỏi</a:t>
            </a:r>
            <a:r>
              <a:rPr lang="en-US" sz="3800" b="1" dirty="0" smtClean="0">
                <a:solidFill>
                  <a:srgbClr val="0000CC"/>
                </a:solidFill>
                <a:latin typeface="Times New Roman" pitchFamily="18" charset="0"/>
                <a:cs typeface="Times New Roman" pitchFamily="18" charset="0"/>
              </a:rPr>
              <a:t> – </a:t>
            </a:r>
            <a:r>
              <a:rPr lang="en-US" sz="3800" b="1" dirty="0" err="1" smtClean="0">
                <a:solidFill>
                  <a:srgbClr val="0000CC"/>
                </a:solidFill>
                <a:latin typeface="Times New Roman" pitchFamily="18" charset="0"/>
                <a:cs typeface="Times New Roman" pitchFamily="18" charset="0"/>
              </a:rPr>
              <a:t>đáp</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địa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điểm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diễn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ra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các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sự</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việc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endParaRPr lang="en-US" sz="3800" b="1" dirty="0">
              <a:solidFill>
                <a:srgbClr val="0000CC"/>
              </a:solidFill>
              <a:latin typeface="Times New Roman" pitchFamily="18" charset="0"/>
              <a:cs typeface="Times New Roman" pitchFamily="18" charset="0"/>
            </a:endParaRPr>
          </a:p>
        </p:txBody>
      </p:sp>
      <p:sp>
        <p:nvSpPr>
          <p:cNvPr id="20" name="Rectangle 95"/>
          <p:cNvSpPr>
            <a:spLocks noChangeArrowheads="1"/>
          </p:cNvSpPr>
          <p:nvPr/>
        </p:nvSpPr>
        <p:spPr bwMode="auto">
          <a:xfrm>
            <a:off x="5786551"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2" name="TextBox 1"/>
          <p:cNvSpPr txBox="1"/>
          <p:nvPr/>
        </p:nvSpPr>
        <p:spPr>
          <a:xfrm>
            <a:off x="1508919" y="3581400"/>
            <a:ext cx="13966284" cy="3416320"/>
          </a:xfrm>
          <a:prstGeom prst="rect">
            <a:avLst/>
          </a:prstGeom>
          <a:noFill/>
        </p:spPr>
        <p:txBody>
          <a:bodyPr wrap="square" rtlCol="0">
            <a:spAutoFit/>
          </a:bodyPr>
          <a:lstStyle/>
          <a:p>
            <a:pPr algn="just"/>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Trên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vòm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cây</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lũ</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chim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sẻ</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đang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trò</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chuyện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ríu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Dưới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đám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lá</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khô</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cuống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cuồng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chạy</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vào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nhau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sột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soạt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Trước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hiên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tấm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che</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đung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đứa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lách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cách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Trong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em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bé</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chợt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mình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tỉnh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giấc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Suỵt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im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nào</a:t>
            </a:r>
            <a:r>
              <a:rPr lang="en-US" sz="3600" b="1" dirty="0" smtClean="0">
                <a:solidFill>
                  <a:srgbClr val="0000CC"/>
                </a:solidFill>
                <a:latin typeface="Times New Roman" panose="02020603050405020304" pitchFamily="18" charset="0"/>
                <a:cs typeface="Times New Roman" panose="02020603050405020304" pitchFamily="18" charset="0"/>
              </a:rPr>
              <a:t>!” – </a:t>
            </a:r>
            <a:r>
              <a:rPr lang="en-US" sz="3600" b="1" dirty="0" err="1" smtClean="0">
                <a:solidFill>
                  <a:srgbClr val="0000CC"/>
                </a:solidFill>
                <a:latin typeface="Times New Roman" panose="02020603050405020304" pitchFamily="18" charset="0"/>
                <a:cs typeface="Times New Roman" panose="02020603050405020304" pitchFamily="18" charset="0"/>
              </a:rPr>
              <a:t>Ngọn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gió</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thầm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nhắc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bỗng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dưng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cả</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dừng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lại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thật</a:t>
            </a:r>
            <a:r>
              <a:rPr lang="en-US" sz="3600" b="1" dirty="0" smtClean="0">
                <a:solidFill>
                  <a:srgbClr val="0000CC"/>
                </a:solidFill>
                <a:latin typeface="Times New Roman" panose="02020603050405020304" pitchFamily="18" charset="0"/>
                <a:cs typeface="Times New Roman" panose="02020603050405020304" pitchFamily="18" charset="0"/>
              </a:rPr>
              <a:t>.</a:t>
            </a: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Ngọc</a:t>
            </a:r>
            <a:r>
              <a:rPr lang="en-US" sz="3600" b="1" dirty="0" smtClean="0">
                <a:solidFill>
                  <a:srgbClr val="0000CC"/>
                </a:solidFill>
                <a:latin typeface="Times New Roman" panose="02020603050405020304" pitchFamily="18" charset="0"/>
                <a:cs typeface="Times New Roman" panose="02020603050405020304" pitchFamily="18" charset="0"/>
              </a:rPr>
              <a:t> Minh)</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93354" y="6934200"/>
            <a:ext cx="8367804" cy="1077218"/>
          </a:xfrm>
          <a:prstGeom prst="rect">
            <a:avLst/>
          </a:prstGeom>
          <a:noFill/>
        </p:spPr>
        <p:txBody>
          <a:bodyPr wrap="none" rtlCol="0">
            <a:spAutoFit/>
          </a:bodyPr>
          <a:lstStyle/>
          <a:p>
            <a:r>
              <a:rPr lang="en-US" sz="3200" b="1" dirty="0" smtClean="0">
                <a:solidFill>
                  <a:srgbClr val="FF3399"/>
                </a:solidFill>
                <a:latin typeface="Times New Roman" panose="02020603050405020304" pitchFamily="18" charset="0"/>
                <a:cs typeface="Times New Roman" panose="02020603050405020304" pitchFamily="18" charset="0"/>
              </a:rPr>
              <a:t>M: - </a:t>
            </a:r>
            <a:r>
              <a:rPr lang="en-US" sz="3200" b="1" dirty="0" err="1" smtClean="0">
                <a:solidFill>
                  <a:srgbClr val="FF3399"/>
                </a:solidFill>
                <a:latin typeface="Times New Roman" panose="02020603050405020304" pitchFamily="18" charset="0"/>
                <a:cs typeface="Times New Roman" panose="02020603050405020304" pitchFamily="18" charset="0"/>
              </a:rPr>
              <a:t>Lũ</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chim</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sẻ</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đang</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trò</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chuyện</a:t>
            </a:r>
            <a:r>
              <a:rPr lang="en-US" sz="3200" b="1" dirty="0" smtClean="0">
                <a:solidFill>
                  <a:srgbClr val="FF3399"/>
                </a:solidFill>
                <a:latin typeface="Times New Roman" panose="02020603050405020304" pitchFamily="18" charset="0"/>
                <a:cs typeface="Times New Roman" panose="02020603050405020304" pitchFamily="18" charset="0"/>
              </a:rPr>
              <a:t> ở </a:t>
            </a:r>
            <a:r>
              <a:rPr lang="en-US" sz="3200" b="1" dirty="0" err="1" smtClean="0">
                <a:solidFill>
                  <a:srgbClr val="FF3399"/>
                </a:solidFill>
                <a:latin typeface="Times New Roman" panose="02020603050405020304" pitchFamily="18" charset="0"/>
                <a:cs typeface="Times New Roman" panose="02020603050405020304" pitchFamily="18" charset="0"/>
              </a:rPr>
              <a:t>đâu</a:t>
            </a:r>
            <a:r>
              <a:rPr lang="en-US" sz="3200" b="1" dirty="0" smtClean="0">
                <a:solidFill>
                  <a:srgbClr val="FF3399"/>
                </a:solidFill>
                <a:latin typeface="Times New Roman" panose="02020603050405020304" pitchFamily="18" charset="0"/>
                <a:cs typeface="Times New Roman" panose="02020603050405020304" pitchFamily="18" charset="0"/>
              </a:rPr>
              <a:t>?</a:t>
            </a:r>
          </a:p>
          <a:p>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smtClean="0">
                <a:solidFill>
                  <a:srgbClr val="FF3399"/>
                </a:solidFill>
                <a:latin typeface="Times New Roman" panose="02020603050405020304" pitchFamily="18" charset="0"/>
                <a:cs typeface="Times New Roman" panose="02020603050405020304" pitchFamily="18" charset="0"/>
              </a:rPr>
              <a:t>     - </a:t>
            </a:r>
            <a:r>
              <a:rPr lang="en-US" sz="3200" b="1" dirty="0" err="1" smtClean="0">
                <a:solidFill>
                  <a:srgbClr val="FF3399"/>
                </a:solidFill>
                <a:latin typeface="Times New Roman" panose="02020603050405020304" pitchFamily="18" charset="0"/>
                <a:cs typeface="Times New Roman" panose="02020603050405020304" pitchFamily="18" charset="0"/>
              </a:rPr>
              <a:t>Lũ</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chim</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sẻ</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đang</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trò</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chuyện</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trên</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vòm</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cây</a:t>
            </a:r>
            <a:r>
              <a:rPr lang="en-US" sz="3200" b="1" dirty="0" smtClean="0">
                <a:solidFill>
                  <a:srgbClr val="FF3399"/>
                </a:solidFill>
                <a:latin typeface="Times New Roman" panose="02020603050405020304" pitchFamily="18" charset="0"/>
                <a:cs typeface="Times New Roman" panose="02020603050405020304" pitchFamily="18" charset="0"/>
              </a:rPr>
              <a:t>.</a:t>
            </a:r>
            <a:endParaRPr lang="en-US" sz="3200" b="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0" name="Rectangle 95"/>
          <p:cNvSpPr>
            <a:spLocks noChangeArrowheads="1"/>
          </p:cNvSpPr>
          <p:nvPr/>
        </p:nvSpPr>
        <p:spPr bwMode="auto">
          <a:xfrm>
            <a:off x="5786551"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3" name="Flowchart: Alternate Process 2"/>
          <p:cNvSpPr/>
          <p:nvPr/>
        </p:nvSpPr>
        <p:spPr>
          <a:xfrm>
            <a:off x="1204119" y="3657600"/>
            <a:ext cx="13792200" cy="3200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smtClean="0">
                <a:solidFill>
                  <a:srgbClr val="FF0000"/>
                </a:solidFill>
                <a:latin typeface="Times New Roman" panose="02020603050405020304" pitchFamily="18" charset="0"/>
                <a:cs typeface="Times New Roman" panose="02020603050405020304" pitchFamily="18" charset="0"/>
              </a:rPr>
              <a:t>Kết luận:</a:t>
            </a:r>
          </a:p>
          <a:p>
            <a:pPr algn="just"/>
            <a:r>
              <a:rPr lang="nl-NL" sz="4400" dirty="0" smtClean="0">
                <a:solidFill>
                  <a:srgbClr val="FF0000"/>
                </a:solidFill>
                <a:latin typeface="Times New Roman" panose="02020603050405020304" pitchFamily="18" charset="0"/>
                <a:cs typeface="Times New Roman" panose="02020603050405020304" pitchFamily="18" charset="0"/>
              </a:rPr>
              <a:t>	Khi </a:t>
            </a:r>
            <a:r>
              <a:rPr lang="nl-NL" sz="4400" dirty="0">
                <a:solidFill>
                  <a:srgbClr val="FF0000"/>
                </a:solidFill>
                <a:latin typeface="Times New Roman" panose="02020603050405020304" pitchFamily="18" charset="0"/>
                <a:cs typeface="Times New Roman" panose="02020603050405020304" pitchFamily="18" charset="0"/>
              </a:rPr>
              <a:t>hỏi địa điểm diễn ra sự việc chúng ta phải sử dụng cụm từ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ở đầu hoặc cuối câu. Khi trả lời câu hỏi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chúng ta phải sử dụng từ ngữ chỉ địa điểm</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4548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9683</TotalTime>
  <Words>457</Words>
  <Application>Microsoft Office PowerPoint</Application>
  <PresentationFormat>Custom</PresentationFormat>
  <Paragraphs>70</Paragraphs>
  <Slides>9</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1044</cp:revision>
  <dcterms:created xsi:type="dcterms:W3CDTF">2008-09-09T22:52:10Z</dcterms:created>
  <dcterms:modified xsi:type="dcterms:W3CDTF">2026-01-30T02:20:21Z</dcterms:modified>
</cp:coreProperties>
</file>