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444" r:id="rId2"/>
    <p:sldId id="430" r:id="rId3"/>
    <p:sldId id="432" r:id="rId4"/>
    <p:sldId id="434" r:id="rId5"/>
    <p:sldId id="442" r:id="rId6"/>
    <p:sldId id="443" r:id="rId7"/>
    <p:sldId id="439" r:id="rId8"/>
    <p:sldId id="440" r:id="rId9"/>
    <p:sldId id="433" r:id="rId10"/>
    <p:sldId id="438" r:id="rId11"/>
    <p:sldId id="431" r:id="rId12"/>
  </p:sldIdLst>
  <p:sldSz cx="16276638" cy="9144000"/>
  <p:notesSz cx="6858000" cy="9144000"/>
  <p:custDataLst>
    <p:tags r:id="rId14"/>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F0CD"/>
    <a:srgbClr val="C0C0C0"/>
    <a:srgbClr val="B2C4C6"/>
    <a:srgbClr val="0000CC"/>
    <a:srgbClr val="FF7C80"/>
    <a:srgbClr val="FF0066"/>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9274" autoAdjust="0"/>
  </p:normalViewPr>
  <p:slideViewPr>
    <p:cSldViewPr>
      <p:cViewPr varScale="1">
        <p:scale>
          <a:sx n="64" d="100"/>
          <a:sy n="64" d="100"/>
        </p:scale>
        <p:origin x="523" y="7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10</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tmp"/></Relationships>
</file>

<file path=ppt/slides/_rels/slide5.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5" name="Text Box 3"/>
          <p:cNvSpPr txBox="1">
            <a:spLocks noChangeArrowheads="1"/>
          </p:cNvSpPr>
          <p:nvPr/>
        </p:nvSpPr>
        <p:spPr bwMode="auto">
          <a:xfrm>
            <a:off x="3197197" y="2667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500" b="1" i="0" u="none" strike="noStrike" kern="1200" cap="none" spc="0" normalizeH="0" baseline="0" noProof="0" dirty="0">
                <a:ln>
                  <a:noFill/>
                </a:ln>
                <a:solidFill>
                  <a:srgbClr val="FF0066"/>
                </a:solidFill>
                <a:effectLst/>
                <a:uLnTx/>
                <a:uFillTx/>
                <a:latin typeface="Times New Roman" pitchFamily="18" charset="0"/>
                <a:ea typeface="+mn-ea"/>
                <a:cs typeface="+mn-cs"/>
              </a:rPr>
              <a:t>TRƯỜNG TIỂU HỌC HƯNG ĐẠO</a:t>
            </a:r>
          </a:p>
        </p:txBody>
      </p:sp>
      <p:cxnSp>
        <p:nvCxnSpPr>
          <p:cNvPr id="26" name="Straight Connector 25"/>
          <p:cNvCxnSpPr/>
          <p:nvPr/>
        </p:nvCxnSpPr>
        <p:spPr>
          <a:xfrm flipV="1">
            <a:off x="5407784" y="9906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852319" y="1129028"/>
            <a:ext cx="4953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8" name="Text Box 14"/>
          <p:cNvSpPr txBox="1">
            <a:spLocks noChangeArrowheads="1"/>
          </p:cNvSpPr>
          <p:nvPr/>
        </p:nvSpPr>
        <p:spPr bwMode="auto">
          <a:xfrm>
            <a:off x="2049984" y="3913345"/>
            <a:ext cx="12656582" cy="269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1800"/>
              </a:spcBef>
              <a:spcAft>
                <a:spcPct val="0"/>
              </a:spcAft>
              <a:buClrTx/>
              <a:buSzTx/>
              <a:buFontTx/>
              <a:buNone/>
              <a:tabLst/>
              <a:defRPr/>
            </a:pP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Môn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Tự</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nhiên</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và</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Xã</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hội</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lớp</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3</a:t>
            </a:r>
          </a:p>
          <a:p>
            <a:pPr marL="0" marR="0" lvl="0" indent="0" algn="ctr" defTabSz="914400" rtl="0" eaLnBrk="1" fontAlgn="base" latinLnBrk="0" hangingPunct="1">
              <a:lnSpc>
                <a:spcPct val="100000"/>
              </a:lnSpc>
              <a:spcBef>
                <a:spcPts val="1800"/>
              </a:spcBef>
              <a:spcAft>
                <a:spcPct val="0"/>
              </a:spcAft>
              <a:buClrTx/>
              <a:buSzTx/>
              <a:buFontTx/>
              <a:buNone/>
              <a:tabLst/>
              <a:defRPr/>
            </a:pPr>
            <a:r>
              <a:rPr kumimoji="0" lang="en-US" sz="4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BÀI 16: SỬ DỤNG HỢP LÍ THỰC VẬT</a:t>
            </a:r>
          </a:p>
          <a:p>
            <a:pPr marL="0" marR="0" lvl="0" indent="0" algn="ctr" defTabSz="914400" rtl="0" eaLnBrk="1" fontAlgn="base" latinLnBrk="0" hangingPunct="1">
              <a:lnSpc>
                <a:spcPct val="100000"/>
              </a:lnSpc>
              <a:spcBef>
                <a:spcPts val="1800"/>
              </a:spcBef>
              <a:spcAft>
                <a:spcPct val="0"/>
              </a:spcAft>
              <a:buClrTx/>
              <a:buSzTx/>
              <a:buFontTx/>
              <a:buNone/>
              <a:tabLst/>
              <a:defRPr/>
            </a:pPr>
            <a:r>
              <a:rPr kumimoji="0" lang="en-US" sz="4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VÀ ĐỘNG VẬT ( </a:t>
            </a:r>
            <a:r>
              <a:rPr kumimoji="0" lang="en-US" sz="4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Tiết</a:t>
            </a:r>
            <a:r>
              <a:rPr kumimoji="0" lang="en-US" sz="4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2)</a:t>
            </a:r>
            <a:endParaRPr kumimoji="0" lang="en-US" sz="5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29" name="Text Box 18"/>
          <p:cNvSpPr txBox="1">
            <a:spLocks noChangeArrowheads="1"/>
          </p:cNvSpPr>
          <p:nvPr/>
        </p:nvSpPr>
        <p:spPr bwMode="auto">
          <a:xfrm>
            <a:off x="4084093" y="8107680"/>
            <a:ext cx="710222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1" u="none" strike="noStrike" kern="1200" cap="none" spc="0" normalizeH="0" baseline="0" noProof="0" dirty="0" err="1">
                <a:ln>
                  <a:noFill/>
                </a:ln>
                <a:solidFill>
                  <a:srgbClr val="0000CC"/>
                </a:solidFill>
                <a:effectLst/>
                <a:uLnTx/>
                <a:uFillTx/>
                <a:latin typeface="Times New Roman" pitchFamily="18" charset="0"/>
                <a:ea typeface="+mn-ea"/>
                <a:cs typeface="+mn-cs"/>
              </a:rPr>
              <a:t>Giáo</a:t>
            </a:r>
            <a:r>
              <a:rPr kumimoji="0" lang="en-US" altLang="en-US" sz="2800" b="1" i="1" u="none" strike="noStrike" kern="1200" cap="none" spc="0" normalizeH="0" baseline="0" noProof="0" dirty="0">
                <a:ln>
                  <a:noFill/>
                </a:ln>
                <a:solidFill>
                  <a:srgbClr val="0000CC"/>
                </a:solidFill>
                <a:effectLst/>
                <a:uLnTx/>
                <a:uFillTx/>
                <a:latin typeface="Times New Roman" pitchFamily="18" charset="0"/>
                <a:ea typeface="+mn-ea"/>
                <a:cs typeface="+mn-cs"/>
              </a:rPr>
              <a:t> </a:t>
            </a:r>
            <a:r>
              <a:rPr kumimoji="0" lang="en-US" altLang="en-US" sz="2800" b="1" i="1" u="none" strike="noStrike" kern="1200" cap="none" spc="0" normalizeH="0" baseline="0" noProof="0" dirty="0" err="1">
                <a:ln>
                  <a:noFill/>
                </a:ln>
                <a:solidFill>
                  <a:srgbClr val="0000CC"/>
                </a:solidFill>
                <a:effectLst/>
                <a:uLnTx/>
                <a:uFillTx/>
                <a:latin typeface="Times New Roman" pitchFamily="18" charset="0"/>
                <a:ea typeface="+mn-ea"/>
                <a:cs typeface="+mn-cs"/>
              </a:rPr>
              <a:t>viên</a:t>
            </a:r>
            <a:r>
              <a:rPr kumimoji="0" lang="en-US" altLang="en-US" sz="2800" b="1" i="1" u="none" strike="noStrike" kern="1200" cap="none" spc="0" normalizeH="0" baseline="0" noProof="0" dirty="0">
                <a:ln>
                  <a:noFill/>
                </a:ln>
                <a:solidFill>
                  <a:srgbClr val="0000CC"/>
                </a:solidFill>
                <a:effectLst/>
                <a:uLnTx/>
                <a:uFillTx/>
                <a:latin typeface="Times New Roman" pitchFamily="18" charset="0"/>
                <a:ea typeface="+mn-ea"/>
                <a:cs typeface="+mn-cs"/>
              </a:rPr>
              <a:t>: </a:t>
            </a:r>
            <a:r>
              <a:rPr kumimoji="0" lang="en-US" altLang="en-US" sz="2800" b="1" i="1" u="none" strike="noStrike" kern="1200" cap="none" spc="0" normalizeH="0" baseline="0" noProof="0" dirty="0" err="1">
                <a:ln>
                  <a:noFill/>
                </a:ln>
                <a:solidFill>
                  <a:srgbClr val="0000CC"/>
                </a:solidFill>
                <a:effectLst/>
                <a:uLnTx/>
                <a:uFillTx/>
                <a:latin typeface="Times New Roman" pitchFamily="18" charset="0"/>
                <a:ea typeface="+mn-ea"/>
                <a:cs typeface="+mn-cs"/>
              </a:rPr>
              <a:t>Trần</a:t>
            </a:r>
            <a:r>
              <a:rPr kumimoji="0" lang="en-US" altLang="en-US" sz="2800" b="1" i="1" u="none" strike="noStrike" kern="1200" cap="none" spc="0" normalizeH="0" baseline="0" noProof="0" dirty="0">
                <a:ln>
                  <a:noFill/>
                </a:ln>
                <a:solidFill>
                  <a:srgbClr val="0000CC"/>
                </a:solidFill>
                <a:effectLst/>
                <a:uLnTx/>
                <a:uFillTx/>
                <a:latin typeface="Times New Roman" pitchFamily="18" charset="0"/>
                <a:ea typeface="+mn-ea"/>
                <a:cs typeface="+mn-cs"/>
              </a:rPr>
              <a:t> Thị Lan Hương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1" u="none" strike="noStrike" kern="1200" cap="none" spc="0" normalizeH="0" baseline="0" noProof="0" dirty="0" err="1">
                <a:ln>
                  <a:noFill/>
                </a:ln>
                <a:solidFill>
                  <a:srgbClr val="0000CC"/>
                </a:solidFill>
                <a:effectLst/>
                <a:uLnTx/>
                <a:uFillTx/>
                <a:latin typeface="Times New Roman" pitchFamily="18" charset="0"/>
                <a:ea typeface="+mn-ea"/>
                <a:cs typeface="+mn-cs"/>
              </a:rPr>
              <a:t>Lớp</a:t>
            </a:r>
            <a:r>
              <a:rPr kumimoji="0" lang="en-US" altLang="en-US" sz="2800" b="1" i="1" u="none" strike="noStrike" kern="1200" cap="none" spc="0" normalizeH="0" baseline="0" noProof="0" dirty="0">
                <a:ln>
                  <a:noFill/>
                </a:ln>
                <a:solidFill>
                  <a:srgbClr val="0000CC"/>
                </a:solidFill>
                <a:effectLst/>
                <a:uLnTx/>
                <a:uFillTx/>
                <a:latin typeface="Times New Roman" pitchFamily="18" charset="0"/>
                <a:ea typeface="+mn-ea"/>
                <a:cs typeface="+mn-cs"/>
              </a:rPr>
              <a:t>:  3A5</a:t>
            </a: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232" y="647938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7"/>
          <p:cNvSpPr txBox="1">
            <a:spLocks noChangeArrowheads="1"/>
          </p:cNvSpPr>
          <p:nvPr/>
        </p:nvSpPr>
        <p:spPr bwMode="auto">
          <a:xfrm>
            <a:off x="1889919" y="1702753"/>
            <a:ext cx="12146361"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60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CHÀO MỪNG QUÝ THẦY CÔ</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60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VỀ DỰ GIỜ THĂM LỚP</a:t>
            </a:r>
          </a:p>
        </p:txBody>
      </p:sp>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42868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51" name="Rectangle 95"/>
          <p:cNvSpPr>
            <a:spLocks noChangeArrowheads="1"/>
          </p:cNvSpPr>
          <p:nvPr/>
        </p:nvSpPr>
        <p:spPr bwMode="auto">
          <a:xfrm>
            <a:off x="4709319" y="1219200"/>
            <a:ext cx="6629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3200" b="1">
                <a:solidFill>
                  <a:srgbClr val="0000CC"/>
                </a:solidFill>
                <a:latin typeface="Times New Roman" pitchFamily="18" charset="0"/>
                <a:cs typeface="Times New Roman" pitchFamily="18" charset="0"/>
              </a:rPr>
              <a:t>TRÒ CHƠI: TÂY DU KÍ</a:t>
            </a:r>
          </a:p>
        </p:txBody>
      </p:sp>
    </p:spTree>
    <p:extLst>
      <p:ext uri="{BB962C8B-B14F-4D97-AF65-F5344CB8AC3E}">
        <p14:creationId xmlns:p14="http://schemas.microsoft.com/office/powerpoint/2010/main" val="3234727935"/>
      </p:ext>
    </p:extLst>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5291919"/>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1508919" y="1097280"/>
            <a:ext cx="130302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vi-VN" sz="2800" b="1">
                <a:solidFill>
                  <a:srgbClr val="0000CC"/>
                </a:solidFill>
                <a:effectLst>
                  <a:outerShdw blurRad="38100" dist="38100" dir="2700000" algn="tl">
                    <a:srgbClr val="000000">
                      <a:alpha val="43137"/>
                    </a:srgbClr>
                  </a:outerShdw>
                </a:effectLst>
                <a:latin typeface="Times New Roman" pitchFamily="18" charset="0"/>
              </a:rPr>
              <a:t>BÀI 16: SỬ DỤNG HỢP LÍ THỰC VẬT</a:t>
            </a:r>
            <a:r>
              <a:rPr lang="en-US" sz="2800" b="1">
                <a:solidFill>
                  <a:srgbClr val="0000CC"/>
                </a:solidFill>
                <a:effectLst>
                  <a:outerShdw blurRad="38100" dist="38100" dir="2700000" algn="tl">
                    <a:srgbClr val="000000">
                      <a:alpha val="43137"/>
                    </a:srgbClr>
                  </a:outerShdw>
                </a:effectLst>
                <a:latin typeface="Times New Roman" pitchFamily="18" charset="0"/>
              </a:rPr>
              <a:t> </a:t>
            </a:r>
            <a:r>
              <a:rPr lang="vi-VN" sz="2800" b="1">
                <a:solidFill>
                  <a:srgbClr val="0000CC"/>
                </a:solidFill>
                <a:effectLst>
                  <a:outerShdw blurRad="38100" dist="38100" dir="2700000" algn="tl">
                    <a:srgbClr val="000000">
                      <a:alpha val="43137"/>
                    </a:srgbClr>
                  </a:outerShdw>
                </a:effectLst>
                <a:latin typeface="Times New Roman" pitchFamily="18" charset="0"/>
              </a:rPr>
              <a:t>VÀ ĐỘNG VẬT (tiết 2)</a:t>
            </a:r>
          </a:p>
        </p:txBody>
      </p:sp>
      <p:grpSp>
        <p:nvGrpSpPr>
          <p:cNvPr id="9" name="Group 8"/>
          <p:cNvGrpSpPr/>
          <p:nvPr/>
        </p:nvGrpSpPr>
        <p:grpSpPr>
          <a:xfrm>
            <a:off x="746919" y="1782783"/>
            <a:ext cx="13182599" cy="677108"/>
            <a:chOff x="1508918" y="1888664"/>
            <a:chExt cx="11744496" cy="677108"/>
          </a:xfrm>
        </p:grpSpPr>
        <p:sp>
          <p:nvSpPr>
            <p:cNvPr id="10" name="Rectangle 9"/>
            <p:cNvSpPr/>
            <p:nvPr/>
          </p:nvSpPr>
          <p:spPr>
            <a:xfrm>
              <a:off x="1508918" y="1888664"/>
              <a:ext cx="11744496"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Tìm hiểu cách sử dụng động vật và thực vật:</a:t>
              </a:r>
            </a:p>
          </p:txBody>
        </p:sp>
        <p:cxnSp>
          <p:nvCxnSpPr>
            <p:cNvPr id="11" name="Straight Connector 10"/>
            <p:cNvCxnSpPr>
              <a:cxnSpLocks/>
            </p:cNvCxnSpPr>
            <p:nvPr/>
          </p:nvCxnSpPr>
          <p:spPr>
            <a:xfrm>
              <a:off x="1673234" y="2519755"/>
              <a:ext cx="8389480"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4" name="Rectangle 13"/>
          <p:cNvSpPr/>
          <p:nvPr/>
        </p:nvSpPr>
        <p:spPr>
          <a:xfrm>
            <a:off x="746919" y="2514600"/>
            <a:ext cx="14097000"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a:t>
            </a:r>
            <a:r>
              <a:rPr lang="vi-VN" sz="3600" b="1">
                <a:solidFill>
                  <a:srgbClr val="FF0000"/>
                </a:solidFill>
                <a:latin typeface="Times New Roman" pitchFamily="18" charset="0"/>
                <a:cs typeface="Times New Roman" pitchFamily="18" charset="0"/>
              </a:rPr>
              <a:t>Tìm hiểu cách sử dụng động vật và thực vật trong gia đình, ở cộng đồng địa phương theo gợi ý</a:t>
            </a:r>
            <a:r>
              <a:rPr lang="en-US" sz="3600" b="1">
                <a:solidFill>
                  <a:srgbClr val="FF0000"/>
                </a:solidFill>
                <a:latin typeface="Times New Roman" pitchFamily="18" charset="0"/>
                <a:cs typeface="Times New Roman" pitchFamily="18" charset="0"/>
              </a:rPr>
              <a:t>:</a:t>
            </a:r>
            <a:r>
              <a:rPr lang="vi-VN" sz="3600" b="1">
                <a:solidFill>
                  <a:srgbClr val="FF0000"/>
                </a:solidFill>
                <a:latin typeface="Times New Roman" pitchFamily="18" charset="0"/>
                <a:cs typeface="Times New Roman" pitchFamily="18" charset="0"/>
              </a:rPr>
              <a:t> </a:t>
            </a:r>
            <a:endParaRPr lang="en-US" sz="3600" b="1">
              <a:solidFill>
                <a:srgbClr val="FF0000"/>
              </a:solidFill>
              <a:latin typeface="Times New Roman" pitchFamily="18" charset="0"/>
              <a:cs typeface="Times New Roman" pitchFamily="18" charset="0"/>
            </a:endParaRPr>
          </a:p>
        </p:txBody>
      </p:sp>
      <p:graphicFrame>
        <p:nvGraphicFramePr>
          <p:cNvPr id="2" name="Table 2">
            <a:extLst>
              <a:ext uri="{FF2B5EF4-FFF2-40B4-BE49-F238E27FC236}">
                <a16:creationId xmlns:a16="http://schemas.microsoft.com/office/drawing/2014/main" id="{EB73898E-D4EA-E12D-0D17-6A46253EDA74}"/>
              </a:ext>
            </a:extLst>
          </p:cNvPr>
          <p:cNvGraphicFramePr>
            <a:graphicFrameLocks noGrp="1"/>
          </p:cNvGraphicFramePr>
          <p:nvPr>
            <p:extLst>
              <p:ext uri="{D42A27DB-BD31-4B8C-83A1-F6EECF244321}">
                <p14:modId xmlns:p14="http://schemas.microsoft.com/office/powerpoint/2010/main" val="133967680"/>
              </p:ext>
            </p:extLst>
          </p:nvPr>
        </p:nvGraphicFramePr>
        <p:xfrm>
          <a:off x="1204119" y="4392752"/>
          <a:ext cx="13639800" cy="2560320"/>
        </p:xfrm>
        <a:graphic>
          <a:graphicData uri="http://schemas.openxmlformats.org/drawingml/2006/table">
            <a:tbl>
              <a:tblPr firstRow="1" bandRow="1">
                <a:tableStyleId>{F5AB1C69-6EDB-4FF4-983F-18BD219EF322}</a:tableStyleId>
              </a:tblPr>
              <a:tblGrid>
                <a:gridCol w="9510298">
                  <a:extLst>
                    <a:ext uri="{9D8B030D-6E8A-4147-A177-3AD203B41FA5}">
                      <a16:colId xmlns:a16="http://schemas.microsoft.com/office/drawing/2014/main" val="3257021222"/>
                    </a:ext>
                  </a:extLst>
                </a:gridCol>
                <a:gridCol w="4129502">
                  <a:extLst>
                    <a:ext uri="{9D8B030D-6E8A-4147-A177-3AD203B41FA5}">
                      <a16:colId xmlns:a16="http://schemas.microsoft.com/office/drawing/2014/main" val="452008966"/>
                    </a:ext>
                  </a:extLst>
                </a:gridCol>
              </a:tblGrid>
              <a:tr h="370840">
                <a:tc>
                  <a:txBody>
                    <a:bodyPr/>
                    <a:lstStyle/>
                    <a:p>
                      <a:pPr algn="ctr"/>
                      <a:r>
                        <a:rPr lang="en-US" sz="3600">
                          <a:solidFill>
                            <a:schemeClr val="accent4"/>
                          </a:solidFill>
                          <a:latin typeface="Times New Roman" panose="02020603050405020304" pitchFamily="18" charset="0"/>
                          <a:cs typeface="Times New Roman" panose="02020603050405020304" pitchFamily="18" charset="0"/>
                        </a:rPr>
                        <a:t>Cách sử dụng thực vật và động vật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a:solidFill>
                            <a:schemeClr val="accent4"/>
                          </a:solidFill>
                          <a:latin typeface="Times New Roman" panose="02020603050405020304" pitchFamily="18" charset="0"/>
                          <a:cs typeface="Times New Roman" panose="02020603050405020304" pitchFamily="18" charset="0"/>
                        </a:rPr>
                        <a:t>Nhận xét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0497577"/>
                  </a:ext>
                </a:extLst>
              </a:tr>
              <a:tr h="370840">
                <a:tc>
                  <a:txBody>
                    <a:bodyPr/>
                    <a:lstStyle/>
                    <a:p>
                      <a:pPr algn="ctr"/>
                      <a:endParaRPr lang="en-US" sz="3600">
                        <a:solidFill>
                          <a:schemeClr val="accent4"/>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600">
                        <a:solidFill>
                          <a:schemeClr val="accent4"/>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0939015"/>
                  </a:ext>
                </a:extLst>
              </a:tr>
              <a:tr h="370840">
                <a:tc>
                  <a:txBody>
                    <a:bodyPr/>
                    <a:lstStyle/>
                    <a:p>
                      <a:pPr algn="ctr"/>
                      <a:endParaRPr lang="en-US" sz="3600">
                        <a:solidFill>
                          <a:schemeClr val="accent4"/>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600">
                        <a:solidFill>
                          <a:schemeClr val="accent4"/>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1784209"/>
                  </a:ext>
                </a:extLst>
              </a:tr>
              <a:tr h="370840">
                <a:tc>
                  <a:txBody>
                    <a:bodyPr/>
                    <a:lstStyle/>
                    <a:p>
                      <a:pPr algn="ctr"/>
                      <a:endParaRPr lang="en-US" sz="3600">
                        <a:solidFill>
                          <a:schemeClr val="accent4"/>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600">
                        <a:solidFill>
                          <a:schemeClr val="accent4"/>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0895635"/>
                  </a:ext>
                </a:extLst>
              </a:tr>
            </a:tbl>
          </a:graphicData>
        </a:graphic>
      </p:graphicFrame>
      <p:sp>
        <p:nvSpPr>
          <p:cNvPr id="4" name="Rectangle 3">
            <a:extLst>
              <a:ext uri="{FF2B5EF4-FFF2-40B4-BE49-F238E27FC236}">
                <a16:creationId xmlns:a16="http://schemas.microsoft.com/office/drawing/2014/main" id="{FA660465-E463-8236-B353-23F8D3EF639D}"/>
              </a:ext>
            </a:extLst>
          </p:cNvPr>
          <p:cNvSpPr/>
          <p:nvPr/>
        </p:nvSpPr>
        <p:spPr>
          <a:xfrm>
            <a:off x="2346320" y="5168745"/>
            <a:ext cx="5575024" cy="4379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accent4"/>
                </a:solidFill>
                <a:latin typeface="Times New Roman" panose="02020603050405020304" pitchFamily="18" charset="0"/>
                <a:cs typeface="Times New Roman" panose="02020603050405020304" pitchFamily="18" charset="0"/>
              </a:rPr>
              <a:t>Sử dụng hết thức ăn đã nấu</a:t>
            </a:r>
          </a:p>
        </p:txBody>
      </p:sp>
      <p:sp>
        <p:nvSpPr>
          <p:cNvPr id="17" name="Rectangle 16">
            <a:extLst>
              <a:ext uri="{FF2B5EF4-FFF2-40B4-BE49-F238E27FC236}">
                <a16:creationId xmlns:a16="http://schemas.microsoft.com/office/drawing/2014/main" id="{F75B3573-A787-7423-864C-4DC469726025}"/>
              </a:ext>
            </a:extLst>
          </p:cNvPr>
          <p:cNvSpPr/>
          <p:nvPr/>
        </p:nvSpPr>
        <p:spPr>
          <a:xfrm>
            <a:off x="11097982" y="5168745"/>
            <a:ext cx="3220493" cy="4158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accent4"/>
                </a:solidFill>
                <a:latin typeface="Times New Roman" panose="02020603050405020304" pitchFamily="18" charset="0"/>
                <a:cs typeface="Times New Roman" panose="02020603050405020304" pitchFamily="18" charset="0"/>
              </a:rPr>
              <a:t>Hợp lí</a:t>
            </a:r>
          </a:p>
        </p:txBody>
      </p:sp>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515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vi-VN" sz="2800" b="1">
                <a:solidFill>
                  <a:srgbClr val="0000CC"/>
                </a:solidFill>
                <a:effectLst>
                  <a:outerShdw blurRad="38100" dist="38100" dir="2700000" algn="tl">
                    <a:srgbClr val="000000">
                      <a:alpha val="43137"/>
                    </a:srgbClr>
                  </a:outerShdw>
                </a:effectLst>
                <a:latin typeface="Times New Roman" pitchFamily="18" charset="0"/>
              </a:rPr>
              <a:t>BÀI 16: SỬ DỤNG HỢP LÍ THỰC VẬT VÀ ĐỘNG VẬT (tiết 2)</a:t>
            </a:r>
          </a:p>
        </p:txBody>
      </p:sp>
      <p:grpSp>
        <p:nvGrpSpPr>
          <p:cNvPr id="9" name="Group 8"/>
          <p:cNvGrpSpPr/>
          <p:nvPr/>
        </p:nvGrpSpPr>
        <p:grpSpPr>
          <a:xfrm>
            <a:off x="746919" y="1782783"/>
            <a:ext cx="2895600" cy="677108"/>
            <a:chOff x="1508918" y="1888664"/>
            <a:chExt cx="8674608" cy="677108"/>
          </a:xfrm>
        </p:grpSpPr>
        <p:sp>
          <p:nvSpPr>
            <p:cNvPr id="10" name="Rectangle 9"/>
            <p:cNvSpPr/>
            <p:nvPr/>
          </p:nvSpPr>
          <p:spPr>
            <a:xfrm>
              <a:off x="1508918" y="1888664"/>
              <a:ext cx="8674608"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Thực hành</a:t>
              </a:r>
              <a:r>
                <a:rPr lang="vi-VN" sz="3800" b="1">
                  <a:solidFill>
                    <a:srgbClr val="FF0066"/>
                  </a:solidFill>
                  <a:latin typeface="Times New Roman" pitchFamily="18" charset="0"/>
                  <a:cs typeface="Times New Roman" pitchFamily="18" charset="0"/>
                </a:rPr>
                <a:t>.</a:t>
              </a:r>
              <a:endParaRPr lang="en-US" sz="3800" b="1">
                <a:solidFill>
                  <a:srgbClr val="FF0066"/>
                </a:solidFill>
                <a:latin typeface="Times New Roman" pitchFamily="18" charset="0"/>
                <a:cs typeface="Times New Roman" pitchFamily="18" charset="0"/>
              </a:endParaRPr>
            </a:p>
          </p:txBody>
        </p:sp>
        <p:cxnSp>
          <p:nvCxnSpPr>
            <p:cNvPr id="11" name="Straight Connector 10"/>
            <p:cNvCxnSpPr>
              <a:cxnSpLocks/>
            </p:cNvCxnSpPr>
            <p:nvPr/>
          </p:nvCxnSpPr>
          <p:spPr>
            <a:xfrm>
              <a:off x="1673234" y="2519755"/>
              <a:ext cx="6912338"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5" name="Picture 4">
            <a:extLst>
              <a:ext uri="{FF2B5EF4-FFF2-40B4-BE49-F238E27FC236}">
                <a16:creationId xmlns:a16="http://schemas.microsoft.com/office/drawing/2014/main" id="{50641BF5-EF80-0DCD-6E6A-6E3444CDC8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326" y="3144879"/>
            <a:ext cx="7392194" cy="5999121"/>
          </a:xfrm>
          <a:prstGeom prst="rect">
            <a:avLst/>
          </a:prstGeom>
        </p:spPr>
      </p:pic>
      <p:pic>
        <p:nvPicPr>
          <p:cNvPr id="7" name="Picture 6">
            <a:extLst>
              <a:ext uri="{FF2B5EF4-FFF2-40B4-BE49-F238E27FC236}">
                <a16:creationId xmlns:a16="http://schemas.microsoft.com/office/drawing/2014/main" id="{D57F1EF4-6350-7FE5-16FD-B619EE5D62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3120" y="3699569"/>
            <a:ext cx="7086600" cy="5337034"/>
          </a:xfrm>
          <a:prstGeom prst="rect">
            <a:avLst/>
          </a:prstGeom>
        </p:spPr>
      </p:pic>
      <p:sp>
        <p:nvSpPr>
          <p:cNvPr id="18" name="Rectangle 17">
            <a:extLst>
              <a:ext uri="{FF2B5EF4-FFF2-40B4-BE49-F238E27FC236}">
                <a16:creationId xmlns:a16="http://schemas.microsoft.com/office/drawing/2014/main" id="{3E6A98EB-EA8B-CE41-C936-99FDB29576C0}"/>
              </a:ext>
            </a:extLst>
          </p:cNvPr>
          <p:cNvSpPr/>
          <p:nvPr/>
        </p:nvSpPr>
        <p:spPr>
          <a:xfrm>
            <a:off x="738926" y="2569416"/>
            <a:ext cx="138684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Em sẽ ứng xử như thế nào trong các tình huống sau</a:t>
            </a:r>
            <a:r>
              <a:rPr lang="vi-VN" sz="3800" b="1">
                <a:solidFill>
                  <a:srgbClr val="FF0066"/>
                </a:solidFill>
                <a:latin typeface="Times New Roman" pitchFamily="18" charset="0"/>
                <a:cs typeface="Times New Roman" pitchFamily="18" charset="0"/>
              </a:rPr>
              <a:t>.</a:t>
            </a:r>
            <a:endParaRPr lang="en-US" sz="3800" b="1">
              <a:solidFill>
                <a:srgbClr val="FF0066"/>
              </a:solidFill>
              <a:latin typeface="Times New Roman" pitchFamily="18" charset="0"/>
              <a:cs typeface="Times New Roman" pitchFamily="18" charset="0"/>
            </a:endParaRPr>
          </a:p>
        </p:txBody>
      </p:sp>
    </p:spTree>
    <p:extLst>
      <p:ext uri="{BB962C8B-B14F-4D97-AF65-F5344CB8AC3E}">
        <p14:creationId xmlns:p14="http://schemas.microsoft.com/office/powerpoint/2010/main" val="14474094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515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vi-VN" sz="2800" b="1">
                <a:solidFill>
                  <a:srgbClr val="0000CC"/>
                </a:solidFill>
                <a:effectLst>
                  <a:outerShdw blurRad="38100" dist="38100" dir="2700000" algn="tl">
                    <a:srgbClr val="000000">
                      <a:alpha val="43137"/>
                    </a:srgbClr>
                  </a:outerShdw>
                </a:effectLst>
                <a:latin typeface="Times New Roman" pitchFamily="18" charset="0"/>
              </a:rPr>
              <a:t>BÀI 16: SỬ DỤNG HỢP LÍ THỰC VẬT VÀ ĐỘNG VẬT (tiết 2)</a:t>
            </a:r>
          </a:p>
        </p:txBody>
      </p:sp>
      <p:grpSp>
        <p:nvGrpSpPr>
          <p:cNvPr id="9" name="Group 8"/>
          <p:cNvGrpSpPr/>
          <p:nvPr/>
        </p:nvGrpSpPr>
        <p:grpSpPr>
          <a:xfrm>
            <a:off x="746919" y="1782783"/>
            <a:ext cx="2895600" cy="677108"/>
            <a:chOff x="1508918" y="1888664"/>
            <a:chExt cx="8674608" cy="677108"/>
          </a:xfrm>
        </p:grpSpPr>
        <p:sp>
          <p:nvSpPr>
            <p:cNvPr id="10" name="Rectangle 9"/>
            <p:cNvSpPr/>
            <p:nvPr/>
          </p:nvSpPr>
          <p:spPr>
            <a:xfrm>
              <a:off x="1508918" y="1888664"/>
              <a:ext cx="8674608"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Thực hành</a:t>
              </a:r>
              <a:r>
                <a:rPr lang="vi-VN" sz="3800" b="1">
                  <a:solidFill>
                    <a:srgbClr val="FF0066"/>
                  </a:solidFill>
                  <a:latin typeface="Times New Roman" pitchFamily="18" charset="0"/>
                  <a:cs typeface="Times New Roman" pitchFamily="18" charset="0"/>
                </a:rPr>
                <a:t>.</a:t>
              </a:r>
              <a:endParaRPr lang="en-US" sz="3800" b="1">
                <a:solidFill>
                  <a:srgbClr val="FF0066"/>
                </a:solidFill>
                <a:latin typeface="Times New Roman" pitchFamily="18" charset="0"/>
                <a:cs typeface="Times New Roman" pitchFamily="18" charset="0"/>
              </a:endParaRPr>
            </a:p>
          </p:txBody>
        </p:sp>
        <p:cxnSp>
          <p:nvCxnSpPr>
            <p:cNvPr id="11" name="Straight Connector 10"/>
            <p:cNvCxnSpPr>
              <a:cxnSpLocks/>
            </p:cNvCxnSpPr>
            <p:nvPr/>
          </p:nvCxnSpPr>
          <p:spPr>
            <a:xfrm>
              <a:off x="1673234" y="2519755"/>
              <a:ext cx="6912338"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5" name="Picture 4">
            <a:extLst>
              <a:ext uri="{FF2B5EF4-FFF2-40B4-BE49-F238E27FC236}">
                <a16:creationId xmlns:a16="http://schemas.microsoft.com/office/drawing/2014/main" id="{50641BF5-EF80-0DCD-6E6A-6E3444CDC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326" y="3144879"/>
            <a:ext cx="7392194" cy="5999121"/>
          </a:xfrm>
          <a:prstGeom prst="rect">
            <a:avLst/>
          </a:prstGeom>
        </p:spPr>
      </p:pic>
      <p:sp>
        <p:nvSpPr>
          <p:cNvPr id="18" name="Rectangle 17">
            <a:extLst>
              <a:ext uri="{FF2B5EF4-FFF2-40B4-BE49-F238E27FC236}">
                <a16:creationId xmlns:a16="http://schemas.microsoft.com/office/drawing/2014/main" id="{3E6A98EB-EA8B-CE41-C936-99FDB29576C0}"/>
              </a:ext>
            </a:extLst>
          </p:cNvPr>
          <p:cNvSpPr/>
          <p:nvPr/>
        </p:nvSpPr>
        <p:spPr>
          <a:xfrm>
            <a:off x="738926" y="2569416"/>
            <a:ext cx="138684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Em sẽ ứng xử như thế nào trong các tình huống sau</a:t>
            </a:r>
            <a:r>
              <a:rPr lang="vi-VN" sz="3800" b="1">
                <a:solidFill>
                  <a:srgbClr val="FF0066"/>
                </a:solidFill>
                <a:latin typeface="Times New Roman" pitchFamily="18" charset="0"/>
                <a:cs typeface="Times New Roman" pitchFamily="18" charset="0"/>
              </a:rPr>
              <a:t>.</a:t>
            </a:r>
            <a:endParaRPr lang="en-US" sz="3800" b="1">
              <a:solidFill>
                <a:srgbClr val="FF0066"/>
              </a:solidFill>
              <a:latin typeface="Times New Roman" pitchFamily="18" charset="0"/>
              <a:cs typeface="Times New Roman" pitchFamily="18" charset="0"/>
            </a:endParaRPr>
          </a:p>
        </p:txBody>
      </p:sp>
      <p:sp>
        <p:nvSpPr>
          <p:cNvPr id="15" name="TextBox 14">
            <a:extLst>
              <a:ext uri="{FF2B5EF4-FFF2-40B4-BE49-F238E27FC236}">
                <a16:creationId xmlns:a16="http://schemas.microsoft.com/office/drawing/2014/main" id="{7DAB6D4F-1F2D-2554-FAF6-AF76422EABD3}"/>
              </a:ext>
            </a:extLst>
          </p:cNvPr>
          <p:cNvSpPr txBox="1"/>
          <p:nvPr/>
        </p:nvSpPr>
        <p:spPr>
          <a:xfrm>
            <a:off x="8443120" y="4110335"/>
            <a:ext cx="7086599" cy="2308324"/>
          </a:xfrm>
          <a:prstGeom prst="rect">
            <a:avLst/>
          </a:prstGeom>
          <a:noFill/>
        </p:spPr>
        <p:txBody>
          <a:bodyPr wrap="square">
            <a:spAutoFit/>
          </a:bodyPr>
          <a:lstStyle/>
          <a:p>
            <a:pPr algn="just"/>
            <a:r>
              <a:rPr lang="en-US" sz="3600" b="1">
                <a:solidFill>
                  <a:schemeClr val="accent4"/>
                </a:solidFill>
                <a:effectLst/>
                <a:latin typeface="Times New Roman" panose="02020603050405020304" pitchFamily="18" charset="0"/>
                <a:ea typeface="Times New Roman" panose="02020603050405020304" pitchFamily="18" charset="0"/>
              </a:rPr>
              <a:t>Hình 10</a:t>
            </a:r>
            <a:r>
              <a:rPr lang="en-US" sz="3600">
                <a:solidFill>
                  <a:srgbClr val="000000"/>
                </a:solidFill>
                <a:effectLst/>
                <a:latin typeface="Times New Roman" panose="02020603050405020304" pitchFamily="18" charset="0"/>
                <a:ea typeface="Times New Roman" panose="02020603050405020304" pitchFamily="18" charset="0"/>
              </a:rPr>
              <a:t>: Em sẽ khuyên bạn nam quần vẫn còn mới, nếu bỏ đi thì sẽ rất phí, vừa lãng phí tiền của, vừa gây ô nhiễm môi trường. </a:t>
            </a:r>
            <a:endParaRPr lang="en-US" sz="3600"/>
          </a:p>
        </p:txBody>
      </p:sp>
    </p:spTree>
    <p:extLst>
      <p:ext uri="{BB962C8B-B14F-4D97-AF65-F5344CB8AC3E}">
        <p14:creationId xmlns:p14="http://schemas.microsoft.com/office/powerpoint/2010/main" val="41262400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ircle(in)">
                                      <p:cBhvr>
                                        <p:cTn id="1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45270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vi-VN" sz="2800" b="1">
                <a:solidFill>
                  <a:srgbClr val="0000CC"/>
                </a:solidFill>
                <a:effectLst>
                  <a:outerShdw blurRad="38100" dist="38100" dir="2700000" algn="tl">
                    <a:srgbClr val="000000">
                      <a:alpha val="43137"/>
                    </a:srgbClr>
                  </a:outerShdw>
                </a:effectLst>
                <a:latin typeface="Times New Roman" pitchFamily="18" charset="0"/>
              </a:rPr>
              <a:t>BÀI 16: SỬ DỤNG HỢP LÍ THỰC VẬT VÀ ĐỘNG VẬT (tiết 2)</a:t>
            </a:r>
          </a:p>
        </p:txBody>
      </p:sp>
      <p:grpSp>
        <p:nvGrpSpPr>
          <p:cNvPr id="9" name="Group 8"/>
          <p:cNvGrpSpPr/>
          <p:nvPr/>
        </p:nvGrpSpPr>
        <p:grpSpPr>
          <a:xfrm>
            <a:off x="746919" y="1782783"/>
            <a:ext cx="2895600" cy="677108"/>
            <a:chOff x="1508918" y="1888664"/>
            <a:chExt cx="8674608" cy="677108"/>
          </a:xfrm>
        </p:grpSpPr>
        <p:sp>
          <p:nvSpPr>
            <p:cNvPr id="10" name="Rectangle 9"/>
            <p:cNvSpPr/>
            <p:nvPr/>
          </p:nvSpPr>
          <p:spPr>
            <a:xfrm>
              <a:off x="1508918" y="1888664"/>
              <a:ext cx="8674608"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Thực hành</a:t>
              </a:r>
              <a:r>
                <a:rPr lang="vi-VN" sz="3800" b="1">
                  <a:solidFill>
                    <a:srgbClr val="FF0066"/>
                  </a:solidFill>
                  <a:latin typeface="Times New Roman" pitchFamily="18" charset="0"/>
                  <a:cs typeface="Times New Roman" pitchFamily="18" charset="0"/>
                </a:rPr>
                <a:t>.</a:t>
              </a:r>
              <a:endParaRPr lang="en-US" sz="3800" b="1">
                <a:solidFill>
                  <a:srgbClr val="FF0066"/>
                </a:solidFill>
                <a:latin typeface="Times New Roman" pitchFamily="18" charset="0"/>
                <a:cs typeface="Times New Roman" pitchFamily="18" charset="0"/>
              </a:endParaRPr>
            </a:p>
          </p:txBody>
        </p:sp>
        <p:cxnSp>
          <p:nvCxnSpPr>
            <p:cNvPr id="11" name="Straight Connector 10"/>
            <p:cNvCxnSpPr>
              <a:cxnSpLocks/>
            </p:cNvCxnSpPr>
            <p:nvPr/>
          </p:nvCxnSpPr>
          <p:spPr>
            <a:xfrm>
              <a:off x="1673234" y="2519755"/>
              <a:ext cx="6912338"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7" name="Picture 6">
            <a:extLst>
              <a:ext uri="{FF2B5EF4-FFF2-40B4-BE49-F238E27FC236}">
                <a16:creationId xmlns:a16="http://schemas.microsoft.com/office/drawing/2014/main" id="{D57F1EF4-6350-7FE5-16FD-B619EE5D62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6919" y="3246524"/>
            <a:ext cx="7086600" cy="5337034"/>
          </a:xfrm>
          <a:prstGeom prst="rect">
            <a:avLst/>
          </a:prstGeom>
        </p:spPr>
      </p:pic>
      <p:sp>
        <p:nvSpPr>
          <p:cNvPr id="18" name="Rectangle 17">
            <a:extLst>
              <a:ext uri="{FF2B5EF4-FFF2-40B4-BE49-F238E27FC236}">
                <a16:creationId xmlns:a16="http://schemas.microsoft.com/office/drawing/2014/main" id="{3E6A98EB-EA8B-CE41-C936-99FDB29576C0}"/>
              </a:ext>
            </a:extLst>
          </p:cNvPr>
          <p:cNvSpPr/>
          <p:nvPr/>
        </p:nvSpPr>
        <p:spPr>
          <a:xfrm>
            <a:off x="738926" y="2569416"/>
            <a:ext cx="138684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Em sẽ ứng xử như thế nào trong các tình huống sau</a:t>
            </a:r>
            <a:r>
              <a:rPr lang="vi-VN" sz="3800" b="1">
                <a:solidFill>
                  <a:srgbClr val="FF0066"/>
                </a:solidFill>
                <a:latin typeface="Times New Roman" pitchFamily="18" charset="0"/>
                <a:cs typeface="Times New Roman" pitchFamily="18" charset="0"/>
              </a:rPr>
              <a:t>.</a:t>
            </a:r>
            <a:endParaRPr lang="en-US" sz="3800" b="1">
              <a:solidFill>
                <a:srgbClr val="FF0066"/>
              </a:solidFill>
              <a:latin typeface="Times New Roman" pitchFamily="18" charset="0"/>
              <a:cs typeface="Times New Roman" pitchFamily="18" charset="0"/>
            </a:endParaRPr>
          </a:p>
        </p:txBody>
      </p:sp>
      <p:sp>
        <p:nvSpPr>
          <p:cNvPr id="15" name="TextBox 14">
            <a:extLst>
              <a:ext uri="{FF2B5EF4-FFF2-40B4-BE49-F238E27FC236}">
                <a16:creationId xmlns:a16="http://schemas.microsoft.com/office/drawing/2014/main" id="{60C59881-09E7-222E-C125-F3647DA7772C}"/>
              </a:ext>
            </a:extLst>
          </p:cNvPr>
          <p:cNvSpPr txBox="1"/>
          <p:nvPr/>
        </p:nvSpPr>
        <p:spPr>
          <a:xfrm>
            <a:off x="580305" y="4142682"/>
            <a:ext cx="7086600" cy="2862322"/>
          </a:xfrm>
          <a:prstGeom prst="rect">
            <a:avLst/>
          </a:prstGeom>
          <a:noFill/>
        </p:spPr>
        <p:txBody>
          <a:bodyPr wrap="square">
            <a:spAutoFit/>
          </a:bodyPr>
          <a:lstStyle/>
          <a:p>
            <a:pPr algn="just"/>
            <a:r>
              <a:rPr lang="vi-VN" sz="3600" b="1">
                <a:latin typeface="Times New Roman" panose="02020603050405020304" pitchFamily="18" charset="0"/>
                <a:cs typeface="Times New Roman" panose="02020603050405020304" pitchFamily="18" charset="0"/>
              </a:rPr>
              <a:t>Hình 11</a:t>
            </a:r>
            <a:r>
              <a:rPr lang="vi-VN" sz="3600">
                <a:latin typeface="Times New Roman" panose="02020603050405020304" pitchFamily="18" charset="0"/>
                <a:cs typeface="Times New Roman" panose="02020603050405020304" pitchFamily="18" charset="0"/>
              </a:rPr>
              <a:t>: Em sẽ nói với hai bạn việc săn bắt chim trời và thú rừng là trái phép. Việc này sẽ làm giảm số lượng của các loại vật trên trái đất và gây ra mất cân bằng hệ sinh thái</a:t>
            </a:r>
            <a:r>
              <a:rPr lang="en-US" sz="360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4432107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515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vi-VN" sz="2800" b="1">
                <a:solidFill>
                  <a:srgbClr val="0000CC"/>
                </a:solidFill>
                <a:effectLst>
                  <a:outerShdw blurRad="38100" dist="38100" dir="2700000" algn="tl">
                    <a:srgbClr val="000000">
                      <a:alpha val="43137"/>
                    </a:srgbClr>
                  </a:outerShdw>
                </a:effectLst>
                <a:latin typeface="Times New Roman" pitchFamily="18" charset="0"/>
              </a:rPr>
              <a:t>BÀI 16: SỬ DỤNG HỢP LÍ THỰC VẬT VÀ ĐỘNG VẬT (tiết 2)</a:t>
            </a:r>
          </a:p>
        </p:txBody>
      </p:sp>
      <p:grpSp>
        <p:nvGrpSpPr>
          <p:cNvPr id="9" name="Group 8"/>
          <p:cNvGrpSpPr/>
          <p:nvPr/>
        </p:nvGrpSpPr>
        <p:grpSpPr>
          <a:xfrm>
            <a:off x="746919" y="1676400"/>
            <a:ext cx="2895600" cy="677108"/>
            <a:chOff x="1508918" y="1782281"/>
            <a:chExt cx="8674608" cy="677108"/>
          </a:xfrm>
        </p:grpSpPr>
        <p:sp>
          <p:nvSpPr>
            <p:cNvPr id="10" name="Rectangle 9"/>
            <p:cNvSpPr/>
            <p:nvPr/>
          </p:nvSpPr>
          <p:spPr>
            <a:xfrm>
              <a:off x="1508918" y="1782281"/>
              <a:ext cx="8674608"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Vận dụng</a:t>
              </a:r>
              <a:r>
                <a:rPr lang="vi-VN" sz="3800" b="1">
                  <a:solidFill>
                    <a:srgbClr val="FF0066"/>
                  </a:solidFill>
                  <a:latin typeface="Times New Roman" pitchFamily="18" charset="0"/>
                  <a:cs typeface="Times New Roman" pitchFamily="18" charset="0"/>
                </a:rPr>
                <a:t>.</a:t>
              </a:r>
              <a:endParaRPr lang="en-US" sz="3800" b="1">
                <a:solidFill>
                  <a:srgbClr val="FF0066"/>
                </a:solidFill>
                <a:latin typeface="Times New Roman" pitchFamily="18" charset="0"/>
                <a:cs typeface="Times New Roman" pitchFamily="18" charset="0"/>
              </a:endParaRPr>
            </a:p>
          </p:txBody>
        </p:sp>
        <p:cxnSp>
          <p:nvCxnSpPr>
            <p:cNvPr id="11" name="Straight Connector 10"/>
            <p:cNvCxnSpPr>
              <a:cxnSpLocks/>
            </p:cNvCxnSpPr>
            <p:nvPr/>
          </p:nvCxnSpPr>
          <p:spPr>
            <a:xfrm>
              <a:off x="1508918" y="2391881"/>
              <a:ext cx="6912338"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8" name="Rectangle 17">
            <a:extLst>
              <a:ext uri="{FF2B5EF4-FFF2-40B4-BE49-F238E27FC236}">
                <a16:creationId xmlns:a16="http://schemas.microsoft.com/office/drawing/2014/main" id="{3E6A98EB-EA8B-CE41-C936-99FDB29576C0}"/>
              </a:ext>
            </a:extLst>
          </p:cNvPr>
          <p:cNvSpPr/>
          <p:nvPr/>
        </p:nvSpPr>
        <p:spPr>
          <a:xfrm>
            <a:off x="738926" y="2438400"/>
            <a:ext cx="13868400" cy="1261884"/>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Đề xuất một số việc em có thể làm để sử dụng hợp lí thực vật và động vật.</a:t>
            </a:r>
          </a:p>
        </p:txBody>
      </p:sp>
      <p:pic>
        <p:nvPicPr>
          <p:cNvPr id="3" name="Picture 2">
            <a:extLst>
              <a:ext uri="{FF2B5EF4-FFF2-40B4-BE49-F238E27FC236}">
                <a16:creationId xmlns:a16="http://schemas.microsoft.com/office/drawing/2014/main" id="{7C77D8A4-576D-4737-8E2A-CF60131AD9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4719" y="3852684"/>
            <a:ext cx="11201400" cy="4986516"/>
          </a:xfrm>
          <a:prstGeom prst="rect">
            <a:avLst/>
          </a:prstGeom>
        </p:spPr>
      </p:pic>
    </p:spTree>
    <p:extLst>
      <p:ext uri="{BB962C8B-B14F-4D97-AF65-F5344CB8AC3E}">
        <p14:creationId xmlns:p14="http://schemas.microsoft.com/office/powerpoint/2010/main" val="132770673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515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vi-VN" sz="2800" b="1">
                <a:solidFill>
                  <a:srgbClr val="0000CC"/>
                </a:solidFill>
                <a:effectLst>
                  <a:outerShdw blurRad="38100" dist="38100" dir="2700000" algn="tl">
                    <a:srgbClr val="000000">
                      <a:alpha val="43137"/>
                    </a:srgbClr>
                  </a:outerShdw>
                </a:effectLst>
                <a:latin typeface="Times New Roman" pitchFamily="18" charset="0"/>
              </a:rPr>
              <a:t>BÀI 16: SỬ DỤNG HỢP LÍ THỰC VẬT VÀ ĐỘNG VẬT (tiết 2)</a:t>
            </a:r>
          </a:p>
        </p:txBody>
      </p:sp>
      <p:grpSp>
        <p:nvGrpSpPr>
          <p:cNvPr id="9" name="Group 8"/>
          <p:cNvGrpSpPr/>
          <p:nvPr/>
        </p:nvGrpSpPr>
        <p:grpSpPr>
          <a:xfrm>
            <a:off x="746919" y="1676400"/>
            <a:ext cx="2895600" cy="677108"/>
            <a:chOff x="1508918" y="1782281"/>
            <a:chExt cx="8674608" cy="677108"/>
          </a:xfrm>
        </p:grpSpPr>
        <p:sp>
          <p:nvSpPr>
            <p:cNvPr id="10" name="Rectangle 9"/>
            <p:cNvSpPr/>
            <p:nvPr/>
          </p:nvSpPr>
          <p:spPr>
            <a:xfrm>
              <a:off x="1508918" y="1782281"/>
              <a:ext cx="8674608"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Vận dụng</a:t>
              </a:r>
              <a:r>
                <a:rPr lang="vi-VN" sz="3800" b="1">
                  <a:solidFill>
                    <a:srgbClr val="FF0066"/>
                  </a:solidFill>
                  <a:latin typeface="Times New Roman" pitchFamily="18" charset="0"/>
                  <a:cs typeface="Times New Roman" pitchFamily="18" charset="0"/>
                </a:rPr>
                <a:t>.</a:t>
              </a:r>
              <a:endParaRPr lang="en-US" sz="3800" b="1">
                <a:solidFill>
                  <a:srgbClr val="FF0066"/>
                </a:solidFill>
                <a:latin typeface="Times New Roman" pitchFamily="18" charset="0"/>
                <a:cs typeface="Times New Roman" pitchFamily="18" charset="0"/>
              </a:endParaRPr>
            </a:p>
          </p:txBody>
        </p:sp>
        <p:cxnSp>
          <p:nvCxnSpPr>
            <p:cNvPr id="11" name="Straight Connector 10"/>
            <p:cNvCxnSpPr>
              <a:cxnSpLocks/>
            </p:cNvCxnSpPr>
            <p:nvPr/>
          </p:nvCxnSpPr>
          <p:spPr>
            <a:xfrm>
              <a:off x="1508918" y="2391881"/>
              <a:ext cx="6912338"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8" name="Rectangle 17">
            <a:extLst>
              <a:ext uri="{FF2B5EF4-FFF2-40B4-BE49-F238E27FC236}">
                <a16:creationId xmlns:a16="http://schemas.microsoft.com/office/drawing/2014/main" id="{3E6A98EB-EA8B-CE41-C936-99FDB29576C0}"/>
              </a:ext>
            </a:extLst>
          </p:cNvPr>
          <p:cNvSpPr/>
          <p:nvPr/>
        </p:nvSpPr>
        <p:spPr>
          <a:xfrm>
            <a:off x="738926" y="2438400"/>
            <a:ext cx="13868400" cy="1261884"/>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Chia sẻ ý kiến của em với gia đình, những người xung quanh để cùng sử dụng hợp lí thực vật và động vật.</a:t>
            </a:r>
          </a:p>
        </p:txBody>
      </p:sp>
      <p:sp>
        <p:nvSpPr>
          <p:cNvPr id="14" name="TextBox 13">
            <a:extLst>
              <a:ext uri="{FF2B5EF4-FFF2-40B4-BE49-F238E27FC236}">
                <a16:creationId xmlns:a16="http://schemas.microsoft.com/office/drawing/2014/main" id="{FBF7C6FB-7519-EEFB-0DC8-4D06204C6257}"/>
              </a:ext>
            </a:extLst>
          </p:cNvPr>
          <p:cNvSpPr txBox="1"/>
          <p:nvPr/>
        </p:nvSpPr>
        <p:spPr>
          <a:xfrm>
            <a:off x="738926" y="4114800"/>
            <a:ext cx="14257393" cy="3416320"/>
          </a:xfrm>
          <a:prstGeom prst="rect">
            <a:avLst/>
          </a:prstGeom>
          <a:noFill/>
        </p:spPr>
        <p:txBody>
          <a:bodyPr wrap="square">
            <a:spAutoFit/>
          </a:bodyPr>
          <a:lstStyle/>
          <a:p>
            <a:r>
              <a:rPr lang="en-US" sz="3600">
                <a:latin typeface="Times New Roman" panose="02020603050405020304" pitchFamily="18" charset="0"/>
                <a:cs typeface="Times New Roman" panose="02020603050405020304" pitchFamily="18" charset="0"/>
              </a:rPr>
              <a:t>Một số việc em có thể làm để sử dụng thực vật và động vật hợp lí:</a:t>
            </a:r>
          </a:p>
          <a:p>
            <a:r>
              <a:rPr lang="en-US" sz="3600">
                <a:latin typeface="Times New Roman" panose="02020603050405020304" pitchFamily="18" charset="0"/>
                <a:cs typeface="Times New Roman" panose="02020603050405020304" pitchFamily="18" charset="0"/>
              </a:rPr>
              <a:t>- Sử dụng rau, vỏ hoa quả để làm phân bón cho cầy.</a:t>
            </a:r>
          </a:p>
          <a:p>
            <a:r>
              <a:rPr lang="en-US" sz="3600">
                <a:latin typeface="Times New Roman" panose="02020603050405020304" pitchFamily="18" charset="0"/>
                <a:cs typeface="Times New Roman" panose="02020603050405020304" pitchFamily="18" charset="0"/>
              </a:rPr>
              <a:t>- Không bỏ thừa thức ăn.</a:t>
            </a:r>
          </a:p>
          <a:p>
            <a:r>
              <a:rPr lang="en-US" sz="3600">
                <a:latin typeface="Times New Roman" panose="02020603050405020304" pitchFamily="18" charset="0"/>
                <a:cs typeface="Times New Roman" panose="02020603050405020304" pitchFamily="18" charset="0"/>
              </a:rPr>
              <a:t>- Không ăn thịt thú rừng.</a:t>
            </a:r>
          </a:p>
          <a:p>
            <a:r>
              <a:rPr lang="en-US" sz="3600">
                <a:latin typeface="Times New Roman" panose="02020603050405020304" pitchFamily="18" charset="0"/>
                <a:cs typeface="Times New Roman" panose="02020603050405020304" pitchFamily="18" charset="0"/>
              </a:rPr>
              <a:t>- Không bắt gấu để lấy mật, bắt tê giác để lấy sừng.</a:t>
            </a:r>
          </a:p>
          <a:p>
            <a:r>
              <a:rPr lang="en-US" sz="3600">
                <a:latin typeface="Times New Roman" panose="02020603050405020304" pitchFamily="18" charset="0"/>
                <a:cs typeface="Times New Roman" panose="02020603050405020304" pitchFamily="18" charset="0"/>
              </a:rPr>
              <a:t>- Các quần áo đã cũ có thể sử dụng làm túi, hoặc khăn lau nhà.</a:t>
            </a:r>
          </a:p>
        </p:txBody>
      </p:sp>
    </p:spTree>
    <p:extLst>
      <p:ext uri="{BB962C8B-B14F-4D97-AF65-F5344CB8AC3E}">
        <p14:creationId xmlns:p14="http://schemas.microsoft.com/office/powerpoint/2010/main" val="62498881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515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vi-VN" sz="2800" b="1">
                <a:solidFill>
                  <a:srgbClr val="0000CC"/>
                </a:solidFill>
                <a:effectLst>
                  <a:outerShdw blurRad="38100" dist="38100" dir="2700000" algn="tl">
                    <a:srgbClr val="000000">
                      <a:alpha val="43137"/>
                    </a:srgbClr>
                  </a:outerShdw>
                </a:effectLst>
                <a:latin typeface="Times New Roman" pitchFamily="18" charset="0"/>
              </a:rPr>
              <a:t>BÀI 16: SỬ DỤNG HỢP LÍ THỰC VẬT VÀ ĐỘNG VẬT (tiết 2)</a:t>
            </a:r>
          </a:p>
        </p:txBody>
      </p:sp>
      <p:grpSp>
        <p:nvGrpSpPr>
          <p:cNvPr id="10" name="Group 9">
            <a:extLst>
              <a:ext uri="{FF2B5EF4-FFF2-40B4-BE49-F238E27FC236}">
                <a16:creationId xmlns:a16="http://schemas.microsoft.com/office/drawing/2014/main" id="{107E8E7D-1BCD-9A52-E563-9226D2173239}"/>
              </a:ext>
            </a:extLst>
          </p:cNvPr>
          <p:cNvGrpSpPr/>
          <p:nvPr/>
        </p:nvGrpSpPr>
        <p:grpSpPr>
          <a:xfrm>
            <a:off x="-853281" y="2395487"/>
            <a:ext cx="10134600" cy="6173050"/>
            <a:chOff x="-853281" y="2395487"/>
            <a:chExt cx="10134600" cy="6173050"/>
          </a:xfrm>
        </p:grpSpPr>
        <p:pic>
          <p:nvPicPr>
            <p:cNvPr id="4" name="Picture 3">
              <a:extLst>
                <a:ext uri="{FF2B5EF4-FFF2-40B4-BE49-F238E27FC236}">
                  <a16:creationId xmlns:a16="http://schemas.microsoft.com/office/drawing/2014/main" id="{515619B5-D00E-33C9-BCEB-53A49FFD89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281" y="2395487"/>
              <a:ext cx="3200400" cy="2153476"/>
            </a:xfrm>
            <a:prstGeom prst="rect">
              <a:avLst/>
            </a:prstGeom>
          </p:spPr>
        </p:pic>
        <p:sp>
          <p:nvSpPr>
            <p:cNvPr id="2" name="Thought Bubble: Cloud 1">
              <a:extLst>
                <a:ext uri="{FF2B5EF4-FFF2-40B4-BE49-F238E27FC236}">
                  <a16:creationId xmlns:a16="http://schemas.microsoft.com/office/drawing/2014/main" id="{71861673-AF3A-028A-C69C-8A296C96CB0E}"/>
                </a:ext>
              </a:extLst>
            </p:cNvPr>
            <p:cNvSpPr/>
            <p:nvPr/>
          </p:nvSpPr>
          <p:spPr>
            <a:xfrm>
              <a:off x="746919" y="2667000"/>
              <a:ext cx="8534400" cy="590153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a:solidFill>
                    <a:schemeClr val="accent4"/>
                  </a:solidFill>
                  <a:latin typeface="Times New Roman" panose="02020603050405020304" pitchFamily="18" charset="0"/>
                  <a:cs typeface="Times New Roman" panose="02020603050405020304" pitchFamily="18" charset="0"/>
                </a:rPr>
                <a:t>     Không lãng phí thức ăn, đồ uống: không sử dụng, sản phẩm  từ thực vật và động vật hoang dã; tận dụng quần áo, sách vở cũ, … vào những việc khác là cách sử dụng hợp lí thực vật và động vật.</a:t>
              </a:r>
            </a:p>
          </p:txBody>
        </p:sp>
      </p:grpSp>
      <p:grpSp>
        <p:nvGrpSpPr>
          <p:cNvPr id="9" name="Group 8">
            <a:extLst>
              <a:ext uri="{FF2B5EF4-FFF2-40B4-BE49-F238E27FC236}">
                <a16:creationId xmlns:a16="http://schemas.microsoft.com/office/drawing/2014/main" id="{BB8303C3-A89D-52BD-3506-D7D3767ED828}"/>
              </a:ext>
            </a:extLst>
          </p:cNvPr>
          <p:cNvGrpSpPr/>
          <p:nvPr/>
        </p:nvGrpSpPr>
        <p:grpSpPr>
          <a:xfrm>
            <a:off x="9967119" y="2395486"/>
            <a:ext cx="5181599" cy="5901537"/>
            <a:chOff x="9967119" y="2395486"/>
            <a:chExt cx="5181599" cy="5901537"/>
          </a:xfrm>
        </p:grpSpPr>
        <p:pic>
          <p:nvPicPr>
            <p:cNvPr id="7" name="Picture 6">
              <a:extLst>
                <a:ext uri="{FF2B5EF4-FFF2-40B4-BE49-F238E27FC236}">
                  <a16:creationId xmlns:a16="http://schemas.microsoft.com/office/drawing/2014/main" id="{2F7954DF-9412-FDA2-7340-27F99F27A6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7119" y="2395486"/>
              <a:ext cx="5181599" cy="5901537"/>
            </a:xfrm>
            <a:prstGeom prst="rect">
              <a:avLst/>
            </a:prstGeom>
            <a:ln>
              <a:solidFill>
                <a:srgbClr val="E6F0CD"/>
              </a:solidFill>
            </a:ln>
          </p:spPr>
        </p:pic>
        <p:sp>
          <p:nvSpPr>
            <p:cNvPr id="8" name="Rectangle 7">
              <a:extLst>
                <a:ext uri="{FF2B5EF4-FFF2-40B4-BE49-F238E27FC236}">
                  <a16:creationId xmlns:a16="http://schemas.microsoft.com/office/drawing/2014/main" id="{3ABF0A2B-6147-FADB-821A-755AC38CF715}"/>
                </a:ext>
              </a:extLst>
            </p:cNvPr>
            <p:cNvSpPr/>
            <p:nvPr/>
          </p:nvSpPr>
          <p:spPr>
            <a:xfrm>
              <a:off x="9967119" y="4191000"/>
              <a:ext cx="914400" cy="3352800"/>
            </a:xfrm>
            <a:prstGeom prst="rect">
              <a:avLst/>
            </a:prstGeom>
            <a:solidFill>
              <a:srgbClr val="E6F0C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35518802"/>
      </p:ext>
    </p:extLst>
  </p:cSld>
  <p:clrMapOvr>
    <a:masterClrMapping/>
  </p:clrMapOvr>
  <p:transition spd="slow">
    <p:split orient="vert"/>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9734</TotalTime>
  <Words>661</Words>
  <Application>Microsoft Office PowerPoint</Application>
  <PresentationFormat>Custom</PresentationFormat>
  <Paragraphs>60</Paragraphs>
  <Slides>11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Trường</cp:lastModifiedBy>
  <cp:revision>1097</cp:revision>
  <dcterms:created xsi:type="dcterms:W3CDTF">2008-09-09T22:52:10Z</dcterms:created>
  <dcterms:modified xsi:type="dcterms:W3CDTF">2026-01-04T14:06:01Z</dcterms:modified>
</cp:coreProperties>
</file>