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39" r:id="rId3"/>
    <p:sldId id="427" r:id="rId4"/>
    <p:sldId id="428" r:id="rId5"/>
    <p:sldId id="441" r:id="rId6"/>
    <p:sldId id="442" r:id="rId7"/>
    <p:sldId id="443" r:id="rId8"/>
    <p:sldId id="444" r:id="rId9"/>
    <p:sldId id="438"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FF0066"/>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2" d="100"/>
          <a:sy n="72" d="100"/>
        </p:scale>
        <p:origin x="9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27111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CHUYỆN BÊN CỬA SỔ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a:solidFill>
                  <a:srgbClr val="FF0066"/>
                </a:solidFill>
                <a:latin typeface="Times New Roman" pitchFamily="18" charset="0"/>
              </a:rPr>
              <a:t>Giáo </a:t>
            </a:r>
            <a:r>
              <a:rPr lang="en-US" altLang="en-US" sz="2400" b="1" i="1" dirty="0" err="1">
                <a:solidFill>
                  <a:srgbClr val="FF0066"/>
                </a:solidFill>
                <a:latin typeface="Times New Roman" pitchFamily="18" charset="0"/>
              </a:rPr>
              <a:t>viên:Trần</a:t>
            </a:r>
            <a:r>
              <a:rPr lang="en-US" altLang="en-US" sz="2400" b="1" i="1" dirty="0">
                <a:solidFill>
                  <a:srgbClr val="FF0066"/>
                </a:solidFill>
                <a:latin typeface="Times New Roman" pitchFamily="18" charset="0"/>
              </a:rPr>
              <a:t> Thị </a:t>
            </a:r>
            <a:r>
              <a:rPr lang="en-US" altLang="en-US" sz="2400" b="1" i="1" dirty="0" err="1">
                <a:solidFill>
                  <a:srgbClr val="FF0066"/>
                </a:solidFill>
                <a:latin typeface="Times New Roman" pitchFamily="18" charset="0"/>
              </a:rPr>
              <a:t>Chuyến</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3A2</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27971" y="5638800"/>
            <a:ext cx="3757687" cy="26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084" t="13704" r="20000" b="11482"/>
          <a:stretch/>
        </p:blipFill>
        <p:spPr>
          <a:xfrm>
            <a:off x="1661319" y="228600"/>
            <a:ext cx="12039600" cy="8748199"/>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556919" y="67710"/>
            <a:ext cx="6756978" cy="1199208"/>
            <a:chOff x="4480029" y="128669"/>
            <a:chExt cx="6642970" cy="1199208"/>
          </a:xfrm>
        </p:grpSpPr>
        <p:grpSp>
          <p:nvGrpSpPr>
            <p:cNvPr id="15" name="Group 14"/>
            <p:cNvGrpSpPr/>
            <p:nvPr/>
          </p:nvGrpSpPr>
          <p:grpSpPr>
            <a:xfrm>
              <a:off x="4480029" y="128669"/>
              <a:ext cx="6642970" cy="1199208"/>
              <a:chOff x="4480029" y="128669"/>
              <a:chExt cx="6642970" cy="1199208"/>
            </a:xfrm>
          </p:grpSpPr>
          <p:sp>
            <p:nvSpPr>
              <p:cNvPr id="17" name="TextBox 16"/>
              <p:cNvSpPr txBox="1"/>
              <p:nvPr/>
            </p:nvSpPr>
            <p:spPr>
              <a:xfrm>
                <a:off x="4480029" y="128669"/>
                <a:ext cx="6642970" cy="646331"/>
              </a:xfrm>
              <a:prstGeom prst="rect">
                <a:avLst/>
              </a:prstGeom>
              <a:noFill/>
            </p:spPr>
            <p:txBody>
              <a:bodyPr wrap="none" rtlCol="0">
                <a:spAutoFit/>
              </a:bodyPr>
              <a:lstStyle/>
              <a:p>
                <a:r>
                  <a:rPr lang="en-US" sz="3600" dirty="0">
                    <a:solidFill>
                      <a:srgbClr val="0000CC"/>
                    </a:solidFill>
                    <a:latin typeface="Times New Roman" pitchFamily="18" charset="0"/>
                    <a:cs typeface="Times New Roman" pitchFamily="18" charset="0"/>
                  </a:rPr>
                  <a:t>Thứ Hai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23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sp>
        <p:nvSpPr>
          <p:cNvPr id="2" name="Rectangle 1"/>
          <p:cNvSpPr/>
          <p:nvPr/>
        </p:nvSpPr>
        <p:spPr>
          <a:xfrm>
            <a:off x="1563435" y="2828092"/>
            <a:ext cx="13966284" cy="1323439"/>
          </a:xfrm>
          <a:prstGeom prst="rect">
            <a:avLst/>
          </a:prstGeom>
        </p:spPr>
        <p:txBody>
          <a:bodyPr wrap="square">
            <a:spAutoFit/>
          </a:bodyPr>
          <a:lstStyle/>
          <a:p>
            <a:r>
              <a:rPr lang="en-US" sz="4000" b="1" dirty="0" err="1">
                <a:solidFill>
                  <a:srgbClr val="0000CC"/>
                </a:solidFill>
                <a:latin typeface="Times New Roman" panose="02020603050405020304" pitchFamily="18" charset="0"/>
                <a:cs typeface="Times New Roman" panose="02020603050405020304" pitchFamily="18" charset="0"/>
              </a:rPr>
              <a:t>Đọc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trôi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chảy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toàn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nghỉ</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câu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đúng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chú</a:t>
            </a:r>
            <a:r>
              <a:rPr lang="en-US" sz="4000" b="1" dirty="0">
                <a:solidFill>
                  <a:srgbClr val="0000CC"/>
                </a:solidFill>
                <a:latin typeface="Times New Roman" panose="02020603050405020304" pitchFamily="18" charset="0"/>
                <a:cs typeface="Times New Roman" panose="02020603050405020304" pitchFamily="18" charset="0"/>
              </a:rPr>
              <a:t> ý </a:t>
            </a:r>
            <a:r>
              <a:rPr lang="en-US" sz="4000" b="1" dirty="0" err="1">
                <a:solidFill>
                  <a:srgbClr val="0000CC"/>
                </a:solidFill>
                <a:latin typeface="Times New Roman" panose="02020603050405020304" pitchFamily="18" charset="0"/>
                <a:cs typeface="Times New Roman" panose="02020603050405020304" pitchFamily="18" charset="0"/>
              </a:rPr>
              <a:t>câu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diễn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cảm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lời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thoại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với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điệu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phù</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hợp</a:t>
            </a:r>
            <a:r>
              <a:rPr lang="en-US" sz="40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493838" y="5399452"/>
            <a:ext cx="13578681"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có</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sân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thượng</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những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chậu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cây</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cảnh</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nom </a:t>
            </a:r>
            <a:r>
              <a:rPr lang="en-US" sz="4000" b="1" i="1" dirty="0" err="1">
                <a:solidFill>
                  <a:srgbClr val="0000CC"/>
                </a:solidFill>
                <a:latin typeface="Times New Roman" panose="02020603050405020304" pitchFamily="18" charset="0"/>
                <a:cs typeface="Times New Roman" panose="02020603050405020304" pitchFamily="18" charset="0"/>
              </a:rPr>
              <a:t>vui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quá</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4: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23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269571" y="2910927"/>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443360" y="3810000"/>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5298499" y="2905566"/>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7007624" y="2935069"/>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9270740" y="2934989"/>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19"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sp>
        <p:nvSpPr>
          <p:cNvPr id="20" name="Rectangle 19"/>
          <p:cNvSpPr/>
          <p:nvPr/>
        </p:nvSpPr>
        <p:spPr>
          <a:xfrm>
            <a:off x="1496979" y="5257800"/>
            <a:ext cx="4050540" cy="646331"/>
          </a:xfrm>
          <a:prstGeom prst="rect">
            <a:avLst/>
          </a:prstGeom>
        </p:spPr>
        <p:txBody>
          <a:bodyPr wrap="square">
            <a:spAutoFit/>
          </a:bodyPr>
          <a:lstStyle/>
          <a:p>
            <a:pPr algn="just"/>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4" name="Rectangle 23"/>
          <p:cNvSpPr/>
          <p:nvPr/>
        </p:nvSpPr>
        <p:spPr>
          <a:xfrm>
            <a:off x="1527618" y="6098083"/>
            <a:ext cx="1396404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ea typeface="Times New Roman" panose="02020603050405020304" pitchFamily="18" charset="0"/>
              </a:rPr>
              <a:t>Lách chách: </a:t>
            </a:r>
            <a:r>
              <a:rPr lang="en-US" sz="3600" b="1">
                <a:solidFill>
                  <a:srgbClr val="0000CC"/>
                </a:solidFill>
                <a:latin typeface="Times New Roman" panose="02020603050405020304" pitchFamily="18" charset="0"/>
                <a:ea typeface="Times New Roman" panose="02020603050405020304" pitchFamily="18" charset="0"/>
              </a:rPr>
              <a:t>Tiếng chim kêu khe khẽ nghe rất vui.</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1527618" y="6744414"/>
            <a:ext cx="1396404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ea typeface="Times New Roman" panose="02020603050405020304" pitchFamily="18" charset="0"/>
              </a:rPr>
              <a:t>Bẵng: </a:t>
            </a:r>
            <a:r>
              <a:rPr lang="en-US" sz="3600" b="1">
                <a:solidFill>
                  <a:srgbClr val="0000CC"/>
                </a:solidFill>
                <a:latin typeface="Times New Roman" panose="02020603050405020304" pitchFamily="18" charset="0"/>
                <a:ea typeface="Times New Roman" panose="02020603050405020304" pitchFamily="18" charset="0"/>
              </a:rPr>
              <a:t>im bặt, vắng bặt.</a:t>
            </a:r>
            <a:endParaRPr lang="en-US" sz="3600" b="1" dirty="0">
              <a:solidFill>
                <a:srgbClr val="0000CC"/>
              </a:solidFill>
              <a:latin typeface="Times New Roman" pitchFamily="18" charset="0"/>
              <a:cs typeface="Times New Roman" pitchFamily="18" charset="0"/>
            </a:endParaRPr>
          </a:p>
        </p:txBody>
      </p:sp>
      <p:sp>
        <p:nvSpPr>
          <p:cNvPr id="26" name="Rectangle 25"/>
          <p:cNvSpPr/>
          <p:nvPr/>
        </p:nvSpPr>
        <p:spPr>
          <a:xfrm>
            <a:off x="1527618" y="7390745"/>
            <a:ext cx="1396404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ea typeface="Times New Roman" panose="02020603050405020304" pitchFamily="18" charset="0"/>
              </a:rPr>
              <a:t>Léo nhéo: </a:t>
            </a:r>
            <a:r>
              <a:rPr lang="en-US" sz="3600" b="1">
                <a:solidFill>
                  <a:srgbClr val="0000CC"/>
                </a:solidFill>
                <a:latin typeface="Times New Roman" panose="02020603050405020304" pitchFamily="18" charset="0"/>
                <a:ea typeface="Times New Roman" panose="02020603050405020304" pitchFamily="18" charset="0"/>
              </a:rPr>
              <a:t>tiếng gọi nhau từ xa, không rõ nhưng liên tiếp.</a:t>
            </a:r>
            <a:endParaRPr lang="en-US" sz="3600" b="1" dirty="0">
              <a:solidFill>
                <a:srgbClr val="0000CC"/>
              </a:solidFill>
              <a:latin typeface="Times New Roman" pitchFamily="18" charset="0"/>
              <a:cs typeface="Times New Roman" pitchFamily="18" charset="0"/>
            </a:endParaRPr>
          </a:p>
        </p:txBody>
      </p:sp>
      <p:sp>
        <p:nvSpPr>
          <p:cNvPr id="27" name="Rectangle 26"/>
          <p:cNvSpPr/>
          <p:nvPr/>
        </p:nvSpPr>
        <p:spPr>
          <a:xfrm>
            <a:off x="1497138" y="8107025"/>
            <a:ext cx="1396404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ea typeface="Times New Roman" panose="02020603050405020304" pitchFamily="18" charset="0"/>
              </a:rPr>
              <a:t>Nhộn: </a:t>
            </a:r>
            <a:r>
              <a:rPr lang="en-US" sz="3600" b="1">
                <a:solidFill>
                  <a:srgbClr val="0000CC"/>
                </a:solidFill>
                <a:latin typeface="Times New Roman" panose="02020603050405020304" pitchFamily="18" charset="0"/>
                <a:ea typeface="Times New Roman" panose="02020603050405020304" pitchFamily="18" charset="0"/>
              </a:rPr>
              <a:t>vui và có cút ồn ào.</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23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544" y="32766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chim</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khu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38562" y="4577961"/>
            <a:ext cx="10210801" cy="3416320"/>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Những câu miêu tả sự xuất hiện của đàn chim ở khu nhà tầng là: Khu nhà xây đã lâu, nay mới thấp thoáng mấy con chim sẻ lách chách bay đến. Chúng ẩn vào các hốc tường lỗ thông hơi cửa ngách để trú chân, làm tổ. Bầy chim rụt rè xà xuống chậu cây cảnh.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4129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23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53688" y="3082012"/>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sẻ</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553688" y="4657624"/>
            <a:ext cx="10210801"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Lần đầu nhìn thấy bầy chim sẻ, cậu bé đã cầm sỏi ném bầy chim sẻ. Kết quả Chúng sợ hãy bay sang sân thượng nhà khác.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6390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23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544" y="2982170"/>
            <a:ext cx="10233818"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ốm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sân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40213" y="4736496"/>
            <a:ext cx="10210801" cy="3416320"/>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517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23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471319" y="2895600"/>
            <a:ext cx="1023381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558348" y="4370717"/>
            <a:ext cx="10210801" cy="3416320"/>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213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Thứ Hai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ngày</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23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tháng</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 </a:t>
                </a:r>
                <a:r>
                  <a:rPr kumimoji="0" lang="en-US" sz="3600" b="0" i="0"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năm</a:t>
                </a:r>
                <a:r>
                  <a:rPr kumimoji="0" lang="en-US" sz="36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2026</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65268" y="4724400"/>
              <a:ext cx="8137525" cy="1938992"/>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Hiểu điều tác giả muốn nói qua câu chuyện: Nếu bạn yêu quý thiên nhiên thì thiên nhiên cũng sẽ yêu quý bạn.</a:t>
              </a:r>
              <a:endParaRPr lang="en-US" sz="40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4" name="Straight Connector 23"/>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6" name="Rectangle 35"/>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9536</TotalTime>
  <Words>887</Words>
  <Application>Microsoft Office PowerPoint</Application>
  <PresentationFormat>Tùy chỉnh</PresentationFormat>
  <Paragraphs>94</Paragraphs>
  <Slides>10</Slides>
  <Notes>1</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10</vt:i4>
      </vt:variant>
    </vt:vector>
  </HeadingPairs>
  <TitlesOfParts>
    <vt:vector size="13"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chuyenduongkinh@outlook.com.vn</cp:lastModifiedBy>
  <cp:revision>1035</cp:revision>
  <dcterms:created xsi:type="dcterms:W3CDTF">2008-09-09T22:52:10Z</dcterms:created>
  <dcterms:modified xsi:type="dcterms:W3CDTF">2026-02-23T09:13:48Z</dcterms:modified>
</cp:coreProperties>
</file>