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32" r:id="rId3"/>
    <p:sldId id="440" r:id="rId4"/>
    <p:sldId id="434" r:id="rId5"/>
    <p:sldId id="442" r:id="rId6"/>
    <p:sldId id="443" r:id="rId7"/>
    <p:sldId id="444" r:id="rId8"/>
    <p:sldId id="445" r:id="rId9"/>
    <p:sldId id="446" r:id="rId10"/>
    <p:sldId id="447"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0" d="100"/>
          <a:sy n="50" d="100"/>
        </p:scale>
        <p:origin x="568" y="2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HƯNG ĐẠO</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3706771" y="4115408"/>
            <a:ext cx="9018111" cy="23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latin typeface="Times New Roman" panose="02020603050405020304" pitchFamily="18" charset="0"/>
                <a:ea typeface="+mj-ea"/>
                <a:cs typeface="Times New Roman" panose="02020603050405020304" pitchFamily="18" charset="0"/>
              </a:rPr>
              <a:t>BÀI 20: CƠ QUAN TUẦN HOÀN</a:t>
            </a:r>
            <a:br>
              <a:rPr lang="en-US" sz="4400" b="1" dirty="0">
                <a:solidFill>
                  <a:srgbClr val="FF0000"/>
                </a:solidFill>
                <a:latin typeface="Times New Roman" panose="02020603050405020304" pitchFamily="18" charset="0"/>
                <a:ea typeface="+mj-ea"/>
                <a:cs typeface="Times New Roman" panose="02020603050405020304" pitchFamily="18" charset="0"/>
              </a:rPr>
            </a:br>
            <a:r>
              <a:rPr lang="en-US" sz="4400" b="1" dirty="0">
                <a:solidFill>
                  <a:srgbClr val="FF0000"/>
                </a:solidFill>
                <a:latin typeface="Times New Roman" panose="02020603050405020304" pitchFamily="18" charset="0"/>
                <a:ea typeface="+mj-ea"/>
                <a:cs typeface="Times New Roman" panose="02020603050405020304" pitchFamily="18" charset="0"/>
              </a:rPr>
              <a:t>(TIẾT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0000CC"/>
                </a:solidFill>
                <a:latin typeface="Times New Roman" pitchFamily="18" charset="0"/>
              </a:rPr>
              <a:t>Giáo</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viên</a:t>
            </a:r>
            <a:r>
              <a:rPr lang="en-US" altLang="en-US" sz="2800" b="1" i="1" dirty="0">
                <a:solidFill>
                  <a:srgbClr val="0000CC"/>
                </a:solidFill>
                <a:latin typeface="Times New Roman" pitchFamily="18" charset="0"/>
              </a:rPr>
              <a:t>: Đào Thị Minh Phương </a:t>
            </a:r>
          </a:p>
          <a:p>
            <a:pPr eaLnBrk="1" hangingPunct="1"/>
            <a:r>
              <a:rPr lang="en-US" altLang="en-US" sz="2800" b="1" i="1" dirty="0" err="1">
                <a:solidFill>
                  <a:srgbClr val="0000CC"/>
                </a:solidFill>
                <a:latin typeface="Times New Roman" pitchFamily="18" charset="0"/>
              </a:rPr>
              <a:t>Lớp</a:t>
            </a:r>
            <a:r>
              <a:rPr lang="en-US" altLang="en-US" sz="2800" b="1" i="1">
                <a:solidFill>
                  <a:srgbClr val="0000CC"/>
                </a:solidFill>
                <a:latin typeface="Times New Roman" pitchFamily="18" charset="0"/>
              </a:rPr>
              <a:t>:  3A5</a:t>
            </a:r>
            <a:endParaRPr lang="en-US" altLang="en-US" sz="2800" b="1" i="1" dirty="0">
              <a:solidFill>
                <a:srgbClr val="0000CC"/>
              </a:solidFill>
              <a:latin typeface="Times New Roman" pitchFamily="18" charset="0"/>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8" name="Lớp 3- TNXH Hoạt động tuần hoàn (1)">
            <a:hlinkClick r:id="" action="ppaction://media"/>
          </p:cNvPr>
          <p:cNvPicPr>
            <a:picLocks noChangeAspect="1"/>
          </p:cNvPicPr>
          <p:nvPr>
            <a:videoFile r:link="rId1"/>
            <p:extLst>
              <p:ext uri="{DAA4B4D4-6D71-4841-9C94-3DE7FCFB9230}">
                <p14:media xmlns:p14="http://schemas.microsoft.com/office/powerpoint/2010/main" r:embed="rId2">
                  <p14:trim st="159786" end="79125"/>
                </p14:media>
              </p:ext>
            </p:extLst>
          </p:nvPr>
        </p:nvPicPr>
        <p:blipFill>
          <a:blip r:embed="rId5"/>
          <a:stretch>
            <a:fillRect/>
          </a:stretch>
        </p:blipFill>
        <p:spPr>
          <a:xfrm>
            <a:off x="1432719" y="1746025"/>
            <a:ext cx="14173200" cy="633117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146417" y="1875987"/>
            <a:ext cx="5910943" cy="574766"/>
          </a:xfrm>
          <a:prstGeom prst="rect">
            <a:avLst/>
          </a:prstGeom>
          <a:solidFill>
            <a:srgbClr val="FFCCCC"/>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VIDEO HOẠT ĐỘNG TUẦN HOÀN</a:t>
            </a:r>
          </a:p>
        </p:txBody>
      </p:sp>
    </p:spTree>
    <p:extLst>
      <p:ext uri="{BB962C8B-B14F-4D97-AF65-F5344CB8AC3E}">
        <p14:creationId xmlns:p14="http://schemas.microsoft.com/office/powerpoint/2010/main" val="394376403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anose="02020603050405020304"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anose="02020603050405020304"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8"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4763" y="2660488"/>
            <a:ext cx="4090729" cy="54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633119" y="2536373"/>
            <a:ext cx="4286444" cy="748144"/>
          </a:xfrm>
          <a:prstGeom prst="roundRect">
            <a:avLst/>
          </a:prstGeom>
          <a:solidFill>
            <a:sysClr val="window" lastClr="FFFFFF">
              <a:lumMod val="95000"/>
            </a:sys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p:txBody>
      </p:sp>
      <p:sp>
        <p:nvSpPr>
          <p:cNvPr id="20" name="Rectangle: Rounded Corners 186">
            <a:extLst>
              <a:ext uri="{FF2B5EF4-FFF2-40B4-BE49-F238E27FC236}">
                <a16:creationId xmlns:a16="http://schemas.microsoft.com/office/drawing/2014/main" id="{09BD8570-F3EE-4550-91DC-3636FF64E440}"/>
              </a:ext>
            </a:extLst>
          </p:cNvPr>
          <p:cNvSpPr/>
          <p:nvPr/>
        </p:nvSpPr>
        <p:spPr>
          <a:xfrm>
            <a:off x="11338719" y="1953016"/>
            <a:ext cx="2246749" cy="666799"/>
          </a:xfrm>
          <a:prstGeom prst="roundRect">
            <a:avLst/>
          </a:prstGeom>
          <a:solidFill>
            <a:srgbClr val="FF000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HẾT GIỜ</a:t>
            </a:r>
          </a:p>
        </p:txBody>
      </p:sp>
      <p:sp>
        <p:nvSpPr>
          <p:cNvPr id="21" name="Rounded Rectangle 20"/>
          <p:cNvSpPr/>
          <p:nvPr/>
        </p:nvSpPr>
        <p:spPr>
          <a:xfrm>
            <a:off x="3072742" y="4064626"/>
            <a:ext cx="6894377" cy="812739"/>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2" name="Rounded Rectangle 21"/>
          <p:cNvSpPr/>
          <p:nvPr/>
        </p:nvSpPr>
        <p:spPr>
          <a:xfrm>
            <a:off x="2978299" y="5638800"/>
            <a:ext cx="6239642" cy="1380155"/>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Hãy chỉ và nói tên các bộ phận của cơ quan tuần hoàn.</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Content Placeholder 6"/>
          <p:cNvPicPr>
            <a:picLocks noChangeAspect="1"/>
          </p:cNvPicPr>
          <p:nvPr/>
        </p:nvPicPr>
        <p:blipFill rotWithShape="1">
          <a:blip r:embed="rId5"/>
          <a:srcRect l="17448"/>
          <a:stretch/>
        </p:blipFill>
        <p:spPr>
          <a:xfrm>
            <a:off x="410649" y="3733800"/>
            <a:ext cx="2567649" cy="2253141"/>
          </a:xfrm>
          <a:prstGeom prst="rect">
            <a:avLst/>
          </a:prstGeom>
        </p:spPr>
      </p:pic>
      <p:sp>
        <p:nvSpPr>
          <p:cNvPr id="25" name="TextBox 24"/>
          <p:cNvSpPr txBox="1"/>
          <p:nvPr/>
        </p:nvSpPr>
        <p:spPr>
          <a:xfrm>
            <a:off x="121872" y="1532362"/>
            <a:ext cx="3139647"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1</a:t>
            </a:r>
          </a:p>
        </p:txBody>
      </p:sp>
      <p:sp>
        <p:nvSpPr>
          <p:cNvPr id="33" name="TextBox 32"/>
          <p:cNvSpPr txBox="1"/>
          <p:nvPr/>
        </p:nvSpPr>
        <p:spPr>
          <a:xfrm>
            <a:off x="3090263" y="1578323"/>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Các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bộ</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phận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2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2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09319" y="1746025"/>
            <a:ext cx="7588775" cy="71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39679" l="46310" r="100000">
                        <a14:foregroundMark x1="47417" y1="22244" x2="69188" y2="2605"/>
                        <a14:foregroundMark x1="48155" y1="22645" x2="68819" y2="33066"/>
                        <a14:foregroundMark x1="72878" y1="1403" x2="69188" y2="3607"/>
                        <a14:foregroundMark x1="73801" y1="1202" x2="85793" y2="1202"/>
                        <a14:foregroundMark x1="86531" y1="1403" x2="94649" y2="8216"/>
                        <a14:foregroundMark x1="94465" y1="8818" x2="97786" y2="23046"/>
                        <a14:foregroundMark x1="97232" y1="22645" x2="90406" y2="34269"/>
                        <a14:foregroundMark x1="90775" y1="34870" x2="66974" y2="34870"/>
                        <a14:foregroundMark x1="71771" y1="28657" x2="82841" y2="1603"/>
                        <a14:foregroundMark x1="88561" y1="33066" x2="96679" y2="17836"/>
                        <a14:foregroundMark x1="63100" y1="12024" x2="92066" y2="29259"/>
                        <a14:foregroundMark x1="63284" y1="25651" x2="76568" y2="2405"/>
                        <a14:foregroundMark x1="81919" y1="21643" x2="88745" y2="6613"/>
                        <a14:foregroundMark x1="82657" y1="7415" x2="82657" y2="7415"/>
                        <a14:foregroundMark x1="70849" y1="29058" x2="70849" y2="29058"/>
                        <a14:foregroundMark x1="66421" y1="28858" x2="75830" y2="32866"/>
                        <a14:foregroundMark x1="84133" y1="29259" x2="84133" y2="29259"/>
                        <a14:foregroundMark x1="85424" y1="10421" x2="85424" y2="10421"/>
                        <a14:foregroundMark x1="69188" y1="8617" x2="69188" y2="8617"/>
                        <a14:backgroundMark x1="46679" y1="21242" x2="52214" y2="18036"/>
                        <a14:backgroundMark x1="59041" y1="9820" x2="69742" y2="1403"/>
                        <a14:backgroundMark x1="66052" y1="33667" x2="64022" y2="41283"/>
                        <a14:backgroundMark x1="66974" y1="34269" x2="66974" y2="34269"/>
                        <a14:backgroundMark x1="68081" y1="35271" x2="68081" y2="35271"/>
                        <a14:backgroundMark x1="69004" y1="35872" x2="69004" y2="35872"/>
                        <a14:backgroundMark x1="59963" y1="29860" x2="59963" y2="29860"/>
                        <a14:backgroundMark x1="62362" y1="30060" x2="62362" y2="30060"/>
                      </a14:backgroundRemoval>
                    </a14:imgEffect>
                    <a14:imgEffect>
                      <a14:sharpenSoften amount="50000"/>
                    </a14:imgEffect>
                  </a14:imgLayer>
                </a14:imgProps>
              </a:ext>
              <a:ext uri="{28A0092B-C50C-407E-A947-70E740481C1C}">
                <a14:useLocalDpi xmlns:a14="http://schemas.microsoft.com/office/drawing/2010/main" val="0"/>
              </a:ext>
            </a:extLst>
          </a:blip>
          <a:srcRect l="46119" r="2016" b="60622"/>
          <a:stretch/>
        </p:blipFill>
        <p:spPr bwMode="auto">
          <a:xfrm>
            <a:off x="9586119" y="2163371"/>
            <a:ext cx="4900612" cy="23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343498" y="2971800"/>
            <a:ext cx="1347021" cy="50504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Tim</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5178828" y="5658391"/>
            <a:ext cx="2121291" cy="742409"/>
          </a:xfrm>
          <a:prstGeom prst="roundRect">
            <a:avLst/>
          </a:prstGeom>
          <a:solidFill>
            <a:srgbClr val="ED7D31">
              <a:lumMod val="20000"/>
              <a:lumOff val="80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Các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máu</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20614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801" y1="35671" x2="73801" y2="35671"/>
                        <a14:foregroundMark x1="87454" y1="31062" x2="87454" y2="31062"/>
                        <a14:foregroundMark x1="24539" y1="18236" x2="24539" y2="18236"/>
                        <a14:foregroundMark x1="27306" y1="14429" x2="27306" y2="14429"/>
                        <a14:foregroundMark x1="30443" y1="12826" x2="30443" y2="12826"/>
                        <a14:foregroundMark x1="33210" y1="2004" x2="33395" y2="2004"/>
                        <a14:foregroundMark x1="32657" y1="3407" x2="32657" y2="3407"/>
                        <a14:foregroundMark x1="44280" y1="59719" x2="44280" y2="59719"/>
                        <a14:foregroundMark x1="43727" y1="63727" x2="43727" y2="63727"/>
                        <a14:foregroundMark x1="44096" y1="70140" x2="44096" y2="70140"/>
                        <a14:foregroundMark x1="44280" y1="75752" x2="44280" y2="75752"/>
                        <a14:foregroundMark x1="43358" y1="84569" x2="43358" y2="84569"/>
                        <a14:foregroundMark x1="45203" y1="91984" x2="45203" y2="91984"/>
                        <a14:foregroundMark x1="40590" y1="91383" x2="40590" y2="91383"/>
                        <a14:foregroundMark x1="34133" y1="71543" x2="34133" y2="71543"/>
                        <a14:foregroundMark x1="33764" y1="77154" x2="33764" y2="77154"/>
                        <a14:foregroundMark x1="32657" y1="82365" x2="32657" y2="82365"/>
                        <a14:foregroundMark x1="32657" y1="87375" x2="32657" y2="87375"/>
                        <a14:foregroundMark x1="32657" y1="90581" x2="32657" y2="90581"/>
                        <a14:foregroundMark x1="33210" y1="92184" x2="33210" y2="92184"/>
                        <a14:foregroundMark x1="28967" y1="92184" x2="28967" y2="92184"/>
                        <a14:foregroundMark x1="29705" y1="87976" x2="29705" y2="87976"/>
                        <a14:foregroundMark x1="29705" y1="83567" x2="29705" y2="83567"/>
                        <a14:foregroundMark x1="29151" y1="77756" x2="29151" y2="77756"/>
                        <a14:foregroundMark x1="36531" y1="93387" x2="36531" y2="93387"/>
                        <a14:foregroundMark x1="95018" y1="14429" x2="95018" y2="14429"/>
                        <a14:foregroundMark x1="28967" y1="49299" x2="28967" y2="49299"/>
                        <a14:foregroundMark x1="28967" y1="53908" x2="28967" y2="53908"/>
                        <a14:foregroundMark x1="27306" y1="92585" x2="27306" y2="92585"/>
                        <a14:foregroundMark x1="28782" y1="93788" x2="28782" y2="93788"/>
                        <a14:foregroundMark x1="30996" y1="92986" x2="30996" y2="92986"/>
                        <a14:foregroundMark x1="43727" y1="93587" x2="43727" y2="93587"/>
                        <a14:foregroundMark x1="45203" y1="93587" x2="45203" y2="93587"/>
                        <a14:foregroundMark x1="28413" y1="59920" x2="28413" y2="59920"/>
                        <a14:foregroundMark x1="29151" y1="63727" x2="29151" y2="63727"/>
                        <a14:foregroundMark x1="28782" y1="68737" x2="28782" y2="68737"/>
                        <a14:foregroundMark x1="28598" y1="73347" x2="28598" y2="73347"/>
                        <a14:foregroundMark x1="54982" y1="32465" x2="54982" y2="32465"/>
                        <a14:foregroundMark x1="56089" y1="34669" x2="56089" y2="34669"/>
                        <a14:foregroundMark x1="59410" y1="47495" x2="59410" y2="47495"/>
                        <a14:foregroundMark x1="64207" y1="41483" x2="64207" y2="41483"/>
                        <a14:foregroundMark x1="11808" y1="47295" x2="11808" y2="47295"/>
                        <a14:foregroundMark x1="14022" y1="47295" x2="14022" y2="47295"/>
                        <a14:foregroundMark x1="10148" y1="46493" x2="10148" y2="46493"/>
                        <a14:foregroundMark x1="8856" y1="44289" x2="8856" y2="44289"/>
                        <a14:foregroundMark x1="9225" y1="40681" x2="9225" y2="40681"/>
                        <a14:foregroundMark x1="68266" y1="29259" x2="68266" y2="29259"/>
                        <a14:foregroundMark x1="81550" y1="33066" x2="81550" y2="33066"/>
                        <a14:foregroundMark x1="94280" y1="24449" x2="94280" y2="24449"/>
                        <a14:foregroundMark x1="34133" y1="68938" x2="34133" y2="68938"/>
                        <a14:foregroundMark x1="34686" y1="63126" x2="34686" y2="63126"/>
                        <a14:foregroundMark x1="40221" y1="4208" x2="40221" y2="4208"/>
                        <a14:foregroundMark x1="38745" y1="7615" x2="38745" y2="7615"/>
                        <a14:foregroundMark x1="40406" y1="12224" x2="40406" y2="12224"/>
                        <a14:foregroundMark x1="43911" y1="13627" x2="43911" y2="13627"/>
                        <a14:foregroundMark x1="47970" y1="17435" x2="47970" y2="17435"/>
                        <a14:foregroundMark x1="57565" y1="37275" x2="57565" y2="37275"/>
                        <a14:foregroundMark x1="58487" y1="38878" x2="58487" y2="38878"/>
                        <a14:foregroundMark x1="29151" y1="57715" x2="29151" y2="57715"/>
                        <a14:foregroundMark x1="18819" y1="29860" x2="18819" y2="29860"/>
                        <a14:foregroundMark x1="21402" y1="26253" x2="21402" y2="26253"/>
                        <a14:foregroundMark x1="23247" y1="21443" x2="23247" y2="21443"/>
                        <a14:foregroundMark x1="17528" y1="33667" x2="17528" y2="33667"/>
                        <a14:foregroundMark x1="59963" y1="28457" x2="68081" y2="34068"/>
                        <a14:foregroundMark x1="37085" y1="94990" x2="37085" y2="94990"/>
                        <a14:foregroundMark x1="37638" y1="49900" x2="37638" y2="49900"/>
                        <a14:foregroundMark x1="37638" y1="56713" x2="37638" y2="56713"/>
                        <a14:foregroundMark x1="38376" y1="62525" x2="38376" y2="62525"/>
                        <a14:foregroundMark x1="33764" y1="65331" x2="33764" y2="65331"/>
                        <a14:backgroundMark x1="12362" y1="22445" x2="12362" y2="22445"/>
                        <a14:backgroundMark x1="21218" y1="23848" x2="21218" y2="23848"/>
                        <a14:backgroundMark x1="14391" y1="37475" x2="14391" y2="37475"/>
                        <a14:backgroundMark x1="7934" y1="43687" x2="7934" y2="43687"/>
                        <a14:backgroundMark x1="9963" y1="50100" x2="9963" y2="50100"/>
                        <a14:backgroundMark x1="23801" y1="30461" x2="23801" y2="30461"/>
                        <a14:backgroundMark x1="27860" y1="25852" x2="27860" y2="25852"/>
                        <a14:backgroundMark x1="26384" y1="41884" x2="26384" y2="41884"/>
                        <a14:backgroundMark x1="22509" y1="52305" x2="22509" y2="52305"/>
                        <a14:backgroundMark x1="27122" y1="56313" x2="27122" y2="56313"/>
                        <a14:backgroundMark x1="25092" y1="65130" x2="25092" y2="65130"/>
                        <a14:backgroundMark x1="36162" y1="52305" x2="36162" y2="52305"/>
                        <a14:backgroundMark x1="36716" y1="59519" x2="36716" y2="59519"/>
                        <a14:backgroundMark x1="35609" y1="67134" x2="35609" y2="67134"/>
                        <a14:backgroundMark x1="36162" y1="56112" x2="36162" y2="56112"/>
                        <a14:backgroundMark x1="36162" y1="49699" x2="36162" y2="49699"/>
                        <a14:backgroundMark x1="36716" y1="54509" x2="36716" y2="54509"/>
                        <a14:backgroundMark x1="36531" y1="49098" x2="36531" y2="49098"/>
                        <a14:backgroundMark x1="44649" y1="26453" x2="44649" y2="26453"/>
                        <a14:backgroundMark x1="46310" y1="42886" x2="46310" y2="42886"/>
                        <a14:backgroundMark x1="54797" y1="42084" x2="54797" y2="42084"/>
                        <a14:backgroundMark x1="56827" y1="30060" x2="56827" y2="30060"/>
                        <a14:backgroundMark x1="47048" y1="10421" x2="46863" y2="10421"/>
                        <a14:backgroundMark x1="27860" y1="34068" x2="27860" y2="34068"/>
                        <a14:backgroundMark x1="27122" y1="71343" x2="27122" y2="71343"/>
                        <a14:backgroundMark x1="27122" y1="49499" x2="27122" y2="49499"/>
                        <a14:backgroundMark x1="44465" y1="34068" x2="44465" y2="34068"/>
                        <a14:backgroundMark x1="64022" y1="36273" x2="64022" y2="36273"/>
                        <a14:backgroundMark x1="31919" y1="96593" x2="31919" y2="96593"/>
                        <a14:backgroundMark x1="15683" y1="50501" x2="15683" y2="50501"/>
                        <a14:backgroundMark x1="26384" y1="62725" x2="26384" y2="62725"/>
                        <a14:backgroundMark x1="22509" y1="65130" x2="22509" y2="65130"/>
                        <a14:backgroundMark x1="59963" y1="38677" x2="59963" y2="38677"/>
                        <a14:backgroundMark x1="54059" y1="28257" x2="54059" y2="28257"/>
                        <a14:backgroundMark x1="43173" y1="7816" x2="43173" y2="7816"/>
                        <a14:backgroundMark x1="52214" y1="15431" x2="52214" y2="15431"/>
                        <a14:backgroundMark x1="24354" y1="37475" x2="24354" y2="37475"/>
                        <a14:backgroundMark x1="60701" y1="33667" x2="60701" y2="33667"/>
                        <a14:backgroundMark x1="91513" y1="44890" x2="91513" y2="44890"/>
                        <a14:backgroundMark x1="66605" y1="38477" x2="66605" y2="38477"/>
                        <a14:backgroundMark x1="58672" y1="32665" x2="58672" y2="3266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71119" y="1746025"/>
            <a:ext cx="8022149" cy="69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623719" y="8229600"/>
            <a:ext cx="5791200" cy="646331"/>
          </a:xfrm>
          <a:prstGeom prst="rect">
            <a:avLst/>
          </a:prstGeom>
          <a:solidFill>
            <a:srgbClr val="ED7D3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Sơ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đồ</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quan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tuần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hoàn</a:t>
            </a:r>
            <a:endPar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518319" y="1951673"/>
            <a:ext cx="3426619"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2</a:t>
            </a:r>
          </a:p>
        </p:txBody>
      </p:sp>
      <p:sp>
        <p:nvSpPr>
          <p:cNvPr id="12" name="TextBox 11"/>
          <p:cNvSpPr txBox="1"/>
          <p:nvPr/>
        </p:nvSpPr>
        <p:spPr>
          <a:xfrm>
            <a:off x="3718719" y="2013228"/>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Mở</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rộng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kiến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thức</a:t>
            </a:r>
            <a:endParaRPr lang="en-US" sz="4000" b="1" dirty="0">
              <a:solidFill>
                <a:srgbClr val="0000FF"/>
              </a:solidFill>
              <a:latin typeface="Times New Roman" pitchFamily="18" charset="0"/>
              <a:cs typeface="Times New Roman" pitchFamily="18" charset="0"/>
            </a:endParaRPr>
          </a:p>
        </p:txBody>
      </p:sp>
      <p:pic>
        <p:nvPicPr>
          <p:cNvPr id="14" name="Picture 4" descr="Huyết thanh là gì? Cách phân biệt huyết thanh và huyết tương? | Medl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321" y="3230831"/>
            <a:ext cx="6356016" cy="5289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9738519" y="2475809"/>
            <a:ext cx="5838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ct val="50000"/>
              </a:spcBef>
              <a:spcAft>
                <a:spcPts val="0"/>
              </a:spcAft>
            </a:pPr>
            <a:r>
              <a:rPr lang="en-US" altLang="vi-VN" sz="3600" dirty="0" err="1">
                <a:ln w="0"/>
                <a:solidFill>
                  <a:srgbClr val="C00000"/>
                </a:solidFill>
                <a:cs typeface="Times New Roman" pitchFamily="18" charset="0"/>
              </a:rPr>
              <a:t>Các</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thành</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phần</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của</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máu</a:t>
            </a:r>
            <a:endParaRPr lang="en-US" altLang="vi-VN" sz="3600" dirty="0">
              <a:ln w="0"/>
              <a:solidFill>
                <a:srgbClr val="C00000"/>
              </a:solidFill>
              <a:cs typeface="Times New Roman" pitchFamily="18" charset="0"/>
            </a:endParaRPr>
          </a:p>
        </p:txBody>
      </p:sp>
      <p:sp>
        <p:nvSpPr>
          <p:cNvPr id="16" name="Text Box 13"/>
          <p:cNvSpPr txBox="1">
            <a:spLocks noChangeArrowheads="1"/>
          </p:cNvSpPr>
          <p:nvPr/>
        </p:nvSpPr>
        <p:spPr bwMode="auto">
          <a:xfrm>
            <a:off x="4329481" y="3230831"/>
            <a:ext cx="2749814" cy="646331"/>
          </a:xfrm>
          <a:prstGeom prst="rect">
            <a:avLst/>
          </a:prstGeom>
          <a:solidFill>
            <a:srgbClr val="ED7D31"/>
          </a:solidFill>
          <a:ln w="38100" cap="flat" cmpd="sng" algn="ctr">
            <a:noFill/>
            <a:prstDash val="solid"/>
            <a:miter lim="800000"/>
          </a:ln>
          <a:effectLst/>
        </p:spPr>
        <p:txBody>
          <a:bodyPr wrap="square">
            <a:spAutoFit/>
          </a:bodyPr>
          <a:lstStyle>
            <a:defPPr>
              <a:defRPr lang="en-US"/>
            </a:defPPr>
            <a:lvl1pP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tương</a:t>
            </a:r>
            <a:endPar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19" name="Rectangle 18"/>
          <p:cNvSpPr/>
          <p:nvPr/>
        </p:nvSpPr>
        <p:spPr>
          <a:xfrm>
            <a:off x="3596440" y="4991032"/>
            <a:ext cx="4215896" cy="1384995"/>
          </a:xfrm>
          <a:prstGeom prst="rect">
            <a:avLst/>
          </a:prstGeom>
          <a:solidFill>
            <a:srgbClr val="ED7D31"/>
          </a:solidFill>
          <a:ln w="38100" cap="flat" cmpd="sng" algn="ctr">
            <a:noFill/>
            <a:prstDash val="solid"/>
            <a:miter lim="800000"/>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Đây là phần dung dịch, có màu vàng, thành phần chủ yếu là nước</a:t>
            </a: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a:t>
            </a:r>
            <a:endPar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0" name="Text Box 13"/>
          <p:cNvSpPr txBox="1">
            <a:spLocks noChangeArrowheads="1"/>
          </p:cNvSpPr>
          <p:nvPr/>
        </p:nvSpPr>
        <p:spPr bwMode="auto">
          <a:xfrm>
            <a:off x="3499750" y="6737730"/>
            <a:ext cx="3677412" cy="523220"/>
          </a:xfrm>
          <a:prstGeom prst="rect">
            <a:avLst/>
          </a:prstGeom>
          <a:solidFill>
            <a:srgbClr val="70AD47"/>
          </a:solidFill>
          <a:ln w="28575" cap="flat" cmpd="sng" algn="ctr">
            <a:solidFill>
              <a:sysClr val="windowText" lastClr="000000"/>
            </a:solidFill>
            <a:prstDash val="solid"/>
            <a:miter lim="800000"/>
          </a:ln>
          <a:effectLst/>
        </p:spPr>
        <p:txBody>
          <a:bodyPr wrap="square">
            <a:spAutoFit/>
          </a:bodyPr>
          <a:lstStyle>
            <a:defPPr>
              <a:defRPr lang="en-US"/>
            </a:defPPr>
            <a:lvl1pPr algn="ct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cầu</a:t>
            </a:r>
            <a:endPar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1" name="Rectangle 20">
            <a:extLst>
              <a:ext uri="{FF2B5EF4-FFF2-40B4-BE49-F238E27FC236}">
                <a16:creationId xmlns:a16="http://schemas.microsoft.com/office/drawing/2014/main" id="{7B3A0C8E-E841-4CC8-928F-0BD95B7D6699}"/>
              </a:ext>
            </a:extLst>
          </p:cNvPr>
          <p:cNvSpPr/>
          <p:nvPr/>
        </p:nvSpPr>
        <p:spPr>
          <a:xfrm>
            <a:off x="2188473" y="8010601"/>
            <a:ext cx="236493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đỏ</a:t>
            </a:r>
          </a:p>
        </p:txBody>
      </p:sp>
      <p:sp>
        <p:nvSpPr>
          <p:cNvPr id="22" name="Rectangle 21">
            <a:extLst>
              <a:ext uri="{FF2B5EF4-FFF2-40B4-BE49-F238E27FC236}">
                <a16:creationId xmlns:a16="http://schemas.microsoft.com/office/drawing/2014/main" id="{2A0246FD-982C-41C2-B6E2-85F1884331F4}"/>
              </a:ext>
            </a:extLst>
          </p:cNvPr>
          <p:cNvSpPr/>
          <p:nvPr/>
        </p:nvSpPr>
        <p:spPr>
          <a:xfrm>
            <a:off x="5811266" y="7962229"/>
            <a:ext cx="2930070"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trắng</a:t>
            </a:r>
          </a:p>
        </p:txBody>
      </p:sp>
      <p:cxnSp>
        <p:nvCxnSpPr>
          <p:cNvPr id="23" name="Straight Arrow Connector 22"/>
          <p:cNvCxnSpPr/>
          <p:nvPr/>
        </p:nvCxnSpPr>
        <p:spPr>
          <a:xfrm flipH="1" flipV="1">
            <a:off x="7142042" y="3676082"/>
            <a:ext cx="3739477" cy="2115118"/>
          </a:xfrm>
          <a:prstGeom prst="straightConnector1">
            <a:avLst/>
          </a:prstGeom>
          <a:noFill/>
          <a:ln w="38100" cap="flat" cmpd="sng" algn="ctr">
            <a:solidFill>
              <a:srgbClr val="FFC000"/>
            </a:solidFill>
            <a:prstDash val="solid"/>
            <a:miter lim="800000"/>
            <a:tailEnd type="triangle"/>
          </a:ln>
          <a:effectLst/>
        </p:spPr>
      </p:cxnSp>
      <p:cxnSp>
        <p:nvCxnSpPr>
          <p:cNvPr id="24" name="Straight Arrow Connector 23"/>
          <p:cNvCxnSpPr>
            <a:endCxn id="19" idx="0"/>
          </p:cNvCxnSpPr>
          <p:nvPr/>
        </p:nvCxnSpPr>
        <p:spPr>
          <a:xfrm>
            <a:off x="5704388" y="3877162"/>
            <a:ext cx="0" cy="1113870"/>
          </a:xfrm>
          <a:prstGeom prst="straightConnector1">
            <a:avLst/>
          </a:prstGeom>
          <a:noFill/>
          <a:ln w="38100" cap="flat" cmpd="sng" algn="ctr">
            <a:solidFill>
              <a:sysClr val="windowText" lastClr="000000"/>
            </a:solidFill>
            <a:prstDash val="solid"/>
            <a:miter lim="800000"/>
            <a:tailEnd type="triangle"/>
          </a:ln>
          <a:effectLst/>
        </p:spPr>
      </p:cxnSp>
      <p:cxnSp>
        <p:nvCxnSpPr>
          <p:cNvPr id="25" name="Straight Arrow Connector 24"/>
          <p:cNvCxnSpPr/>
          <p:nvPr/>
        </p:nvCxnSpPr>
        <p:spPr>
          <a:xfrm flipH="1">
            <a:off x="7216413" y="6885744"/>
            <a:ext cx="3665106" cy="202155"/>
          </a:xfrm>
          <a:prstGeom prst="straightConnector1">
            <a:avLst/>
          </a:prstGeom>
          <a:noFill/>
          <a:ln w="38100" cap="flat" cmpd="sng" algn="ctr">
            <a:solidFill>
              <a:srgbClr val="4472C4"/>
            </a:solidFill>
            <a:prstDash val="solid"/>
            <a:miter lim="800000"/>
            <a:tailEnd type="triangle"/>
          </a:ln>
          <a:effectLst/>
        </p:spPr>
      </p:cxnSp>
      <p:cxnSp>
        <p:nvCxnSpPr>
          <p:cNvPr id="31" name="Straight Arrow Connector 30">
            <a:extLst>
              <a:ext uri="{FF2B5EF4-FFF2-40B4-BE49-F238E27FC236}">
                <a16:creationId xmlns:a16="http://schemas.microsoft.com/office/drawing/2014/main" id="{C46BBC16-AA60-414C-9389-F2EB69BE89E5}"/>
              </a:ext>
            </a:extLst>
          </p:cNvPr>
          <p:cNvCxnSpPr>
            <a:cxnSpLocks/>
          </p:cNvCxnSpPr>
          <p:nvPr/>
        </p:nvCxnSpPr>
        <p:spPr>
          <a:xfrm flipH="1">
            <a:off x="3013356" y="7260950"/>
            <a:ext cx="1166167" cy="736058"/>
          </a:xfrm>
          <a:prstGeom prst="straightConnector1">
            <a:avLst/>
          </a:prstGeom>
          <a:noFill/>
          <a:ln w="57150" cap="flat" cmpd="sng" algn="ctr">
            <a:solidFill>
              <a:srgbClr val="C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C46BBC16-AA60-414C-9389-F2EB69BE89E5}"/>
              </a:ext>
            </a:extLst>
          </p:cNvPr>
          <p:cNvCxnSpPr>
            <a:cxnSpLocks/>
          </p:cNvCxnSpPr>
          <p:nvPr/>
        </p:nvCxnSpPr>
        <p:spPr>
          <a:xfrm>
            <a:off x="5900561" y="7260950"/>
            <a:ext cx="1315852" cy="632828"/>
          </a:xfrm>
          <a:prstGeom prst="straightConnector1">
            <a:avLst/>
          </a:prstGeom>
          <a:noFill/>
          <a:ln w="57150"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26305280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3" name="TextBox 32">
            <a:extLst>
              <a:ext uri="{FF2B5EF4-FFF2-40B4-BE49-F238E27FC236}">
                <a16:creationId xmlns:a16="http://schemas.microsoft.com/office/drawing/2014/main" id="{CAA4E51B-1458-4386-9349-6650B3525517}"/>
              </a:ext>
            </a:extLst>
          </p:cNvPr>
          <p:cNvSpPr txBox="1"/>
          <p:nvPr/>
        </p:nvSpPr>
        <p:spPr>
          <a:xfrm>
            <a:off x="593725" y="1682016"/>
            <a:ext cx="15087600" cy="1200329"/>
          </a:xfrm>
          <a:prstGeom prst="rect">
            <a:avLst/>
          </a:prstGeom>
          <a:noFill/>
        </p:spPr>
        <p:txBody>
          <a:bodyPr wrap="square" rtlCol="0">
            <a:spAutoFit/>
          </a:bodyPr>
          <a:lstStyle/>
          <a:p>
            <a:pPr lvl="0" eaLnBrk="1" fontAlgn="auto" hangingPunct="1">
              <a:spcBef>
                <a:spcPts val="0"/>
              </a:spcBef>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=&gt; </a:t>
            </a:r>
            <a:r>
              <a:rPr lang="vi-VN" sz="3600" b="1" i="1" dirty="0">
                <a:solidFill>
                  <a:srgbClr val="FF0000"/>
                </a:solidFill>
                <a:latin typeface="Times New Roman" panose="02020603050405020304" pitchFamily="18" charset="0"/>
                <a:cs typeface="Times New Roman" panose="02020603050405020304" pitchFamily="18" charset="0"/>
              </a:rPr>
              <a:t>Huyết cầu đỏ</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hồng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có  dạng </a:t>
            </a:r>
            <a:r>
              <a:rPr lang="en-US" sz="3600" dirty="0" err="1">
                <a:solidFill>
                  <a:srgbClr val="002060"/>
                </a:solidFill>
                <a:latin typeface="Times New Roman" panose="02020603050405020304" pitchFamily="18" charset="0"/>
                <a:cs typeface="Times New Roman" panose="02020603050405020304" pitchFamily="18" charset="0"/>
              </a:rPr>
              <a:t>tròn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như </a:t>
            </a:r>
            <a:r>
              <a:rPr lang="en-US" sz="3600" dirty="0" err="1">
                <a:solidFill>
                  <a:srgbClr val="002060"/>
                </a:solidFill>
                <a:latin typeface="Times New Roman" panose="02020603050405020304" pitchFamily="18" charset="0"/>
                <a:cs typeface="Times New Roman" panose="02020603050405020304" pitchFamily="18" charset="0"/>
              </a:rPr>
              <a:t>cái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đĩa</a:t>
            </a:r>
            <a:r>
              <a:rPr 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a:solidFill>
                  <a:srgbClr val="002060"/>
                </a:solidFill>
                <a:latin typeface="Times New Roman" panose="02020603050405020304" pitchFamily="18" charset="0"/>
                <a:cs typeface="Times New Roman" panose="02020603050405020304" pitchFamily="18" charset="0"/>
              </a:rPr>
              <a:t>hai </a:t>
            </a:r>
            <a:r>
              <a:rPr lang="en-US" altLang="en-US" sz="3600" dirty="0" err="1">
                <a:solidFill>
                  <a:srgbClr val="002060"/>
                </a:solidFill>
                <a:latin typeface="Times New Roman" panose="02020603050405020304" pitchFamily="18" charset="0"/>
                <a:cs typeface="Times New Roman" panose="02020603050405020304" pitchFamily="18" charset="0"/>
              </a:rPr>
              <a:t>mặt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lõm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chúng</a:t>
            </a:r>
            <a:r>
              <a:rPr lang="en-US" altLang="en-US" sz="3600" dirty="0">
                <a:solidFill>
                  <a:srgbClr val="002060"/>
                </a:solidFill>
                <a:latin typeface="Times New Roman" panose="02020603050405020304" pitchFamily="18" charset="0"/>
                <a:cs typeface="Times New Roman" panose="02020603050405020304" pitchFamily="18" charset="0"/>
              </a:rPr>
              <a:t>  di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trong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mạch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máu</a:t>
            </a:r>
            <a:r>
              <a:rPr lang="en-US" altLang="en-US" sz="3600" dirty="0">
                <a:solidFill>
                  <a:srgbClr val="002060"/>
                </a:solidFill>
                <a:latin typeface="Times New Roman" panose="02020603050405020304" pitchFamily="18" charset="0"/>
                <a:cs typeface="Times New Roman" panose="02020603050405020304" pitchFamily="18" charset="0"/>
              </a:rPr>
              <a:t>, </a:t>
            </a:r>
          </a:p>
        </p:txBody>
      </p:sp>
      <p:pic>
        <p:nvPicPr>
          <p:cNvPr id="35" name="Picture 2" descr="Hướng dẫn đọc kết quả xét nghiệm huyết học"/>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919" y="4090031"/>
            <a:ext cx="6705600" cy="4533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C8FB010-5525-4382-BA3D-793EB8A32F3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172267" y="4090031"/>
            <a:ext cx="7086600" cy="456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9925" y="2194020"/>
            <a:ext cx="15011400" cy="1754326"/>
          </a:xfrm>
          <a:prstGeom prst="rect">
            <a:avLst/>
          </a:prstGeom>
        </p:spPr>
        <p:txBody>
          <a:bodyPr wrap="square">
            <a:spAutoFit/>
          </a:bodyPr>
          <a:lstStyle/>
          <a:p>
            <a:pPr lvl="0" eaLnBrk="1" fontAlgn="auto" hangingPunct="1">
              <a:spcBef>
                <a:spcPts val="0"/>
              </a:spcBef>
              <a:spcAft>
                <a:spcPts val="0"/>
              </a:spcAft>
            </a:pPr>
            <a:r>
              <a:rPr lang="en-US" altLang="en-US" sz="3600" dirty="0">
                <a:solidFill>
                  <a:srgbClr val="002060"/>
                </a:solidFill>
                <a:latin typeface="Times New Roman" panose="02020603050405020304" pitchFamily="18" charset="0"/>
                <a:cs typeface="Times New Roman" panose="02020603050405020304" pitchFamily="18" charset="0"/>
              </a:rPr>
              <a:t>                                              có </a:t>
            </a:r>
            <a:r>
              <a:rPr lang="en-US" altLang="en-US" sz="3600" dirty="0" err="1">
                <a:solidFill>
                  <a:srgbClr val="002060"/>
                </a:solidFill>
                <a:latin typeface="Times New Roman" panose="02020603050405020304" pitchFamily="18" charset="0"/>
                <a:cs typeface="Times New Roman" panose="02020603050405020304" pitchFamily="18" charset="0"/>
              </a:rPr>
              <a:t>chức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năng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vận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ô-xi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chất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dinh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dưỡng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nuôi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mang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các-bô-níc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từ</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quan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về</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phổi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thải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ngoài</a:t>
            </a:r>
            <a:r>
              <a:rPr lang="en-US" sz="3600"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50560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6629B7FC-591F-4533-9372-6728A29C8599}"/>
              </a:ext>
            </a:extLst>
          </p:cNvPr>
          <p:cNvSpPr txBox="1"/>
          <p:nvPr/>
        </p:nvSpPr>
        <p:spPr>
          <a:xfrm>
            <a:off x="892969" y="1899913"/>
            <a:ext cx="15017750" cy="1815882"/>
          </a:xfrm>
          <a:prstGeom prst="rect">
            <a:avLst/>
          </a:prstGeom>
          <a:noFill/>
        </p:spPr>
        <p:txBody>
          <a:bodyPr wrap="square" rtlCol="0">
            <a:spAutoFit/>
          </a:bodyPr>
          <a:lstStyle/>
          <a:p>
            <a:pPr eaLnBrk="1" fontAlgn="auto" hangingPunct="1">
              <a:spcBef>
                <a:spcPts val="0"/>
              </a:spcBef>
              <a:spcAft>
                <a:spcPts val="0"/>
              </a:spcAft>
            </a:pPr>
            <a:r>
              <a:rPr lang="en-US" sz="4000" i="1" dirty="0">
                <a:solidFill>
                  <a:prstClr val="black"/>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Huyết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trắng</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Bạch cầu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còn được gọi là tế bào miễn dịch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bởi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có vai trò quan trọng trong nhiệm vụ tăng cường sức đề kháng của cơ thể với các tác nhân gây bệnh, nhất là các bệnh nhiễm khuẩn, nhiễm ký sinh trùng, nhiễm độc</a:t>
            </a:r>
            <a:r>
              <a:rPr lang="en-US" sz="3600" dirty="0">
                <a:solidFill>
                  <a:prstClr val="black"/>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4" name="Picture 2" descr="bach-cau-mien-dich4 - Tangmiendich.com - Trang cộng đồng dành cho bệnh nhân  Ung thư và Viêm gan B">
            <a:extLst>
              <a:ext uri="{FF2B5EF4-FFF2-40B4-BE49-F238E27FC236}">
                <a16:creationId xmlns:a16="http://schemas.microsoft.com/office/drawing/2014/main" id="{0D1C87E0-66AB-4E0D-B3F4-69EAFF4C2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41" y="4056184"/>
            <a:ext cx="6791778" cy="4402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BEE42A-B82D-468A-B641-C25356792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319" y="4038599"/>
            <a:ext cx="7467599" cy="4419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5394945"/>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lvl="0"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3:</a:t>
            </a:r>
            <a:endParaRPr lang="en-US" sz="4000" b="1" dirty="0">
              <a:solidFill>
                <a:srgbClr val="0000FF"/>
              </a:solidFill>
              <a:latin typeface="Times New Roman" pitchFamily="18" charset="0"/>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srgbClr val="0000FF"/>
                </a:solidFill>
                <a:latin typeface="Times New Roman" pitchFamily="18" charset="0"/>
                <a:cs typeface="Times New Roman" pitchFamily="18" charset="0"/>
              </a:rPr>
              <a:t>Chức </a:t>
            </a:r>
            <a:r>
              <a:rPr lang="en-US" sz="4000" b="1" dirty="0" err="1">
                <a:solidFill>
                  <a:srgbClr val="0000FF"/>
                </a:solidFill>
                <a:latin typeface="Times New Roman" pitchFamily="18" charset="0"/>
                <a:cs typeface="Times New Roman" pitchFamily="18" charset="0"/>
              </a:rPr>
              <a:t>năng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719A7391-C340-458A-91EA-16DB3EE4377E}"/>
              </a:ext>
            </a:extLst>
          </p:cNvPr>
          <p:cNvSpPr/>
          <p:nvPr/>
        </p:nvSpPr>
        <p:spPr>
          <a:xfrm>
            <a:off x="4985763" y="2539869"/>
            <a:ext cx="4524156" cy="584775"/>
          </a:xfrm>
          <a:prstGeom prst="rect">
            <a:avLst/>
          </a:prstGeom>
        </p:spPr>
        <p:txBody>
          <a:bodyPr wrap="square">
            <a:spAutoFit/>
          </a:bodyPr>
          <a:lstStyle/>
          <a:p>
            <a:pPr algn="ctr" eaLnBrk="1" fontAlgn="auto" hangingPunct="1">
              <a:spcBef>
                <a:spcPts val="0"/>
              </a:spcBef>
              <a:spcAft>
                <a:spcPts val="0"/>
              </a:spcAft>
            </a:pP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việc</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theo</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nhóm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4</a:t>
            </a:r>
            <a:r>
              <a:rPr lang="vi-VN"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9" name="Rectangle 18"/>
          <p:cNvSpPr/>
          <p:nvPr/>
        </p:nvSpPr>
        <p:spPr>
          <a:xfrm>
            <a:off x="826874" y="3258698"/>
            <a:ext cx="8317778" cy="3416320"/>
          </a:xfrm>
          <a:prstGeom prst="rect">
            <a:avLst/>
          </a:prstGeom>
        </p:spPr>
        <p:txBody>
          <a:bodyPr wrap="square">
            <a:spAutoFit/>
          </a:bodyPr>
          <a:lstStyle/>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chỉ vào động mạch, tĩnh mạch và mao mạch trên sơ đồ?</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Động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Tĩnh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Tim có nhiệm vụ gì?Nếu tim ngừng đập thì cơ thể sẽ như thế nào?</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rcRect l="38669" t="26000" r="17396" b="8781"/>
          <a:stretch/>
        </p:blipFill>
        <p:spPr>
          <a:xfrm>
            <a:off x="9967119" y="2582951"/>
            <a:ext cx="5489291" cy="6206269"/>
          </a:xfrm>
          <a:prstGeom prst="rect">
            <a:avLst/>
          </a:prstGeom>
          <a:ln>
            <a:noFill/>
          </a:ln>
          <a:effectLst>
            <a:softEdge rad="112500"/>
          </a:effectLst>
        </p:spPr>
      </p:pic>
      <p:pic>
        <p:nvPicPr>
          <p:cNvPr id="21" name="5 Minutes timer (Đồng hồ đếm ngược 5 phú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66619" y="6913428"/>
            <a:ext cx="2706324" cy="1398190"/>
          </a:xfrm>
          <a:prstGeom prst="rect">
            <a:avLst/>
          </a:prstGeom>
        </p:spPr>
      </p:pic>
    </p:spTree>
    <p:extLst>
      <p:ext uri="{BB962C8B-B14F-4D97-AF65-F5344CB8AC3E}">
        <p14:creationId xmlns:p14="http://schemas.microsoft.com/office/powerpoint/2010/main" val="2038078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fade">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 presetClass="mediacall" presetSubtype="0" fill="hold" nodeType="withEffect">
                                  <p:stCondLst>
                                    <p:cond delay="0"/>
                                  </p:stCondLst>
                                  <p:childTnLst>
                                    <p:cmd type="call" cmd="playFrom(0.0)">
                                      <p:cBhvr>
                                        <p:cTn id="45" dur="3000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Hoạt</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động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3:</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Chức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năng</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của</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cơ</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quan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tuần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hoàn</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矩形 51"/>
          <p:cNvSpPr>
            <a:spLocks noChangeArrowheads="1"/>
          </p:cNvSpPr>
          <p:nvPr/>
        </p:nvSpPr>
        <p:spPr bwMode="auto">
          <a:xfrm>
            <a:off x="4560496" y="2514923"/>
            <a:ext cx="412715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1000"/>
              </a:spcBef>
              <a:spcAft>
                <a:spcPts val="0"/>
              </a:spcAft>
            </a:pPr>
            <a:r>
              <a:rPr lang="en-US" sz="3000" b="1" dirty="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CHIA SẺ TRƯỚC LỚP</a:t>
            </a:r>
          </a:p>
        </p:txBody>
      </p:sp>
      <p:pic>
        <p:nvPicPr>
          <p:cNvPr id="15"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4655" y="3207152"/>
            <a:ext cx="10554789" cy="593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2651919" y="5257800"/>
            <a:ext cx="2138766" cy="822960"/>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9662319" y="4267200"/>
            <a:ext cx="2447182" cy="803627"/>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2651919" y="6802266"/>
            <a:ext cx="2138766" cy="1198734"/>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2651919" y="3122833"/>
            <a:ext cx="2308583" cy="842333"/>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58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9688</TotalTime>
  <Words>568</Words>
  <Application>Microsoft Office PowerPoint</Application>
  <PresentationFormat>Custom</PresentationFormat>
  <Paragraphs>67</Paragraphs>
  <Slides>11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Trường</cp:lastModifiedBy>
  <cp:revision>1095</cp:revision>
  <dcterms:created xsi:type="dcterms:W3CDTF">2008-09-09T22:52:10Z</dcterms:created>
  <dcterms:modified xsi:type="dcterms:W3CDTF">2026-02-25T14:07:36Z</dcterms:modified>
</cp:coreProperties>
</file>