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740" r:id="rId3"/>
    <p:sldMasterId id="2147483752" r:id="rId4"/>
    <p:sldMasterId id="2147483764" r:id="rId5"/>
  </p:sldMasterIdLst>
  <p:notesMasterIdLst>
    <p:notesMasterId r:id="rId23"/>
  </p:notesMasterIdLst>
  <p:sldIdLst>
    <p:sldId id="290" r:id="rId6"/>
    <p:sldId id="609" r:id="rId7"/>
    <p:sldId id="272" r:id="rId8"/>
    <p:sldId id="607" r:id="rId9"/>
    <p:sldId id="610" r:id="rId10"/>
    <p:sldId id="288" r:id="rId11"/>
    <p:sldId id="279" r:id="rId12"/>
    <p:sldId id="291" r:id="rId13"/>
    <p:sldId id="292" r:id="rId14"/>
    <p:sldId id="631" r:id="rId15"/>
    <p:sldId id="293" r:id="rId16"/>
    <p:sldId id="630" r:id="rId17"/>
    <p:sldId id="618" r:id="rId18"/>
    <p:sldId id="262" r:id="rId19"/>
    <p:sldId id="295" r:id="rId20"/>
    <p:sldId id="297" r:id="rId21"/>
    <p:sldId id="62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A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87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397EF-A5A3-488C-9204-9A46BBC7491E}" type="datetimeFigureOut">
              <a:rPr lang="en-US" smtClean="0"/>
              <a:t>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01838-8528-4EC0-9D52-54ACC315BBC6}" type="slidenum">
              <a:rPr lang="en-US" smtClean="0"/>
              <a:t>‹#›</a:t>
            </a:fld>
            <a:endParaRPr lang="en-US"/>
          </a:p>
        </p:txBody>
      </p:sp>
    </p:spTree>
    <p:extLst>
      <p:ext uri="{BB962C8B-B14F-4D97-AF65-F5344CB8AC3E}">
        <p14:creationId xmlns:p14="http://schemas.microsoft.com/office/powerpoint/2010/main" val="2777391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67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484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547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E0B6-1A83-4EBC-7D69-4B2E802CAE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7AD51-927E-D0ED-F5E0-82CDD092AF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DC65D-E5E2-BEB0-3610-42C2EC8BD0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C40C9E-2AFC-79E0-C739-689610AABC6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706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06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166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7103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85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343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92213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2895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230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3491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06867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31049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7253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7063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3472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2096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82901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01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82467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611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9644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6502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29141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93639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29209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8946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3221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42314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2489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313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91584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82980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0363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458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04142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0691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3304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09943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6083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1307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756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694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05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9938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934796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535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862462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245152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19996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7496759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481367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07475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143813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3767669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350510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2/6/2026</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06666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023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262047212"/>
      </p:ext>
    </p:extLst>
  </p:cSld>
  <p:clrMapOvr>
    <a:masterClrMapping/>
  </p:clrMapOvr>
  <p:transition spd="slow">
    <p:wheel spokes="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4227266970"/>
      </p:ext>
    </p:extLst>
  </p:cSld>
  <p:clrMapOvr>
    <a:masterClrMapping/>
  </p:clrMapOvr>
  <p:transition spd="slow">
    <p:wheel spokes="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4277546817"/>
      </p:ext>
    </p:extLst>
  </p:cSld>
  <p:clrMapOvr>
    <a:masterClrMapping/>
  </p:clrMapOvr>
  <p:transition spd="slow">
    <p:wheel spokes="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920285815"/>
      </p:ext>
    </p:extLst>
  </p:cSld>
  <p:clrMapOvr>
    <a:masterClrMapping/>
  </p:clrMapOvr>
  <p:transition spd="slow">
    <p:wheel spokes="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857610174"/>
      </p:ext>
    </p:extLst>
  </p:cSld>
  <p:clrMapOvr>
    <a:masterClrMapping/>
  </p:clrMapOvr>
  <p:transition spd="slow">
    <p:wheel spokes="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766114547"/>
      </p:ext>
    </p:extLst>
  </p:cSld>
  <p:clrMapOvr>
    <a:masterClrMapping/>
  </p:clrMapOvr>
  <p:transition spd="slow">
    <p:wheel spokes="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484877"/>
      </p:ext>
    </p:extLst>
  </p:cSld>
  <p:clrMapOvr>
    <a:masterClrMapping/>
  </p:clrMapOvr>
  <p:transition spd="slow">
    <p:wheel spokes="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71508082"/>
      </p:ext>
    </p:extLst>
  </p:cSld>
  <p:clrMapOvr>
    <a:masterClrMapping/>
  </p:clrMapOvr>
  <p:transition spd="slow">
    <p:wheel spokes="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56636774"/>
      </p:ext>
    </p:extLst>
  </p:cSld>
  <p:clrMapOvr>
    <a:masterClrMapping/>
  </p:clrMapOvr>
  <p:transition spd="slow">
    <p:wheel spokes="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777845006"/>
      </p:ext>
    </p:extLst>
  </p:cSld>
  <p:clrMapOvr>
    <a:masterClrMapping/>
  </p:clrMapOvr>
  <p:transitio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32443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2026/2/6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50105595"/>
      </p:ext>
    </p:extLst>
  </p:cSld>
  <p:clrMapOvr>
    <a:masterClrMapping/>
  </p:clrMapOvr>
  <p:transition spd="slow">
    <p:wheel spokes="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5696268F-0623-4990-B87B-1A0AC8526B73}"/>
              </a:ext>
            </a:extLst>
          </p:cNvPr>
          <p:cNvSpPr/>
          <p:nvPr userDrawn="1"/>
        </p:nvSpPr>
        <p:spPr>
          <a:xfrm>
            <a:off x="3067050" y="0"/>
            <a:ext cx="6019800"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a:extLst>
              <a:ext uri="{FF2B5EF4-FFF2-40B4-BE49-F238E27FC236}">
                <a16:creationId xmlns:a16="http://schemas.microsoft.com/office/drawing/2014/main" id="{0B6B52B6-08C4-4F8B-8936-7D5C9D032DB6}"/>
              </a:ext>
            </a:extLst>
          </p:cNvPr>
          <p:cNvSpPr/>
          <p:nvPr userDrawn="1"/>
        </p:nvSpPr>
        <p:spPr>
          <a:xfrm>
            <a:off x="664175" y="518983"/>
            <a:ext cx="10863649" cy="5820033"/>
          </a:xfrm>
          <a:prstGeom prst="roundRect">
            <a:avLst>
              <a:gd name="adj" fmla="val 8231"/>
            </a:avLst>
          </a:prstGeom>
          <a:solidFill>
            <a:schemeClr val="bg1"/>
          </a:solidFill>
          <a:ln w="635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2281D6FA-1C13-44CE-85B5-61861C30C88B}"/>
              </a:ext>
            </a:extLst>
          </p:cNvPr>
          <p:cNvSpPr/>
          <p:nvPr userDrawn="1"/>
        </p:nvSpPr>
        <p:spPr>
          <a:xfrm>
            <a:off x="4497343" y="815545"/>
            <a:ext cx="3197312" cy="481913"/>
          </a:xfrm>
          <a:prstGeom prst="roundRect">
            <a:avLst>
              <a:gd name="adj" fmla="val 5000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16C41D7E-AD93-4734-9451-01ECF9665137}"/>
              </a:ext>
            </a:extLst>
          </p:cNvPr>
          <p:cNvPicPr>
            <a:picLocks noChangeAspect="1"/>
          </p:cNvPicPr>
          <p:nvPr userDrawn="1"/>
        </p:nvPicPr>
        <p:blipFill>
          <a:blip r:embed="rId2"/>
          <a:stretch>
            <a:fillRect/>
          </a:stretch>
        </p:blipFill>
        <p:spPr>
          <a:xfrm>
            <a:off x="89620" y="5165123"/>
            <a:ext cx="1930800" cy="1555359"/>
          </a:xfrm>
          <a:prstGeom prst="rect">
            <a:avLst/>
          </a:prstGeom>
        </p:spPr>
      </p:pic>
    </p:spTree>
    <p:extLst>
      <p:ext uri="{BB962C8B-B14F-4D97-AF65-F5344CB8AC3E}">
        <p14:creationId xmlns:p14="http://schemas.microsoft.com/office/powerpoint/2010/main" val="74782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434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3839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21" Type="http://schemas.openxmlformats.org/officeDocument/2006/relationships/slideLayout" Target="../slideLayouts/slideLayout22.xml"/><Relationship Id="rId34" Type="http://schemas.openxmlformats.org/officeDocument/2006/relationships/slideLayout" Target="../slideLayouts/slideLayout35.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37" Type="http://schemas.openxmlformats.org/officeDocument/2006/relationships/theme" Target="../theme/theme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36" Type="http://schemas.openxmlformats.org/officeDocument/2006/relationships/slideLayout" Target="../slideLayouts/slideLayout37.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slideLayout" Target="../slideLayouts/slideLayout36.xml"/><Relationship Id="rId8" Type="http://schemas.openxmlformats.org/officeDocument/2006/relationships/slideLayout" Target="../slideLayouts/slideLayout9.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646251122"/>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09811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5360526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2/6/2026</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31949609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957BB43E-5653-E3B2-BA23-B504E9C9B5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39613" y="144158"/>
            <a:ext cx="1466552" cy="1466552"/>
          </a:xfrm>
          <a:prstGeom prst="rect">
            <a:avLst/>
          </a:prstGeom>
        </p:spPr>
      </p:pic>
    </p:spTree>
    <p:extLst>
      <p:ext uri="{BB962C8B-B14F-4D97-AF65-F5344CB8AC3E}">
        <p14:creationId xmlns:p14="http://schemas.microsoft.com/office/powerpoint/2010/main" val="8624865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transition spd="slow">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66.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5.xml"/><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5.xml"/><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66.xml"/><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6.xml"/><Relationship Id="rId5" Type="http://schemas.openxmlformats.org/officeDocument/2006/relationships/image" Target="../media/image4.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4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6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5.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01049D-3B8A-D107-F27B-4D988AF53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026132" y="455330"/>
            <a:ext cx="1063853" cy="1355319"/>
          </a:xfrm>
          <a:prstGeom prst="rect">
            <a:avLst/>
          </a:prstGeom>
        </p:spPr>
      </p:pic>
      <p:sp>
        <p:nvSpPr>
          <p:cNvPr id="4" name="Rectangle: Rounded Corners 3">
            <a:extLst>
              <a:ext uri="{FF2B5EF4-FFF2-40B4-BE49-F238E27FC236}">
                <a16:creationId xmlns:a16="http://schemas.microsoft.com/office/drawing/2014/main" id="{3DA5AFD2-481A-B279-2518-A15156BEC889}"/>
              </a:ext>
            </a:extLst>
          </p:cNvPr>
          <p:cNvSpPr/>
          <p:nvPr/>
        </p:nvSpPr>
        <p:spPr>
          <a:xfrm>
            <a:off x="2035910" y="2203495"/>
            <a:ext cx="8636474" cy="4203948"/>
          </a:xfrm>
          <a:prstGeom prst="roundRect">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CHÀO</a:t>
            </a: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MỪNG QUÝ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VỀ DỰ GIỜ THĂM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baseline="0"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libri" panose="020F0502020204030204" pitchFamily="34" charset="0"/>
                <a:cs typeface="Calibri" panose="020F0502020204030204" pitchFamily="34" charset="0"/>
              </a:rPr>
              <a:t>GIÁO VIÊN: PHẠM THỊ NGỌC ÁNH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SINH: </a:t>
            </a:r>
            <a:r>
              <a:rPr lang="en-US" sz="3200" b="1" dirty="0">
                <a:solidFill>
                  <a:srgbClr val="FF0000"/>
                </a:solidFill>
                <a:latin typeface="Calibri" panose="020F0502020204030204" pitchFamily="34" charset="0"/>
                <a:cs typeface="Calibri" panose="020F0502020204030204" pitchFamily="34" charset="0"/>
              </a:rPr>
              <a:t>2003</a:t>
            </a:r>
            <a:endParaRPr kumimoji="0" lang="en-US" sz="32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baseline="0" dirty="0">
                <a:solidFill>
                  <a:srgbClr val="FF0000"/>
                </a:solidFill>
                <a:latin typeface="Calibri" panose="020F0502020204030204" pitchFamily="34" charset="0"/>
                <a:cs typeface="Calibri" panose="020F0502020204030204" pitchFamily="34" charset="0"/>
              </a:rPr>
              <a:t>MÔN</a:t>
            </a:r>
            <a:r>
              <a:rPr lang="en-US" sz="3200" b="1">
                <a:solidFill>
                  <a:srgbClr val="FF0000"/>
                </a:solidFill>
                <a:latin typeface="Calibri" panose="020F0502020204030204" pitchFamily="34" charset="0"/>
                <a:cs typeface="Calibri" panose="020F0502020204030204" pitchFamily="34" charset="0"/>
              </a:rPr>
              <a:t>: TOÁN</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EC28FBA-B950-762F-FDF2-AD73D9D8D2C1}"/>
              </a:ext>
            </a:extLst>
          </p:cNvPr>
          <p:cNvSpPr txBox="1"/>
          <p:nvPr/>
        </p:nvSpPr>
        <p:spPr>
          <a:xfrm>
            <a:off x="2035910" y="779046"/>
            <a:ext cx="829491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TRƯỜNG TIỂU HỌC HƯNG ĐẠO</a:t>
            </a:r>
          </a:p>
        </p:txBody>
      </p:sp>
      <p:cxnSp>
        <p:nvCxnSpPr>
          <p:cNvPr id="14" name="Straight Connector 13">
            <a:extLst>
              <a:ext uri="{FF2B5EF4-FFF2-40B4-BE49-F238E27FC236}">
                <a16:creationId xmlns:a16="http://schemas.microsoft.com/office/drawing/2014/main" id="{0C46B0A0-DB9A-1BBA-28FE-310BBF95A655}"/>
              </a:ext>
            </a:extLst>
          </p:cNvPr>
          <p:cNvCxnSpPr>
            <a:cxnSpLocks/>
          </p:cNvCxnSpPr>
          <p:nvPr/>
        </p:nvCxnSpPr>
        <p:spPr>
          <a:xfrm>
            <a:off x="2733869" y="1483567"/>
            <a:ext cx="6964568"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05091 0.1875 L 3.33333E-6 -3.7037E-6 " pathEditMode="relative" rAng="0" ptsTypes="AA">
                                      <p:cBhvr>
                                        <p:cTn id="9" dur="750" fill="hold"/>
                                        <p:tgtEl>
                                          <p:spTgt spid="8"/>
                                        </p:tgtEl>
                                        <p:attrNameLst>
                                          <p:attrName>ppt_x</p:attrName>
                                          <p:attrName>ppt_y</p:attrName>
                                        </p:attrNameLst>
                                      </p:cBhvr>
                                      <p:rCtr x="2539" y="-9375"/>
                                    </p:animMotion>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ội dung đoạn văn bản của bạn">
            <a:hlinkClick r:id="" action="ppaction://media"/>
            <a:extLst>
              <a:ext uri="{FF2B5EF4-FFF2-40B4-BE49-F238E27FC236}">
                <a16:creationId xmlns:a16="http://schemas.microsoft.com/office/drawing/2014/main" id="{F3161553-2058-C4F8-4734-B3B0D70A63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574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4</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1815882"/>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Người ta đóng cọc để rào các vườn hoa. Biết rằng hai cọc cạnh nhau cách nhau 1 m (như hình vẽ). Bạn ong tìm đến vườn hoa có hàng rào dài nhất, bạn chuồn chuồn tìm đến vườn hoa có hàng rào ngắn nhất. Hỏi mỗi bạn sẽ tìm đến vườn hoa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4479971-BB4A-420D-BF04-868A2619912E}"/>
              </a:ext>
            </a:extLst>
          </p:cNvPr>
          <p:cNvPicPr>
            <a:picLocks noChangeAspect="1"/>
          </p:cNvPicPr>
          <p:nvPr/>
        </p:nvPicPr>
        <p:blipFill>
          <a:blip r:embed="rId4"/>
          <a:stretch>
            <a:fillRect/>
          </a:stretch>
        </p:blipFill>
        <p:spPr>
          <a:xfrm>
            <a:off x="5016571" y="2857500"/>
            <a:ext cx="6737279" cy="2324100"/>
          </a:xfrm>
          <a:prstGeom prst="rect">
            <a:avLst/>
          </a:prstGeom>
        </p:spPr>
      </p:pic>
      <p:grpSp>
        <p:nvGrpSpPr>
          <p:cNvPr id="9" name="Group 8">
            <a:extLst>
              <a:ext uri="{FF2B5EF4-FFF2-40B4-BE49-F238E27FC236}">
                <a16:creationId xmlns:a16="http://schemas.microsoft.com/office/drawing/2014/main" id="{CCC0A59D-839C-4548-8E8C-656997608FE9}"/>
              </a:ext>
            </a:extLst>
          </p:cNvPr>
          <p:cNvGrpSpPr/>
          <p:nvPr/>
        </p:nvGrpSpPr>
        <p:grpSpPr>
          <a:xfrm>
            <a:off x="160821" y="2879605"/>
            <a:ext cx="4537886" cy="2168646"/>
            <a:chOff x="5876915" y="975793"/>
            <a:chExt cx="4684260" cy="2181047"/>
          </a:xfrm>
        </p:grpSpPr>
        <p:grpSp>
          <p:nvGrpSpPr>
            <p:cNvPr id="10" name="Group 9">
              <a:extLst>
                <a:ext uri="{FF2B5EF4-FFF2-40B4-BE49-F238E27FC236}">
                  <a16:creationId xmlns:a16="http://schemas.microsoft.com/office/drawing/2014/main" id="{EEF8526D-882A-4213-BE66-20C3D2707583}"/>
                </a:ext>
              </a:extLst>
            </p:cNvPr>
            <p:cNvGrpSpPr/>
            <p:nvPr/>
          </p:nvGrpSpPr>
          <p:grpSpPr>
            <a:xfrm>
              <a:off x="5876915" y="975793"/>
              <a:ext cx="4684260" cy="2113916"/>
              <a:chOff x="2387761" y="551055"/>
              <a:chExt cx="7051289" cy="3182111"/>
            </a:xfrm>
          </p:grpSpPr>
          <p:pic>
            <p:nvPicPr>
              <p:cNvPr id="12" name="图片 2" descr="2">
                <a:extLst>
                  <a:ext uri="{FF2B5EF4-FFF2-40B4-BE49-F238E27FC236}">
                    <a16:creationId xmlns:a16="http://schemas.microsoft.com/office/drawing/2014/main" id="{8EF3BBCA-94D6-4940-873C-B664E7E3CC2B}"/>
                  </a:ext>
                </a:extLst>
              </p:cNvPr>
              <p:cNvPicPr>
                <a:picLocks noChangeAspect="1"/>
              </p:cNvPicPr>
              <p:nvPr/>
            </p:nvPicPr>
            <p:blipFill>
              <a:blip r:embed="rId5"/>
              <a:stretch>
                <a:fillRect/>
              </a:stretch>
            </p:blipFill>
            <p:spPr>
              <a:xfrm>
                <a:off x="4238307" y="551055"/>
                <a:ext cx="3689350" cy="3127375"/>
              </a:xfrm>
              <a:prstGeom prst="rect">
                <a:avLst/>
              </a:prstGeom>
            </p:spPr>
          </p:pic>
          <p:pic>
            <p:nvPicPr>
              <p:cNvPr id="13" name="图片 1" descr="1">
                <a:extLst>
                  <a:ext uri="{FF2B5EF4-FFF2-40B4-BE49-F238E27FC236}">
                    <a16:creationId xmlns:a16="http://schemas.microsoft.com/office/drawing/2014/main" id="{3DB4ECF6-202E-4C82-9FB7-CF24C668E2BC}"/>
                  </a:ext>
                </a:extLst>
              </p:cNvPr>
              <p:cNvPicPr>
                <a:picLocks noChangeAspect="1"/>
              </p:cNvPicPr>
              <p:nvPr/>
            </p:nvPicPr>
            <p:blipFill>
              <a:blip r:embed="rId6"/>
              <a:stretch>
                <a:fillRect/>
              </a:stretch>
            </p:blipFill>
            <p:spPr>
              <a:xfrm>
                <a:off x="5999058" y="790166"/>
                <a:ext cx="3439992" cy="2915633"/>
              </a:xfrm>
              <a:prstGeom prst="rect">
                <a:avLst/>
              </a:prstGeom>
            </p:spPr>
          </p:pic>
          <p:pic>
            <p:nvPicPr>
              <p:cNvPr id="14" name="图片 2" descr="3">
                <a:extLst>
                  <a:ext uri="{FF2B5EF4-FFF2-40B4-BE49-F238E27FC236}">
                    <a16:creationId xmlns:a16="http://schemas.microsoft.com/office/drawing/2014/main" id="{AA79E311-2420-4C70-8A7A-BC59336EF015}"/>
                  </a:ext>
                </a:extLst>
              </p:cNvPr>
              <p:cNvPicPr>
                <a:picLocks noChangeAspect="1"/>
              </p:cNvPicPr>
              <p:nvPr/>
            </p:nvPicPr>
            <p:blipFill>
              <a:blip r:embed="rId7"/>
              <a:stretch>
                <a:fillRect/>
              </a:stretch>
            </p:blipFill>
            <p:spPr>
              <a:xfrm flipH="1">
                <a:off x="2387761" y="872971"/>
                <a:ext cx="3374585" cy="2860195"/>
              </a:xfrm>
              <a:prstGeom prst="rect">
                <a:avLst/>
              </a:prstGeom>
            </p:spPr>
          </p:pic>
        </p:grpSp>
        <p:sp>
          <p:nvSpPr>
            <p:cNvPr id="11" name="Rounded Rectangle 20">
              <a:extLst>
                <a:ext uri="{FF2B5EF4-FFF2-40B4-BE49-F238E27FC236}">
                  <a16:creationId xmlns:a16="http://schemas.microsoft.com/office/drawing/2014/main" id="{89B6C26C-5A3D-4531-AA41-87325C77EE0D}"/>
                </a:ext>
              </a:extLst>
            </p:cNvPr>
            <p:cNvSpPr/>
            <p:nvPr/>
          </p:nvSpPr>
          <p:spPr>
            <a:xfrm>
              <a:off x="6687729" y="2549254"/>
              <a:ext cx="3349363" cy="607586"/>
            </a:xfrm>
            <a:prstGeom prst="roundRect">
              <a:avLst/>
            </a:prstGeom>
            <a:solidFill>
              <a:sysClr val="window" lastClr="FFFFFF"/>
            </a:solidFill>
            <a:ln w="2857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Thảo</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luận</a:t>
              </a:r>
              <a:r>
                <a:rPr lang="en-US" sz="2800" b="1" kern="0" dirty="0">
                  <a:solidFill>
                    <a:srgbClr val="C00000"/>
                  </a:solidFill>
                  <a:latin typeface="Cambria" panose="02040503050406030204" pitchFamily="18" charset="0"/>
                  <a:ea typeface="Cambria" panose="02040503050406030204" pitchFamily="18" charset="0"/>
                </a:rPr>
                <a:t> </a:t>
              </a:r>
              <a:r>
                <a:rPr lang="en-US" sz="2800" b="1" kern="0" dirty="0" err="1">
                  <a:solidFill>
                    <a:srgbClr val="C00000"/>
                  </a:solidFill>
                  <a:latin typeface="Cambria" panose="02040503050406030204" pitchFamily="18" charset="0"/>
                  <a:ea typeface="Cambria" panose="02040503050406030204" pitchFamily="18" charset="0"/>
                </a:rPr>
                <a:t>nhóm</a:t>
              </a:r>
              <a:r>
                <a:rPr lang="en-US" sz="2800" b="1" kern="0" dirty="0">
                  <a:solidFill>
                    <a:srgbClr val="C00000"/>
                  </a:solidFill>
                  <a:latin typeface="Cambria" panose="02040503050406030204" pitchFamily="18" charset="0"/>
                  <a:ea typeface="Cambria" panose="02040503050406030204" pitchFamily="18" charset="0"/>
                </a:rPr>
                <a:t> 4</a:t>
              </a:r>
              <a:endPar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5288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7CD6C20-15A8-FCC3-053F-808D888D26B3}"/>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44A5A5CF-0B5F-0BCB-3F7F-ABF07A4224FF}"/>
              </a:ext>
            </a:extLst>
          </p:cNvPr>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49BC12E4-C699-D825-8881-A95EC71BD526}"/>
              </a:ext>
            </a:extLst>
          </p:cNvPr>
          <p:cNvPicPr>
            <a:picLocks noChangeAspect="1"/>
          </p:cNvPicPr>
          <p:nvPr/>
        </p:nvPicPr>
        <p:blipFill>
          <a:blip r:embed="rId4"/>
          <a:stretch>
            <a:fillRect/>
          </a:stretch>
        </p:blipFill>
        <p:spPr>
          <a:xfrm>
            <a:off x="3880884" y="436561"/>
            <a:ext cx="4664150" cy="1608950"/>
          </a:xfrm>
          <a:prstGeom prst="rect">
            <a:avLst/>
          </a:prstGeom>
        </p:spPr>
      </p:pic>
      <p:sp>
        <p:nvSpPr>
          <p:cNvPr id="6" name="TextBox 5">
            <a:extLst>
              <a:ext uri="{FF2B5EF4-FFF2-40B4-BE49-F238E27FC236}">
                <a16:creationId xmlns:a16="http://schemas.microsoft.com/office/drawing/2014/main" id="{EFE61652-D122-28CE-E267-4EAA80AE5452}"/>
              </a:ext>
            </a:extLst>
          </p:cNvPr>
          <p:cNvSpPr txBox="1"/>
          <p:nvPr/>
        </p:nvSpPr>
        <p:spPr>
          <a:xfrm>
            <a:off x="790575" y="1990725"/>
            <a:ext cx="10991850" cy="452431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Đếm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ô </a:t>
            </a:r>
            <a:r>
              <a:rPr lang="en-US" sz="2400" b="1" dirty="0" err="1">
                <a:solidFill>
                  <a:srgbClr val="FF0000"/>
                </a:solidFill>
                <a:latin typeface="Calibri" panose="020F0502020204030204" pitchFamily="34" charset="0"/>
                <a:cs typeface="Calibri" panose="020F0502020204030204" pitchFamily="34" charset="0"/>
              </a:rPr>
              <a:t>vuông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mỗi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để</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tính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độ</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dài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các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cạnh</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của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hàng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rào</a:t>
            </a:r>
            <a:r>
              <a:rPr lang="en-US" sz="2400" b="1" dirty="0">
                <a:solidFill>
                  <a:srgbClr val="FF0000"/>
                </a:solidFill>
                <a:latin typeface="Calibri" panose="020F0502020204030204" pitchFamily="34" charset="0"/>
                <a:cs typeface="Calibri" panose="020F0502020204030204" pitchFamily="34" charset="0"/>
              </a:rPr>
              <a:t>.</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3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(3 + 4) x 2 = 14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vuông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các</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4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4 x 4 = 16 (cm)</a:t>
            </a:r>
          </a:p>
          <a:p>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trồng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hoa</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màu</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đỏ</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hình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chữ</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nhật</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có</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độ</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dài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hai</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cạnh</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 4 cm </a:t>
            </a:r>
            <a:r>
              <a:rPr lang="en-US" sz="2400" b="1" dirty="0" err="1">
                <a:solidFill>
                  <a:srgbClr val="0070C0"/>
                </a:solidFill>
                <a:latin typeface="Calibri" panose="020F0502020204030204" pitchFamily="34" charset="0"/>
                <a:cs typeface="Calibri" panose="020F0502020204030204" pitchFamily="34" charset="0"/>
              </a:rPr>
              <a:t>và</a:t>
            </a:r>
            <a:r>
              <a:rPr lang="en-US" sz="2400" b="1" dirty="0">
                <a:solidFill>
                  <a:srgbClr val="0070C0"/>
                </a:solidFill>
                <a:latin typeface="Calibri" panose="020F0502020204030204" pitchFamily="34" charset="0"/>
                <a:cs typeface="Calibri" panose="020F0502020204030204" pitchFamily="34" charset="0"/>
              </a:rPr>
              <a:t> 5 cm.</a:t>
            </a:r>
          </a:p>
          <a:p>
            <a:pPr algn="ctr"/>
            <a:r>
              <a:rPr lang="en-US" sz="2400" b="1" dirty="0">
                <a:solidFill>
                  <a:srgbClr val="0070C0"/>
                </a:solidFill>
                <a:latin typeface="Calibri" panose="020F0502020204030204" pitchFamily="34" charset="0"/>
                <a:cs typeface="Calibri" panose="020F0502020204030204" pitchFamily="34" charset="0"/>
              </a:rPr>
              <a:t>Chu vi </a:t>
            </a:r>
            <a:r>
              <a:rPr lang="en-US" sz="2400" b="1" dirty="0" err="1">
                <a:solidFill>
                  <a:srgbClr val="0070C0"/>
                </a:solidFill>
                <a:latin typeface="Calibri" panose="020F0502020204030204" pitchFamily="34" charset="0"/>
                <a:cs typeface="Calibri" panose="020F0502020204030204" pitchFamily="34" charset="0"/>
              </a:rPr>
              <a:t>hàng</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rào</a:t>
            </a:r>
            <a:r>
              <a:rPr lang="en-US" sz="2400" b="1" dirty="0">
                <a:solidFill>
                  <a:srgbClr val="0070C0"/>
                </a:solidFill>
                <a:latin typeface="Calibri" panose="020F0502020204030204" pitchFamily="34" charset="0"/>
                <a:cs typeface="Calibri" panose="020F0502020204030204" pitchFamily="34" charset="0"/>
              </a:rPr>
              <a:t> </a:t>
            </a:r>
            <a:r>
              <a:rPr lang="en-US" sz="2400" b="1" dirty="0" err="1">
                <a:solidFill>
                  <a:srgbClr val="0070C0"/>
                </a:solidFill>
                <a:latin typeface="Calibri" panose="020F0502020204030204" pitchFamily="34" charset="0"/>
                <a:cs typeface="Calibri" panose="020F0502020204030204" pitchFamily="34" charset="0"/>
              </a:rPr>
              <a:t>là</a:t>
            </a:r>
            <a:r>
              <a:rPr lang="en-US" sz="2400" b="1" dirty="0">
                <a:solidFill>
                  <a:srgbClr val="0070C0"/>
                </a:solidFill>
                <a:latin typeface="Calibri" panose="020F0502020204030204" pitchFamily="34" charset="0"/>
                <a:cs typeface="Calibri" panose="020F0502020204030204" pitchFamily="34" charset="0"/>
              </a:rPr>
              <a:t>:</a:t>
            </a:r>
          </a:p>
          <a:p>
            <a:pPr algn="ctr"/>
            <a:r>
              <a:rPr lang="en-US" sz="2400" b="1" dirty="0">
                <a:solidFill>
                  <a:srgbClr val="0070C0"/>
                </a:solidFill>
                <a:latin typeface="Calibri" panose="020F0502020204030204" pitchFamily="34" charset="0"/>
                <a:cs typeface="Calibri" panose="020F0502020204030204" pitchFamily="34" charset="0"/>
              </a:rPr>
              <a:t> (4 + 5) x 2 = 18 (cm)</a:t>
            </a:r>
          </a:p>
          <a:p>
            <a:r>
              <a:rPr lang="en-US" sz="2400" b="1" i="1" dirty="0" err="1">
                <a:solidFill>
                  <a:srgbClr val="FF0000"/>
                </a:solidFill>
                <a:latin typeface="Calibri" panose="020F0502020204030204" pitchFamily="34" charset="0"/>
                <a:cs typeface="Calibri" panose="020F0502020204030204" pitchFamily="34" charset="0"/>
              </a:rPr>
              <a:t>Vì</a:t>
            </a:r>
            <a:r>
              <a:rPr lang="en-US" sz="2400" b="1" i="1" dirty="0">
                <a:solidFill>
                  <a:srgbClr val="FF0000"/>
                </a:solidFill>
                <a:latin typeface="Calibri" panose="020F0502020204030204" pitchFamily="34" charset="0"/>
                <a:cs typeface="Calibri" panose="020F0502020204030204" pitchFamily="34" charset="0"/>
              </a:rPr>
              <a:t> 12 &lt; 14 &lt; 18 </a:t>
            </a:r>
            <a:r>
              <a:rPr lang="en-US" sz="2400" b="1" i="1" dirty="0" err="1">
                <a:solidFill>
                  <a:srgbClr val="FF0000"/>
                </a:solidFill>
                <a:latin typeface="Calibri" panose="020F0502020204030204" pitchFamily="34" charset="0"/>
                <a:cs typeface="Calibri" panose="020F0502020204030204" pitchFamily="34" charset="0"/>
              </a:rPr>
              <a:t>nên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bạn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ong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tìm</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đến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rào</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trồng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hoa</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màu</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đỏ</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bạn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chuồn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chuồn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tìm</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đến</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hàng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rào</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trồng</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hoa</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màu</a:t>
            </a:r>
            <a:r>
              <a:rPr lang="en-US" sz="2400" b="1" i="1" dirty="0">
                <a:solidFill>
                  <a:srgbClr val="FF0000"/>
                </a:solidFill>
                <a:latin typeface="Calibri" panose="020F0502020204030204" pitchFamily="34" charset="0"/>
                <a:cs typeface="Calibri" panose="020F0502020204030204" pitchFamily="34" charset="0"/>
              </a:rPr>
              <a:t> </a:t>
            </a:r>
            <a:r>
              <a:rPr lang="en-US" sz="2400" b="1" i="1" dirty="0" err="1">
                <a:solidFill>
                  <a:srgbClr val="FF0000"/>
                </a:solidFill>
                <a:latin typeface="Calibri" panose="020F0502020204030204" pitchFamily="34" charset="0"/>
                <a:cs typeface="Calibri" panose="020F0502020204030204" pitchFamily="34" charset="0"/>
              </a:rPr>
              <a:t>vàng</a:t>
            </a:r>
            <a:r>
              <a:rPr lang="en-US" sz="2400" b="1" i="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4367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anim calcmode="lin" valueType="num">
                                      <p:cBhvr>
                                        <p:cTn id="1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anim calcmode="lin" valueType="num">
                                      <p:cBhvr>
                                        <p:cTn id="2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anim calcmode="lin" valueType="num">
                                      <p:cBhvr>
                                        <p:cTn id="4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6">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fade">
                                      <p:cBhvr>
                                        <p:cTn id="47" dur="1000"/>
                                        <p:tgtEl>
                                          <p:spTgt spid="6">
                                            <p:txEl>
                                              <p:pRg st="5" end="5"/>
                                            </p:txEl>
                                          </p:spTgt>
                                        </p:tgtEl>
                                      </p:cBhvr>
                                    </p:animEffect>
                                    <p:anim calcmode="lin" valueType="num">
                                      <p:cBhvr>
                                        <p:cTn id="4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6">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6">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Effect transition="in" filter="fade">
                                      <p:cBhvr>
                                        <p:cTn id="55" dur="1000"/>
                                        <p:tgtEl>
                                          <p:spTgt spid="6">
                                            <p:txEl>
                                              <p:pRg st="6" end="6"/>
                                            </p:txEl>
                                          </p:spTgt>
                                        </p:tgtEl>
                                      </p:cBhvr>
                                    </p:animEffect>
                                    <p:anim calcmode="lin" valueType="num">
                                      <p:cBhvr>
                                        <p:cTn id="56"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6">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6">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6">
                                            <p:txEl>
                                              <p:pRg st="7" end="7"/>
                                            </p:txEl>
                                          </p:spTgt>
                                        </p:tgtEl>
                                        <p:attrNameLst>
                                          <p:attrName>style.visibility</p:attrName>
                                        </p:attrNameLst>
                                      </p:cBhvr>
                                      <p:to>
                                        <p:strVal val="visible"/>
                                      </p:to>
                                    </p:set>
                                    <p:animEffect transition="in" filter="fade">
                                      <p:cBhvr>
                                        <p:cTn id="63" dur="1000"/>
                                        <p:tgtEl>
                                          <p:spTgt spid="6">
                                            <p:txEl>
                                              <p:pRg st="7" end="7"/>
                                            </p:txEl>
                                          </p:spTgt>
                                        </p:tgtEl>
                                      </p:cBhvr>
                                    </p:animEffect>
                                    <p:anim calcmode="lin" valueType="num">
                                      <p:cBhvr>
                                        <p:cTn id="64"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6">
                                            <p:txEl>
                                              <p:pRg st="8" end="8"/>
                                            </p:txEl>
                                          </p:spTgt>
                                        </p:tgtEl>
                                        <p:attrNameLst>
                                          <p:attrName>style.visibility</p:attrName>
                                        </p:attrNameLst>
                                      </p:cBhvr>
                                      <p:to>
                                        <p:strVal val="visible"/>
                                      </p:to>
                                    </p:set>
                                    <p:animEffect transition="in" filter="fade">
                                      <p:cBhvr>
                                        <p:cTn id="71" dur="1000"/>
                                        <p:tgtEl>
                                          <p:spTgt spid="6">
                                            <p:txEl>
                                              <p:pRg st="8" end="8"/>
                                            </p:txEl>
                                          </p:spTgt>
                                        </p:tgtEl>
                                      </p:cBhvr>
                                    </p:animEffect>
                                    <p:anim calcmode="lin" valueType="num">
                                      <p:cBhvr>
                                        <p:cTn id="7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73" dur="900" decel="100000" fill="hold"/>
                                        <p:tgtEl>
                                          <p:spTgt spid="6">
                                            <p:txEl>
                                              <p:pRg st="8" end="8"/>
                                            </p:txEl>
                                          </p:spTgt>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6">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grpId="0" nodeType="clickEffect">
                                  <p:stCondLst>
                                    <p:cond delay="0"/>
                                  </p:stCondLst>
                                  <p:childTnLst>
                                    <p:set>
                                      <p:cBhvr>
                                        <p:cTn id="78" dur="1" fill="hold">
                                          <p:stCondLst>
                                            <p:cond delay="0"/>
                                          </p:stCondLst>
                                        </p:cTn>
                                        <p:tgtEl>
                                          <p:spTgt spid="6">
                                            <p:txEl>
                                              <p:pRg st="9" end="9"/>
                                            </p:txEl>
                                          </p:spTgt>
                                        </p:tgtEl>
                                        <p:attrNameLst>
                                          <p:attrName>style.visibility</p:attrName>
                                        </p:attrNameLst>
                                      </p:cBhvr>
                                      <p:to>
                                        <p:strVal val="visible"/>
                                      </p:to>
                                    </p:set>
                                    <p:animEffect transition="in" filter="fade">
                                      <p:cBhvr>
                                        <p:cTn id="79" dur="1000"/>
                                        <p:tgtEl>
                                          <p:spTgt spid="6">
                                            <p:txEl>
                                              <p:pRg st="9" end="9"/>
                                            </p:txEl>
                                          </p:spTgt>
                                        </p:tgtEl>
                                      </p:cBhvr>
                                    </p:animEffect>
                                    <p:anim calcmode="lin" valueType="num">
                                      <p:cBhvr>
                                        <p:cTn id="80"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81" dur="900" decel="100000" fill="hold"/>
                                        <p:tgtEl>
                                          <p:spTgt spid="6">
                                            <p:txEl>
                                              <p:pRg st="9" end="9"/>
                                            </p:tx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6">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6">
                                            <p:txEl>
                                              <p:pRg st="10" end="10"/>
                                            </p:txEl>
                                          </p:spTgt>
                                        </p:tgtEl>
                                        <p:attrNameLst>
                                          <p:attrName>style.visibility</p:attrName>
                                        </p:attrNameLst>
                                      </p:cBhvr>
                                      <p:to>
                                        <p:strVal val="visible"/>
                                      </p:to>
                                    </p:set>
                                    <p:animEffect transition="in" filter="fade">
                                      <p:cBhvr>
                                        <p:cTn id="87" dur="1000"/>
                                        <p:tgtEl>
                                          <p:spTgt spid="6">
                                            <p:txEl>
                                              <p:pRg st="10" end="10"/>
                                            </p:txEl>
                                          </p:spTgt>
                                        </p:tgtEl>
                                      </p:cBhvr>
                                    </p:animEffect>
                                    <p:anim calcmode="lin" valueType="num">
                                      <p:cBhvr>
                                        <p:cTn id="88"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89" dur="900" decel="100000" fill="hold"/>
                                        <p:tgtEl>
                                          <p:spTgt spid="6">
                                            <p:txEl>
                                              <p:pRg st="10" end="10"/>
                                            </p:txEl>
                                          </p:spTgt>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6">
                                            <p:txEl>
                                              <p:pRg st="10" end="1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0" y="0"/>
            <a:ext cx="12192000" cy="6857999"/>
          </a:xfrm>
          <a:prstGeom prst="rect">
            <a:avLst/>
          </a:prstGeom>
        </p:spPr>
      </p:pic>
      <p:sp>
        <p:nvSpPr>
          <p:cNvPr id="2" name="矩形 1"/>
          <p:cNvSpPr/>
          <p:nvPr/>
        </p:nvSpPr>
        <p:spPr>
          <a:xfrm>
            <a:off x="1671483" y="848759"/>
            <a:ext cx="9725947" cy="51054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p:cNvPicPr>
            <a:picLocks noChangeAspect="1"/>
          </p:cNvPicPr>
          <p:nvPr/>
        </p:nvPicPr>
        <p:blipFill>
          <a:blip r:embed="rId3"/>
          <a:stretch>
            <a:fillRect/>
          </a:stretch>
        </p:blipFill>
        <p:spPr>
          <a:xfrm>
            <a:off x="2342911" y="2329747"/>
            <a:ext cx="7600381" cy="1880746"/>
          </a:xfrm>
          <a:prstGeom prst="rect">
            <a:avLst/>
          </a:prstGeom>
        </p:spPr>
      </p:pic>
      <p:pic>
        <p:nvPicPr>
          <p:cNvPr id="15"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4533" y="3551095"/>
            <a:ext cx="3582297" cy="2811423"/>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9043332" y="2115879"/>
            <a:ext cx="2433652" cy="3613715"/>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84986" y="89195"/>
            <a:ext cx="406400" cy="4064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829586" y="541315"/>
            <a:ext cx="7498730" cy="4413887"/>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2" y="162564"/>
            <a:ext cx="11165462"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529715" y="182845"/>
            <a:ext cx="80709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Tính chu vi hình chữ nhật có chiều dài </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4</a:t>
            </a: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m và chiều rộng </a:t>
            </a:r>
            <a:r>
              <a:rPr lang="en-US" sz="36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3 </a:t>
            </a: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a:t>
            </a:r>
            <a:endPar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1: </a:t>
            </a: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rgbClr val="0000FF"/>
                </a:solidFill>
                <a:latin typeface="Cambria" panose="02040503050406030204" pitchFamily="18" charset="0"/>
                <a:ea typeface="Cambria" panose="02040503050406030204" pitchFamily="18" charset="0"/>
              </a:rPr>
              <a:t>Chu vi </a:t>
            </a:r>
            <a:r>
              <a:rPr lang="en-US" sz="3200" dirty="0" err="1">
                <a:solidFill>
                  <a:srgbClr val="0000FF"/>
                </a:solidFill>
                <a:latin typeface="Cambria" panose="02040503050406030204" pitchFamily="18" charset="0"/>
                <a:ea typeface="Cambria" panose="02040503050406030204" pitchFamily="18" charset="0"/>
              </a:rPr>
              <a:t>hình</a:t>
            </a:r>
            <a:r>
              <a:rPr lang="en-US" sz="3200" dirty="0">
                <a:solidFill>
                  <a:srgbClr val="0000FF"/>
                </a:solidFill>
                <a:latin typeface="Cambria" panose="02040503050406030204" pitchFamily="18" charset="0"/>
                <a:ea typeface="Cambria" panose="02040503050406030204" pitchFamily="18" charset="0"/>
              </a:rPr>
              <a:t> </a:t>
            </a:r>
            <a:r>
              <a:rPr lang="en-US" sz="3200" dirty="0" err="1">
                <a:solidFill>
                  <a:srgbClr val="0000FF"/>
                </a:solidFill>
                <a:latin typeface="Cambria" panose="02040503050406030204" pitchFamily="18" charset="0"/>
                <a:ea typeface="Cambria" panose="02040503050406030204" pitchFamily="18" charset="0"/>
              </a:rPr>
              <a:t>chữ</a:t>
            </a:r>
            <a:r>
              <a:rPr lang="en-US" sz="3200" dirty="0">
                <a:solidFill>
                  <a:srgbClr val="0000FF"/>
                </a:solidFill>
                <a:latin typeface="Cambria" panose="02040503050406030204" pitchFamily="18" charset="0"/>
                <a:ea typeface="Cambria" panose="02040503050406030204" pitchFamily="18" charset="0"/>
              </a:rPr>
              <a:t> </a:t>
            </a:r>
            <a:r>
              <a:rPr lang="en-US" sz="3200" dirty="0" err="1">
                <a:solidFill>
                  <a:srgbClr val="0000FF"/>
                </a:solidFill>
                <a:latin typeface="Cambria" panose="02040503050406030204" pitchFamily="18" charset="0"/>
                <a:ea typeface="Cambria" panose="02040503050406030204" pitchFamily="18" charset="0"/>
              </a:rPr>
              <a:t>nhật</a:t>
            </a:r>
            <a:r>
              <a:rPr lang="en-US" sz="3200" dirty="0">
                <a:solidFill>
                  <a:srgbClr val="0000FF"/>
                </a:solidFill>
                <a:latin typeface="Cambria" panose="02040503050406030204" pitchFamily="18" charset="0"/>
                <a:ea typeface="Cambria" panose="02040503050406030204" pitchFamily="18" charset="0"/>
              </a:rPr>
              <a:t> </a:t>
            </a:r>
            <a:r>
              <a:rPr lang="en-US" sz="3200" dirty="0" err="1">
                <a:solidFill>
                  <a:srgbClr val="0000FF"/>
                </a:solidFill>
                <a:latin typeface="Cambria" panose="02040503050406030204" pitchFamily="18" charset="0"/>
                <a:ea typeface="Cambria" panose="02040503050406030204" pitchFamily="18" charset="0"/>
              </a:rPr>
              <a:t>là</a:t>
            </a:r>
            <a:r>
              <a:rPr lang="en-US" sz="3200" dirty="0">
                <a:solidFill>
                  <a:srgbClr val="0000FF"/>
                </a:solidFill>
                <a:latin typeface="Cambria" panose="02040503050406030204" pitchFamily="18" charset="0"/>
                <a:ea typeface="Cambria" panose="02040503050406030204" pitchFamily="18" charset="0"/>
              </a:rPr>
              <a:t>:</a:t>
            </a:r>
          </a:p>
          <a:p>
            <a:pPr lvl="0" algn="ctr">
              <a:defRPr/>
            </a:pPr>
            <a:r>
              <a:rPr lang="en-US" sz="3200" dirty="0">
                <a:solidFill>
                  <a:srgbClr val="0000FF"/>
                </a:solidFill>
                <a:latin typeface="Cambria" panose="02040503050406030204" pitchFamily="18" charset="0"/>
                <a:ea typeface="Cambria" panose="02040503050406030204" pitchFamily="18" charset="0"/>
              </a:rPr>
              <a:t>(3 + 4) x 2 = 14 (m)</a:t>
            </a: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58211" y="162564"/>
            <a:ext cx="11590765"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263901" y="427394"/>
            <a:ext cx="91873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Tính chu vi hình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vuông</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cạnh</a:t>
            </a:r>
            <a:r>
              <a:rPr kumimoji="0" lang="en-US" sz="36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7 dm</a:t>
            </a:r>
          </a:p>
        </p:txBody>
      </p:sp>
      <p:sp>
        <p:nvSpPr>
          <p:cNvPr id="6" name="TextBox 5">
            <a:extLst>
              <a:ext uri="{FF2B5EF4-FFF2-40B4-BE49-F238E27FC236}">
                <a16:creationId xmlns:a16="http://schemas.microsoft.com/office/drawing/2014/main" id="{BBA62936-9DF0-138F-0AC5-867F2B16711E}"/>
              </a:ext>
            </a:extLst>
          </p:cNvPr>
          <p:cNvSpPr txBox="1"/>
          <p:nvPr/>
        </p:nvSpPr>
        <p:spPr>
          <a:xfrm>
            <a:off x="506922" y="374231"/>
            <a:ext cx="16693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2: </a:t>
            </a: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84986" y="89195"/>
            <a:ext cx="406400" cy="4064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156816" y="1493491"/>
            <a:ext cx="11875575" cy="199695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Chu vi </a:t>
            </a:r>
            <a:r>
              <a:rPr kumimoji="0" lang="en-US" sz="40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cs typeface="+mn-cs"/>
              </a:rPr>
              <a:t>vuông</a:t>
            </a:r>
            <a:r>
              <a:rPr kumimoji="0" lang="en-US" sz="40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0000FF"/>
                </a:solidFill>
                <a:effectLst/>
                <a:uLnTx/>
                <a:uFillTx/>
                <a:latin typeface="Cambria" panose="02040503050406030204" pitchFamily="18" charset="0"/>
                <a:ea typeface="Cambria" panose="02040503050406030204" pitchFamily="18" charset="0"/>
                <a:cs typeface="+mn-cs"/>
              </a:rPr>
              <a:t>là</a:t>
            </a:r>
            <a:r>
              <a:rPr kumimoji="0" lang="en-US" sz="4000" b="1" i="0" u="none" strike="noStrike" kern="1200" cap="none" spc="0" normalizeH="0" noProof="0" dirty="0">
                <a:ln>
                  <a:noFill/>
                </a:ln>
                <a:solidFill>
                  <a:srgbClr val="0000FF"/>
                </a:solidFill>
                <a:effectLst/>
                <a:uLnTx/>
                <a:uFillTx/>
                <a:latin typeface="Cambria" panose="02040503050406030204" pitchFamily="18" charset="0"/>
                <a:ea typeface="Cambria" panose="02040503050406030204" pitchFamily="18" charset="0"/>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baseline="0" dirty="0">
                <a:solidFill>
                  <a:srgbClr val="0000FF"/>
                </a:solidFill>
                <a:latin typeface="Cambria" panose="02040503050406030204" pitchFamily="18" charset="0"/>
                <a:ea typeface="Cambria" panose="02040503050406030204" pitchFamily="18" charset="0"/>
              </a:rPr>
              <a:t>7</a:t>
            </a:r>
            <a:r>
              <a:rPr lang="en-US" sz="4000" b="1" dirty="0">
                <a:solidFill>
                  <a:srgbClr val="0000FF"/>
                </a:solidFill>
                <a:latin typeface="Cambria" panose="02040503050406030204" pitchFamily="18" charset="0"/>
                <a:ea typeface="Cambria" panose="02040503050406030204" pitchFamily="18" charset="0"/>
              </a:rPr>
              <a:t> x 4 = 28 (dm)</a:t>
            </a:r>
            <a:endParaRPr kumimoji="0" lang="en-US" sz="40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0" y="1"/>
            <a:ext cx="12192000" cy="6857999"/>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186798" y="478121"/>
            <a:ext cx="10421470" cy="5642532"/>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3" name="Picture 2"/>
          <p:cNvPicPr>
            <a:picLocks noChangeAspect="1"/>
          </p:cNvPicPr>
          <p:nvPr/>
        </p:nvPicPr>
        <p:blipFill>
          <a:blip r:embed="rId5"/>
          <a:stretch>
            <a:fillRect/>
          </a:stretch>
        </p:blipFill>
        <p:spPr>
          <a:xfrm>
            <a:off x="1896209" y="1930400"/>
            <a:ext cx="5738954" cy="20857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F25886D8-C74C-4D18-03ED-775C855F1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9613" y="144158"/>
            <a:ext cx="1466552" cy="1466552"/>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
            <a:ext cx="12192000" cy="6857999"/>
          </a:xfrm>
          <a:prstGeom prst="rect">
            <a:avLst/>
          </a:prstGeom>
        </p:spPr>
      </p:pic>
      <p:pic>
        <p:nvPicPr>
          <p:cNvPr id="8" name="图片 7"/>
          <p:cNvPicPr>
            <a:picLocks noChangeAspect="1"/>
          </p:cNvPicPr>
          <p:nvPr/>
        </p:nvPicPr>
        <p:blipFill>
          <a:blip r:embed="rId3"/>
          <a:stretch>
            <a:fillRect/>
          </a:stretch>
        </p:blipFill>
        <p:spPr>
          <a:xfrm>
            <a:off x="1392180" y="-576942"/>
            <a:ext cx="9604285" cy="7941128"/>
          </a:xfrm>
          <a:prstGeom prst="rect">
            <a:avLst/>
          </a:prstGeom>
        </p:spPr>
      </p:pic>
      <p:sp>
        <p:nvSpPr>
          <p:cNvPr id="11" name="爆炸形: 8 pt  10"/>
          <p:cNvSpPr/>
          <p:nvPr/>
        </p:nvSpPr>
        <p:spPr>
          <a:xfrm>
            <a:off x="8000159" y="3818011"/>
            <a:ext cx="1923327" cy="1515291"/>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思源黑体 CN Medium" panose="020B0600000000000000" pitchFamily="34" charset="-122"/>
              <a:ea typeface="思源黑体 CN Medium" panose="020B0600000000000000" pitchFamily="34" charset="-122"/>
              <a:cs typeface="+mn-cs"/>
            </a:endParaRPr>
          </a:p>
        </p:txBody>
      </p:sp>
      <p:pic>
        <p:nvPicPr>
          <p:cNvPr id="3" name="Picture 2"/>
          <p:cNvPicPr>
            <a:picLocks noChangeAspect="1"/>
          </p:cNvPicPr>
          <p:nvPr/>
        </p:nvPicPr>
        <p:blipFill>
          <a:blip r:embed="rId4"/>
          <a:stretch>
            <a:fillRect/>
          </a:stretch>
        </p:blipFill>
        <p:spPr>
          <a:xfrm>
            <a:off x="2274680" y="3164401"/>
            <a:ext cx="7349610" cy="171212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7FE686E9-E20D-2EB1-A288-8C4F7FAAA2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9613" y="144158"/>
            <a:ext cx="1466552" cy="1466552"/>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259">
            <a:off x="661106" y="378752"/>
            <a:ext cx="11127996" cy="6199453"/>
          </a:xfrm>
          <a:prstGeom prst="rect">
            <a:avLst/>
          </a:prstGeom>
        </p:spPr>
      </p:pic>
      <p:sp>
        <p:nvSpPr>
          <p:cNvPr id="40" name="Rectangle 39">
            <a:extLst>
              <a:ext uri="{FF2B5EF4-FFF2-40B4-BE49-F238E27FC236}">
                <a16:creationId xmlns:a16="http://schemas.microsoft.com/office/drawing/2014/main" id="{1FE655D2-300C-49D9-8D84-F52CA7381C0D}"/>
              </a:ext>
            </a:extLst>
          </p:cNvPr>
          <p:cNvSpPr/>
          <p:nvPr/>
        </p:nvSpPr>
        <p:spPr>
          <a:xfrm>
            <a:off x="2755108" y="1948784"/>
            <a:ext cx="1522661" cy="1465115"/>
          </a:xfrm>
          <a:prstGeom prst="rect">
            <a:avLst/>
          </a:prstGeom>
          <a:solidFill>
            <a:srgbClr val="99CCFF"/>
          </a:solidFill>
          <a:ln w="76200" cap="flat" cmpd="sng" algn="ctr">
            <a:solidFill>
              <a:schemeClr val="bg1"/>
            </a:solidFill>
            <a:prstDash val="solid"/>
          </a:ln>
          <a:effectLst/>
        </p:spPr>
        <p:txBody>
          <a:bodyPr rtlCol="0" anchor="ctr"/>
          <a:lstStyle/>
          <a:p>
            <a:pPr algn="ctr" defTabSz="1219261">
              <a:buClr>
                <a:srgbClr val="000000"/>
              </a:buClr>
              <a:defRPr/>
            </a:pPr>
            <a:endParaRPr lang="en-US" sz="1867" kern="0">
              <a:solidFill>
                <a:srgbClr val="FFFFFF"/>
              </a:solidFill>
              <a:latin typeface="Arial"/>
              <a:sym typeface="Arial"/>
            </a:endParaRPr>
          </a:p>
        </p:txBody>
      </p:sp>
      <p:sp>
        <p:nvSpPr>
          <p:cNvPr id="41" name="Freeform: Shape 40">
            <a:extLst>
              <a:ext uri="{FF2B5EF4-FFF2-40B4-BE49-F238E27FC236}">
                <a16:creationId xmlns:a16="http://schemas.microsoft.com/office/drawing/2014/main" id="{D67C418B-0C1C-43AC-AAD2-9755583E95A1}"/>
              </a:ext>
            </a:extLst>
          </p:cNvPr>
          <p:cNvSpPr/>
          <p:nvPr/>
        </p:nvSpPr>
        <p:spPr>
          <a:xfrm>
            <a:off x="6720951" y="1714903"/>
            <a:ext cx="2715941" cy="1932879"/>
          </a:xfrm>
          <a:custGeom>
            <a:avLst/>
            <a:gdLst>
              <a:gd name="connsiteX0" fmla="*/ 0 w 2036956"/>
              <a:gd name="connsiteY0" fmla="*/ 1449659 h 1449659"/>
              <a:gd name="connsiteX1" fmla="*/ 2036956 w 2036956"/>
              <a:gd name="connsiteY1" fmla="*/ 1449659 h 1449659"/>
              <a:gd name="connsiteX2" fmla="*/ 1174595 w 2036956"/>
              <a:gd name="connsiteY2" fmla="*/ 0 h 1449659"/>
              <a:gd name="connsiteX3" fmla="*/ 37171 w 2036956"/>
              <a:gd name="connsiteY3" fmla="*/ 661639 h 1449659"/>
              <a:gd name="connsiteX4" fmla="*/ 0 w 2036956"/>
              <a:gd name="connsiteY4" fmla="*/ 1449659 h 1449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6956" h="1449659">
                <a:moveTo>
                  <a:pt x="0" y="1449659"/>
                </a:moveTo>
                <a:lnTo>
                  <a:pt x="2036956" y="1449659"/>
                </a:lnTo>
                <a:lnTo>
                  <a:pt x="1174595" y="0"/>
                </a:lnTo>
                <a:lnTo>
                  <a:pt x="37171" y="661639"/>
                </a:lnTo>
                <a:lnTo>
                  <a:pt x="0" y="1449659"/>
                </a:lnTo>
                <a:close/>
              </a:path>
            </a:pathLst>
          </a:custGeom>
          <a:solidFill>
            <a:srgbClr val="FFC000"/>
          </a:solidFill>
          <a:ln w="76200" cap="flat" cmpd="sng" algn="ctr">
            <a:solidFill>
              <a:schemeClr val="bg1"/>
            </a:solidFill>
            <a:prstDash val="solid"/>
          </a:ln>
          <a:effectLst/>
        </p:spPr>
        <p:txBody>
          <a:bodyPr rtlCol="0" anchor="ctr"/>
          <a:lstStyle/>
          <a:p>
            <a:pPr algn="ctr" defTabSz="1219261">
              <a:buClr>
                <a:srgbClr val="000000"/>
              </a:buClr>
              <a:defRPr/>
            </a:pPr>
            <a:endParaRPr lang="en-US" sz="1867" kern="0" dirty="0">
              <a:solidFill>
                <a:srgbClr val="FFFFFF"/>
              </a:solidFill>
              <a:latin typeface="Arial"/>
              <a:sym typeface="Arial"/>
            </a:endParaRPr>
          </a:p>
        </p:txBody>
      </p:sp>
      <p:sp>
        <p:nvSpPr>
          <p:cNvPr id="42" name="Isosceles Triangle 41">
            <a:extLst>
              <a:ext uri="{FF2B5EF4-FFF2-40B4-BE49-F238E27FC236}">
                <a16:creationId xmlns:a16="http://schemas.microsoft.com/office/drawing/2014/main" id="{D27C09A9-5583-44B0-95EF-36BD39C321DA}"/>
              </a:ext>
            </a:extLst>
          </p:cNvPr>
          <p:cNvSpPr/>
          <p:nvPr/>
        </p:nvSpPr>
        <p:spPr>
          <a:xfrm>
            <a:off x="2387593" y="4214483"/>
            <a:ext cx="2795240" cy="1302721"/>
          </a:xfrm>
          <a:prstGeom prst="triangle">
            <a:avLst>
              <a:gd name="adj" fmla="val 31915"/>
            </a:avLst>
          </a:prstGeom>
          <a:solidFill>
            <a:srgbClr val="E2B0A1">
              <a:lumMod val="60000"/>
              <a:lumOff val="40000"/>
            </a:srgbClr>
          </a:solidFill>
          <a:ln w="76200" cap="flat" cmpd="sng" algn="ctr">
            <a:solidFill>
              <a:schemeClr val="bg1"/>
            </a:solidFill>
            <a:prstDash val="solid"/>
          </a:ln>
          <a:effectLst/>
        </p:spPr>
        <p:txBody>
          <a:bodyPr rtlCol="0" anchor="ctr"/>
          <a:lstStyle/>
          <a:p>
            <a:pPr algn="ctr" defTabSz="1219261">
              <a:buClr>
                <a:srgbClr val="000000"/>
              </a:buClr>
              <a:defRPr/>
            </a:pPr>
            <a:endParaRPr lang="en-US" sz="1867" kern="0">
              <a:solidFill>
                <a:srgbClr val="FFFFFF"/>
              </a:solidFill>
              <a:latin typeface="Arial"/>
              <a:sym typeface="Arial"/>
            </a:endParaRPr>
          </a:p>
        </p:txBody>
      </p:sp>
      <p:sp>
        <p:nvSpPr>
          <p:cNvPr id="43" name="Rectangle 42">
            <a:extLst>
              <a:ext uri="{FF2B5EF4-FFF2-40B4-BE49-F238E27FC236}">
                <a16:creationId xmlns:a16="http://schemas.microsoft.com/office/drawing/2014/main" id="{8F0D7C6E-EB2E-4E02-9762-867B013D0B98}"/>
              </a:ext>
            </a:extLst>
          </p:cNvPr>
          <p:cNvSpPr/>
          <p:nvPr/>
        </p:nvSpPr>
        <p:spPr>
          <a:xfrm>
            <a:off x="6641652" y="4458362"/>
            <a:ext cx="2795240" cy="1017217"/>
          </a:xfrm>
          <a:prstGeom prst="rect">
            <a:avLst/>
          </a:prstGeom>
          <a:solidFill>
            <a:srgbClr val="00E200"/>
          </a:solidFill>
          <a:ln w="76200" cap="flat" cmpd="sng" algn="ctr">
            <a:solidFill>
              <a:schemeClr val="bg1"/>
            </a:solidFill>
            <a:prstDash val="solid"/>
          </a:ln>
          <a:effectLst/>
        </p:spPr>
        <p:txBody>
          <a:bodyPr rtlCol="0" anchor="ctr"/>
          <a:lstStyle/>
          <a:p>
            <a:pPr algn="ctr" defTabSz="1219261">
              <a:buClr>
                <a:srgbClr val="000000"/>
              </a:buClr>
              <a:defRPr/>
            </a:pPr>
            <a:endParaRPr lang="en-US" sz="1867" kern="0">
              <a:solidFill>
                <a:srgbClr val="FFFFFF"/>
              </a:solidFill>
              <a:latin typeface="Arial"/>
              <a:sym typeface="Arial"/>
            </a:endParaRPr>
          </a:p>
        </p:txBody>
      </p:sp>
      <p:sp>
        <p:nvSpPr>
          <p:cNvPr id="44" name="TextBox 43">
            <a:extLst>
              <a:ext uri="{FF2B5EF4-FFF2-40B4-BE49-F238E27FC236}">
                <a16:creationId xmlns:a16="http://schemas.microsoft.com/office/drawing/2014/main" id="{3488981E-CEFB-400A-BE0F-C72F58AF3A10}"/>
              </a:ext>
            </a:extLst>
          </p:cNvPr>
          <p:cNvSpPr txBox="1"/>
          <p:nvPr/>
        </p:nvSpPr>
        <p:spPr>
          <a:xfrm>
            <a:off x="2647437" y="3559858"/>
            <a:ext cx="2275553" cy="461665"/>
          </a:xfrm>
          <a:prstGeom prst="rect">
            <a:avLst/>
          </a:prstGeom>
          <a:noFill/>
        </p:spPr>
        <p:txBody>
          <a:bodyPr wrap="square">
            <a:spAutoFit/>
          </a:bodyPr>
          <a:lstStyle/>
          <a:p>
            <a:pPr defTabSz="1219261">
              <a:buClr>
                <a:srgbClr val="000000"/>
              </a:buClr>
            </a:pPr>
            <a:r>
              <a:rPr lang="vi-VN" sz="2400" kern="0" dirty="0">
                <a:solidFill>
                  <a:srgbClr val="000000"/>
                </a:solidFill>
                <a:latin typeface="Arial" panose="020B0604020202020204" pitchFamily="34" charset="0"/>
                <a:cs typeface="Arial"/>
                <a:sym typeface="Arial"/>
              </a:rPr>
              <a:t>Hình vuông </a:t>
            </a:r>
            <a:endParaRPr lang="en-US" sz="1467" kern="0" dirty="0">
              <a:solidFill>
                <a:srgbClr val="000000"/>
              </a:solidFill>
              <a:latin typeface="Arial"/>
              <a:cs typeface="Arial"/>
              <a:sym typeface="Arial"/>
            </a:endParaRPr>
          </a:p>
        </p:txBody>
      </p:sp>
      <p:sp>
        <p:nvSpPr>
          <p:cNvPr id="45" name="TextBox 44">
            <a:extLst>
              <a:ext uri="{FF2B5EF4-FFF2-40B4-BE49-F238E27FC236}">
                <a16:creationId xmlns:a16="http://schemas.microsoft.com/office/drawing/2014/main" id="{034E03EE-F5E9-4FCA-82C5-7839C3BB8F9E}"/>
              </a:ext>
            </a:extLst>
          </p:cNvPr>
          <p:cNvSpPr txBox="1"/>
          <p:nvPr/>
        </p:nvSpPr>
        <p:spPr>
          <a:xfrm>
            <a:off x="2674048" y="5538113"/>
            <a:ext cx="2275553" cy="461665"/>
          </a:xfrm>
          <a:prstGeom prst="rect">
            <a:avLst/>
          </a:prstGeom>
          <a:noFill/>
        </p:spPr>
        <p:txBody>
          <a:bodyPr wrap="square">
            <a:spAutoFit/>
          </a:bodyPr>
          <a:lstStyle/>
          <a:p>
            <a:pPr defTabSz="1219261">
              <a:buClr>
                <a:srgbClr val="000000"/>
              </a:buClr>
            </a:pPr>
            <a:r>
              <a:rPr lang="vi-VN" sz="2400" kern="0" dirty="0">
                <a:solidFill>
                  <a:srgbClr val="000000"/>
                </a:solidFill>
                <a:latin typeface="Arial" panose="020B0604020202020204" pitchFamily="34" charset="0"/>
                <a:cs typeface="Arial"/>
                <a:sym typeface="Arial"/>
              </a:rPr>
              <a:t>Hình tam giác</a:t>
            </a:r>
            <a:endParaRPr lang="en-US" sz="1467" kern="0" dirty="0">
              <a:solidFill>
                <a:srgbClr val="000000"/>
              </a:solidFill>
              <a:latin typeface="Arial"/>
              <a:cs typeface="Arial"/>
              <a:sym typeface="Arial"/>
            </a:endParaRPr>
          </a:p>
        </p:txBody>
      </p:sp>
      <p:sp>
        <p:nvSpPr>
          <p:cNvPr id="46" name="TextBox 45">
            <a:extLst>
              <a:ext uri="{FF2B5EF4-FFF2-40B4-BE49-F238E27FC236}">
                <a16:creationId xmlns:a16="http://schemas.microsoft.com/office/drawing/2014/main" id="{9E797CF6-F03F-4464-9AF4-2BB9B13D32D2}"/>
              </a:ext>
            </a:extLst>
          </p:cNvPr>
          <p:cNvSpPr txBox="1"/>
          <p:nvPr/>
        </p:nvSpPr>
        <p:spPr>
          <a:xfrm>
            <a:off x="6991352" y="3732524"/>
            <a:ext cx="2275553" cy="461665"/>
          </a:xfrm>
          <a:prstGeom prst="rect">
            <a:avLst/>
          </a:prstGeom>
          <a:noFill/>
        </p:spPr>
        <p:txBody>
          <a:bodyPr wrap="square">
            <a:spAutoFit/>
          </a:bodyPr>
          <a:lstStyle/>
          <a:p>
            <a:pPr defTabSz="1219261">
              <a:buClr>
                <a:srgbClr val="000000"/>
              </a:buClr>
            </a:pPr>
            <a:r>
              <a:rPr lang="vi-VN" sz="2400" kern="0" dirty="0">
                <a:solidFill>
                  <a:srgbClr val="000000"/>
                </a:solidFill>
                <a:latin typeface="Arial" panose="020B0604020202020204" pitchFamily="34" charset="0"/>
                <a:cs typeface="Arial"/>
                <a:sym typeface="Arial"/>
              </a:rPr>
              <a:t>Hình tứ giác</a:t>
            </a:r>
            <a:endParaRPr lang="en-US" sz="1467" kern="0" dirty="0">
              <a:solidFill>
                <a:srgbClr val="000000"/>
              </a:solidFill>
              <a:latin typeface="Arial"/>
              <a:cs typeface="Arial"/>
              <a:sym typeface="Arial"/>
            </a:endParaRPr>
          </a:p>
        </p:txBody>
      </p:sp>
      <p:sp>
        <p:nvSpPr>
          <p:cNvPr id="47" name="TextBox 46">
            <a:extLst>
              <a:ext uri="{FF2B5EF4-FFF2-40B4-BE49-F238E27FC236}">
                <a16:creationId xmlns:a16="http://schemas.microsoft.com/office/drawing/2014/main" id="{DFC4F7A6-DEB7-4614-8E51-206B037B73B4}"/>
              </a:ext>
            </a:extLst>
          </p:cNvPr>
          <p:cNvSpPr txBox="1"/>
          <p:nvPr/>
        </p:nvSpPr>
        <p:spPr>
          <a:xfrm>
            <a:off x="6942794" y="5517204"/>
            <a:ext cx="2275553" cy="461665"/>
          </a:xfrm>
          <a:prstGeom prst="rect">
            <a:avLst/>
          </a:prstGeom>
          <a:noFill/>
        </p:spPr>
        <p:txBody>
          <a:bodyPr wrap="square">
            <a:spAutoFit/>
          </a:bodyPr>
          <a:lstStyle/>
          <a:p>
            <a:pPr defTabSz="1219261">
              <a:buClr>
                <a:srgbClr val="000000"/>
              </a:buClr>
            </a:pPr>
            <a:r>
              <a:rPr lang="vi-VN" sz="2400" kern="0" dirty="0">
                <a:solidFill>
                  <a:srgbClr val="000000"/>
                </a:solidFill>
                <a:latin typeface="Arial" panose="020B0604020202020204" pitchFamily="34" charset="0"/>
                <a:cs typeface="Arial"/>
                <a:sym typeface="Arial"/>
              </a:rPr>
              <a:t>Hình chữ nhật</a:t>
            </a:r>
            <a:endParaRPr lang="en-US" sz="1467" kern="0" dirty="0">
              <a:solidFill>
                <a:srgbClr val="000000"/>
              </a:solidFill>
              <a:latin typeface="Arial"/>
              <a:cs typeface="Arial"/>
              <a:sym typeface="Arial"/>
            </a:endParaRPr>
          </a:p>
        </p:txBody>
      </p:sp>
      <p:sp>
        <p:nvSpPr>
          <p:cNvPr id="48" name="TextBox 47">
            <a:extLst>
              <a:ext uri="{FF2B5EF4-FFF2-40B4-BE49-F238E27FC236}">
                <a16:creationId xmlns:a16="http://schemas.microsoft.com/office/drawing/2014/main" id="{BE0D1B9B-1856-4524-9A0C-3306D106107E}"/>
              </a:ext>
            </a:extLst>
          </p:cNvPr>
          <p:cNvSpPr txBox="1"/>
          <p:nvPr/>
        </p:nvSpPr>
        <p:spPr>
          <a:xfrm>
            <a:off x="2278816" y="901190"/>
            <a:ext cx="9027805" cy="847861"/>
          </a:xfrm>
          <a:prstGeom prst="rect">
            <a:avLst/>
          </a:prstGeom>
          <a:noFill/>
        </p:spPr>
        <p:txBody>
          <a:bodyPr wrap="square">
            <a:spAutoFit/>
          </a:bodyPr>
          <a:lstStyle/>
          <a:p>
            <a:pPr algn="just" defTabSz="1219261">
              <a:lnSpc>
                <a:spcPct val="150000"/>
              </a:lnSpc>
              <a:spcBef>
                <a:spcPts val="400"/>
              </a:spcBef>
              <a:spcAft>
                <a:spcPts val="400"/>
              </a:spcAft>
              <a:buClr>
                <a:srgbClr val="000000"/>
              </a:buClr>
            </a:pPr>
            <a:r>
              <a:rPr lang="en-US" sz="3734" b="1" kern="0" dirty="0">
                <a:solidFill>
                  <a:srgbClr val="FF0000"/>
                </a:solidFill>
                <a:latin typeface="Arial"/>
                <a:ea typeface="Calibri" panose="020F0502020204030204" pitchFamily="34" charset="0"/>
                <a:cs typeface="Arial"/>
                <a:sym typeface="Arial"/>
              </a:rPr>
              <a:t>Trò chơi “hỏi nhanh – đáp nhanh”</a:t>
            </a:r>
          </a:p>
        </p:txBody>
      </p:sp>
      <p:sp>
        <p:nvSpPr>
          <p:cNvPr id="3" name="Rectangle: Rounded Corners 2">
            <a:extLst>
              <a:ext uri="{FF2B5EF4-FFF2-40B4-BE49-F238E27FC236}">
                <a16:creationId xmlns:a16="http://schemas.microsoft.com/office/drawing/2014/main" id="{FE540EDC-EE41-4AB7-8C9F-5099BF7F01BA}"/>
              </a:ext>
            </a:extLst>
          </p:cNvPr>
          <p:cNvSpPr/>
          <p:nvPr/>
        </p:nvSpPr>
        <p:spPr>
          <a:xfrm>
            <a:off x="1066800" y="909909"/>
            <a:ext cx="10261600" cy="5313091"/>
          </a:xfrm>
          <a:prstGeom prst="roundRect">
            <a:avLst/>
          </a:prstGeom>
          <a:noFill/>
          <a:ln w="57150">
            <a:solidFill>
              <a:srgbClr val="FFCC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22184" flipH="1">
            <a:off x="-4567" y="-236039"/>
            <a:ext cx="1577019" cy="2036057"/>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91800" y="4649113"/>
            <a:ext cx="1600200" cy="1778000"/>
          </a:xfrm>
          <a:prstGeom prst="rect">
            <a:avLst/>
          </a:prstGeom>
        </p:spPr>
      </p:pic>
    </p:spTree>
    <p:extLst>
      <p:ext uri="{BB962C8B-B14F-4D97-AF65-F5344CB8AC3E}">
        <p14:creationId xmlns:p14="http://schemas.microsoft.com/office/powerpoint/2010/main" val="178588169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wheel(1)">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randombar(horizontal)">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anim calcmode="lin" valueType="num">
                                      <p:cBhvr>
                                        <p:cTn id="40" dur="500" fill="hold"/>
                                        <p:tgtEl>
                                          <p:spTgt spid="43"/>
                                        </p:tgtEl>
                                        <p:attrNameLst>
                                          <p:attrName>ppt_x</p:attrName>
                                        </p:attrNameLst>
                                      </p:cBhvr>
                                      <p:tavLst>
                                        <p:tav tm="0">
                                          <p:val>
                                            <p:strVal val="#ppt_x"/>
                                          </p:val>
                                        </p:tav>
                                        <p:tav tm="100000">
                                          <p:val>
                                            <p:strVal val="#ppt_x"/>
                                          </p:val>
                                        </p:tav>
                                      </p:tavLst>
                                    </p:anim>
                                    <p:anim calcmode="lin" valueType="num">
                                      <p:cBhvr>
                                        <p:cTn id="41"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heel(1)">
                                      <p:cBhvr>
                                        <p:cTn id="46"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p:bldP spid="45" grpId="0"/>
      <p:bldP spid="46"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stretch>
            <a:fillRect/>
          </a:stretch>
        </p:blipFill>
        <p:spPr>
          <a:xfrm>
            <a:off x="0" y="1"/>
            <a:ext cx="12192000" cy="6857999"/>
          </a:xfrm>
          <a:prstGeom prst="rect">
            <a:avLst/>
          </a:prstGeom>
        </p:spPr>
      </p:pic>
      <p:pic>
        <p:nvPicPr>
          <p:cNvPr id="9" name="图片 22"/>
          <p:cNvPicPr>
            <a:picLocks noChangeAspect="1"/>
          </p:cNvPicPr>
          <p:nvPr/>
        </p:nvPicPr>
        <p:blipFill>
          <a:blip r:embed="rId3">
            <a:extLst>
              <a:ext uri="{28A0092B-C50C-407E-A947-70E740481C1C}">
                <a14:useLocalDpi xmlns:a14="http://schemas.microsoft.com/office/drawing/2010/main" val="0"/>
              </a:ext>
            </a:extLst>
          </a:blip>
          <a:srcRect l="18088" r="15404"/>
          <a:stretch>
            <a:fillRect/>
          </a:stretch>
        </p:blipFill>
        <p:spPr>
          <a:xfrm>
            <a:off x="1028700" y="478121"/>
            <a:ext cx="10820400" cy="5642532"/>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p:cNvPicPr>
            <a:picLocks noChangeAspect="1"/>
          </p:cNvPicPr>
          <p:nvPr/>
        </p:nvPicPr>
        <p:blipFill>
          <a:blip r:embed="rId4"/>
          <a:stretch>
            <a:fillRect/>
          </a:stretch>
        </p:blipFill>
        <p:spPr>
          <a:xfrm>
            <a:off x="1776135" y="4678948"/>
            <a:ext cx="3072650" cy="1700931"/>
          </a:xfrm>
          <a:prstGeom prst="rect">
            <a:avLst/>
          </a:prstGeom>
          <a:effectLst>
            <a:outerShdw blurRad="12700" dist="12700" dir="18900000" algn="bl" rotWithShape="0">
              <a:prstClr val="black">
                <a:alpha val="40000"/>
              </a:prstClr>
            </a:outerShdw>
          </a:effectLst>
        </p:spPr>
      </p:pic>
      <p:pic>
        <p:nvPicPr>
          <p:cNvPr id="15" name="Picture 14"/>
          <p:cNvPicPr>
            <a:picLocks noChangeAspect="1"/>
          </p:cNvPicPr>
          <p:nvPr/>
        </p:nvPicPr>
        <p:blipFill>
          <a:blip r:embed="rId5"/>
          <a:stretch>
            <a:fillRect/>
          </a:stretch>
        </p:blipFill>
        <p:spPr>
          <a:xfrm>
            <a:off x="10451538" y="1"/>
            <a:ext cx="1671173" cy="1654628"/>
          </a:xfrm>
          <a:prstGeom prst="rect">
            <a:avLst/>
          </a:prstGeom>
        </p:spPr>
      </p:pic>
      <p:pic>
        <p:nvPicPr>
          <p:cNvPr id="2" name="Picture 1">
            <a:extLst>
              <a:ext uri="{FF2B5EF4-FFF2-40B4-BE49-F238E27FC236}">
                <a16:creationId xmlns:a16="http://schemas.microsoft.com/office/drawing/2014/main" id="{3ED9D2FF-C4E2-1DAD-B6B7-54A64EB3BFC7}"/>
              </a:ext>
            </a:extLst>
          </p:cNvPr>
          <p:cNvPicPr>
            <a:picLocks noChangeAspect="1"/>
          </p:cNvPicPr>
          <p:nvPr/>
        </p:nvPicPr>
        <p:blipFill>
          <a:blip r:embed="rId6"/>
          <a:stretch>
            <a:fillRect/>
          </a:stretch>
        </p:blipFill>
        <p:spPr>
          <a:xfrm>
            <a:off x="3604153" y="1199336"/>
            <a:ext cx="2469094" cy="1182727"/>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A70A7F14-6DF3-3336-0932-FA80C3418B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9613" y="144158"/>
            <a:ext cx="1466552" cy="1466552"/>
          </a:xfrm>
          <a:prstGeom prst="rect">
            <a:avLst/>
          </a:prstGeom>
        </p:spPr>
      </p:pic>
      <p:pic>
        <p:nvPicPr>
          <p:cNvPr id="4" name="Picture 3">
            <a:extLst>
              <a:ext uri="{FF2B5EF4-FFF2-40B4-BE49-F238E27FC236}">
                <a16:creationId xmlns:a16="http://schemas.microsoft.com/office/drawing/2014/main" id="{34FC7344-8154-43CE-71C7-9D1D0082EF23}"/>
              </a:ext>
            </a:extLst>
          </p:cNvPr>
          <p:cNvPicPr>
            <a:picLocks noChangeAspect="1"/>
          </p:cNvPicPr>
          <p:nvPr/>
        </p:nvPicPr>
        <p:blipFill>
          <a:blip r:embed="rId8"/>
          <a:stretch>
            <a:fillRect/>
          </a:stretch>
        </p:blipFill>
        <p:spPr>
          <a:xfrm>
            <a:off x="843508" y="1363123"/>
            <a:ext cx="1786283" cy="963251"/>
          </a:xfrm>
          <a:prstGeom prst="rect">
            <a:avLst/>
          </a:prstGeom>
        </p:spPr>
      </p:pic>
      <p:pic>
        <p:nvPicPr>
          <p:cNvPr id="12" name="Picture 11">
            <a:extLst>
              <a:ext uri="{FF2B5EF4-FFF2-40B4-BE49-F238E27FC236}">
                <a16:creationId xmlns:a16="http://schemas.microsoft.com/office/drawing/2014/main" id="{E932DAB2-51EA-135C-D3F1-D9783A675BE4}"/>
              </a:ext>
            </a:extLst>
          </p:cNvPr>
          <p:cNvPicPr>
            <a:picLocks noChangeAspect="1"/>
          </p:cNvPicPr>
          <p:nvPr/>
        </p:nvPicPr>
        <p:blipFill>
          <a:blip r:embed="rId9"/>
          <a:stretch>
            <a:fillRect/>
          </a:stretch>
        </p:blipFill>
        <p:spPr>
          <a:xfrm>
            <a:off x="1536749" y="2185599"/>
            <a:ext cx="6779340" cy="2316681"/>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0" y="0"/>
            <a:ext cx="12192000" cy="6857999"/>
          </a:xfrm>
          <a:prstGeom prst="rect">
            <a:avLst/>
          </a:prstGeom>
        </p:spPr>
      </p:pic>
      <p:sp>
        <p:nvSpPr>
          <p:cNvPr id="23" name="矩形 22"/>
          <p:cNvSpPr/>
          <p:nvPr/>
        </p:nvSpPr>
        <p:spPr>
          <a:xfrm>
            <a:off x="-6350" y="3286398"/>
            <a:ext cx="12192000" cy="2369820"/>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29" name="图片 28"/>
          <p:cNvPicPr>
            <a:picLocks noChangeAspect="1"/>
          </p:cNvPicPr>
          <p:nvPr/>
        </p:nvPicPr>
        <p:blipFill>
          <a:blip r:embed="rId4"/>
          <a:stretch>
            <a:fillRect/>
          </a:stretch>
        </p:blipFill>
        <p:spPr>
          <a:xfrm>
            <a:off x="2196647" y="1320471"/>
            <a:ext cx="2103302" cy="2121592"/>
          </a:xfrm>
          <a:prstGeom prst="rect">
            <a:avLst/>
          </a:prstGeom>
          <a:effectLst>
            <a:outerShdw blurRad="12700" dist="12700" dir="2700000" algn="tl" rotWithShape="0">
              <a:prstClr val="black">
                <a:alpha val="40000"/>
              </a:prstClr>
            </a:outerShdw>
          </a:effectLst>
        </p:spPr>
      </p:pic>
      <p:pic>
        <p:nvPicPr>
          <p:cNvPr id="30" name="图片 29"/>
          <p:cNvPicPr>
            <a:picLocks noChangeAspect="1"/>
          </p:cNvPicPr>
          <p:nvPr/>
        </p:nvPicPr>
        <p:blipFill>
          <a:blip r:embed="rId5"/>
          <a:stretch>
            <a:fillRect/>
          </a:stretch>
        </p:blipFill>
        <p:spPr>
          <a:xfrm>
            <a:off x="8739203" y="2246102"/>
            <a:ext cx="2297452" cy="1271804"/>
          </a:xfrm>
          <a:prstGeom prst="rect">
            <a:avLst/>
          </a:prstGeom>
          <a:effectLst>
            <a:outerShdw blurRad="12700" dist="12700" dir="18900000" algn="bl" rotWithShape="0">
              <a:prstClr val="black">
                <a:alpha val="40000"/>
              </a:prstClr>
            </a:outerShdw>
          </a:effectLst>
        </p:spPr>
      </p:pic>
      <p:pic>
        <p:nvPicPr>
          <p:cNvPr id="22" name="图片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515609" y="-185359"/>
            <a:ext cx="4883331" cy="4065680"/>
          </a:xfrm>
          <a:prstGeom prst="rect">
            <a:avLst/>
          </a:prstGeom>
          <a:effectLst>
            <a:outerShdw blurRad="63500" algn="ctr" rotWithShape="0">
              <a:prstClr val="black">
                <a:alpha val="40000"/>
              </a:prstClr>
            </a:outerShdw>
          </a:effectLst>
        </p:spPr>
      </p:pic>
      <p:pic>
        <p:nvPicPr>
          <p:cNvPr id="12"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6780" y="706483"/>
            <a:ext cx="3582297" cy="2811423"/>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953A9BC4-E908-9DD7-D984-195B0A2156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44399" y="247650"/>
            <a:ext cx="1209675" cy="1209675"/>
          </a:xfrm>
          <a:prstGeom prst="rect">
            <a:avLst/>
          </a:prstGeom>
        </p:spPr>
      </p:pic>
      <p:pic>
        <p:nvPicPr>
          <p:cNvPr id="5" name="Picture 4" descr="Purple and white text on a black background&#10;&#10;AI-generated content may be incorrect.">
            <a:extLst>
              <a:ext uri="{FF2B5EF4-FFF2-40B4-BE49-F238E27FC236}">
                <a16:creationId xmlns:a16="http://schemas.microsoft.com/office/drawing/2014/main" id="{3C9DCC75-8F34-120B-6FF3-4F561C7D14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6632" y="2162552"/>
            <a:ext cx="9269005" cy="4695448"/>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BBD4BBD-A387-41AF-B2E3-1EF2A97C0D96}"/>
              </a:ext>
            </a:extLst>
          </p:cNvPr>
          <p:cNvSpPr/>
          <p:nvPr/>
        </p:nvSpPr>
        <p:spPr>
          <a:xfrm>
            <a:off x="1421823" y="520995"/>
            <a:ext cx="800382" cy="583906"/>
          </a:xfrm>
          <a:custGeom>
            <a:avLst/>
            <a:gdLst>
              <a:gd name="csX0" fmla="*/ 0 w 800382"/>
              <a:gd name="csY0" fmla="*/ 97320 h 583906"/>
              <a:gd name="csX1" fmla="*/ 97320 w 800382"/>
              <a:gd name="csY1" fmla="*/ 0 h 583906"/>
              <a:gd name="csX2" fmla="*/ 382019 w 800382"/>
              <a:gd name="csY2" fmla="*/ 0 h 583906"/>
              <a:gd name="csX3" fmla="*/ 703062 w 800382"/>
              <a:gd name="csY3" fmla="*/ 0 h 583906"/>
              <a:gd name="csX4" fmla="*/ 800382 w 800382"/>
              <a:gd name="csY4" fmla="*/ 97320 h 583906"/>
              <a:gd name="csX5" fmla="*/ 800382 w 800382"/>
              <a:gd name="csY5" fmla="*/ 486586 h 583906"/>
              <a:gd name="csX6" fmla="*/ 703062 w 800382"/>
              <a:gd name="csY6" fmla="*/ 583906 h 583906"/>
              <a:gd name="csX7" fmla="*/ 418363 w 800382"/>
              <a:gd name="csY7" fmla="*/ 583906 h 583906"/>
              <a:gd name="csX8" fmla="*/ 97320 w 800382"/>
              <a:gd name="csY8" fmla="*/ 583906 h 583906"/>
              <a:gd name="csX9" fmla="*/ 0 w 800382"/>
              <a:gd name="csY9" fmla="*/ 486586 h 583906"/>
              <a:gd name="csX10" fmla="*/ 0 w 800382"/>
              <a:gd name="csY10" fmla="*/ 97320 h 5839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00382" h="583906" fill="none" extrusionOk="0">
                <a:moveTo>
                  <a:pt x="0" y="97320"/>
                </a:moveTo>
                <a:cubicBezTo>
                  <a:pt x="1920" y="43626"/>
                  <a:pt x="46139" y="-5374"/>
                  <a:pt x="97320" y="0"/>
                </a:cubicBezTo>
                <a:cubicBezTo>
                  <a:pt x="180221" y="-26663"/>
                  <a:pt x="266890" y="33348"/>
                  <a:pt x="382019" y="0"/>
                </a:cubicBezTo>
                <a:cubicBezTo>
                  <a:pt x="497148" y="-33348"/>
                  <a:pt x="606902" y="9357"/>
                  <a:pt x="703062" y="0"/>
                </a:cubicBezTo>
                <a:cubicBezTo>
                  <a:pt x="760902" y="8786"/>
                  <a:pt x="796847" y="55924"/>
                  <a:pt x="800382" y="97320"/>
                </a:cubicBezTo>
                <a:cubicBezTo>
                  <a:pt x="811308" y="215804"/>
                  <a:pt x="754410" y="311339"/>
                  <a:pt x="800382" y="486586"/>
                </a:cubicBezTo>
                <a:cubicBezTo>
                  <a:pt x="803962" y="548665"/>
                  <a:pt x="750767" y="579093"/>
                  <a:pt x="703062" y="583906"/>
                </a:cubicBezTo>
                <a:cubicBezTo>
                  <a:pt x="593300" y="591802"/>
                  <a:pt x="497649" y="553649"/>
                  <a:pt x="418363" y="583906"/>
                </a:cubicBezTo>
                <a:cubicBezTo>
                  <a:pt x="339077" y="614163"/>
                  <a:pt x="169518" y="574033"/>
                  <a:pt x="97320" y="583906"/>
                </a:cubicBezTo>
                <a:cubicBezTo>
                  <a:pt x="50868" y="595867"/>
                  <a:pt x="9742" y="542067"/>
                  <a:pt x="0" y="486586"/>
                </a:cubicBezTo>
                <a:cubicBezTo>
                  <a:pt x="-3390" y="348815"/>
                  <a:pt x="16270" y="228589"/>
                  <a:pt x="0" y="97320"/>
                </a:cubicBezTo>
                <a:close/>
              </a:path>
              <a:path w="800382" h="583906" stroke="0" extrusionOk="0">
                <a:moveTo>
                  <a:pt x="0" y="97320"/>
                </a:moveTo>
                <a:cubicBezTo>
                  <a:pt x="6772" y="51319"/>
                  <a:pt x="46790" y="-339"/>
                  <a:pt x="97320" y="0"/>
                </a:cubicBezTo>
                <a:cubicBezTo>
                  <a:pt x="156073" y="-28974"/>
                  <a:pt x="284659" y="21913"/>
                  <a:pt x="388076" y="0"/>
                </a:cubicBezTo>
                <a:cubicBezTo>
                  <a:pt x="491493" y="-21913"/>
                  <a:pt x="573738" y="7414"/>
                  <a:pt x="703062" y="0"/>
                </a:cubicBezTo>
                <a:cubicBezTo>
                  <a:pt x="760646" y="9362"/>
                  <a:pt x="800166" y="45930"/>
                  <a:pt x="800382" y="97320"/>
                </a:cubicBezTo>
                <a:cubicBezTo>
                  <a:pt x="809360" y="267450"/>
                  <a:pt x="797565" y="295079"/>
                  <a:pt x="800382" y="486586"/>
                </a:cubicBezTo>
                <a:cubicBezTo>
                  <a:pt x="793881" y="545197"/>
                  <a:pt x="755599" y="579680"/>
                  <a:pt x="703062" y="583906"/>
                </a:cubicBezTo>
                <a:cubicBezTo>
                  <a:pt x="578653" y="594128"/>
                  <a:pt x="502914" y="580290"/>
                  <a:pt x="412306" y="583906"/>
                </a:cubicBezTo>
                <a:cubicBezTo>
                  <a:pt x="321698" y="587522"/>
                  <a:pt x="214619" y="556869"/>
                  <a:pt x="97320" y="583906"/>
                </a:cubicBezTo>
                <a:cubicBezTo>
                  <a:pt x="48940" y="577351"/>
                  <a:pt x="2580" y="543615"/>
                  <a:pt x="0" y="486586"/>
                </a:cubicBezTo>
                <a:cubicBezTo>
                  <a:pt x="-16445" y="378721"/>
                  <a:pt x="43607" y="265074"/>
                  <a:pt x="0" y="97320"/>
                </a:cubicBezTo>
                <a:close/>
              </a:path>
            </a:pathLst>
          </a:custGeom>
          <a:solidFill>
            <a:srgbClr val="CCFFFF"/>
          </a:solidFill>
          <a:ln w="38100">
            <a:solidFill>
              <a:srgbClr val="002060"/>
            </a:solidFill>
            <a:extLst>
              <a:ext uri="{C807C97D-BFC1-408E-A445-0C87EB9F89A2}">
                <ask:lineSketchStyleProps xmlns:ask="http://schemas.microsoft.com/office/drawing/2018/sketchyshapes" sd="336225688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ysClr val="windowText" lastClr="000000"/>
                </a:solidFill>
                <a:latin typeface="Cambria" panose="02040503050406030204" pitchFamily="18" charset="0"/>
                <a:ea typeface="Cambria" panose="02040503050406030204" pitchFamily="18" charset="0"/>
                <a:cs typeface="Calibri" panose="020F0502020204030204" pitchFamily="34" charset="0"/>
              </a:rPr>
              <a:t>SỐ</a:t>
            </a:r>
          </a:p>
        </p:txBody>
      </p:sp>
      <p:sp>
        <p:nvSpPr>
          <p:cNvPr id="20" name="Oval 19">
            <a:extLst>
              <a:ext uri="{FF2B5EF4-FFF2-40B4-BE49-F238E27FC236}">
                <a16:creationId xmlns:a16="http://schemas.microsoft.com/office/drawing/2014/main" id="{04C7472F-50A8-4131-858D-4720EF7B8BCD}"/>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1</a:t>
            </a:r>
          </a:p>
        </p:txBody>
      </p:sp>
      <p:pic>
        <p:nvPicPr>
          <p:cNvPr id="23" name="Picture 22">
            <a:extLst>
              <a:ext uri="{FF2B5EF4-FFF2-40B4-BE49-F238E27FC236}">
                <a16:creationId xmlns:a16="http://schemas.microsoft.com/office/drawing/2014/main" id="{04E964B8-14C5-4672-A137-34E066414CD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8238" y="4123245"/>
            <a:ext cx="2046837" cy="2626850"/>
          </a:xfrm>
          <a:prstGeom prst="rect">
            <a:avLst/>
          </a:prstGeom>
        </p:spPr>
      </p:pic>
      <p:graphicFrame>
        <p:nvGraphicFramePr>
          <p:cNvPr id="7" name="Table 6">
            <a:extLst>
              <a:ext uri="{FF2B5EF4-FFF2-40B4-BE49-F238E27FC236}">
                <a16:creationId xmlns:a16="http://schemas.microsoft.com/office/drawing/2014/main" id="{9375250B-E6F9-3B8D-5D93-FD38652BFF42}"/>
              </a:ext>
            </a:extLst>
          </p:cNvPr>
          <p:cNvGraphicFramePr>
            <a:graphicFrameLocks noGrp="1"/>
          </p:cNvGraphicFramePr>
          <p:nvPr>
            <p:extLst>
              <p:ext uri="{D42A27DB-BD31-4B8C-83A1-F6EECF244321}">
                <p14:modId xmlns:p14="http://schemas.microsoft.com/office/powerpoint/2010/main" val="1268083371"/>
              </p:ext>
            </p:extLst>
          </p:nvPr>
        </p:nvGraphicFramePr>
        <p:xfrm>
          <a:off x="694411" y="1628310"/>
          <a:ext cx="10798054" cy="1222126"/>
        </p:xfrm>
        <a:graphic>
          <a:graphicData uri="http://schemas.openxmlformats.org/drawingml/2006/table">
            <a:tbl>
              <a:tblPr firstRow="1" bandRow="1">
                <a:tableStyleId>{5940675A-B579-460E-94D1-54222C63F5DA}</a:tableStyleId>
              </a:tblPr>
              <a:tblGrid>
                <a:gridCol w="2978433">
                  <a:extLst>
                    <a:ext uri="{9D8B030D-6E8A-4147-A177-3AD203B41FA5}">
                      <a16:colId xmlns:a16="http://schemas.microsoft.com/office/drawing/2014/main" val="469174638"/>
                    </a:ext>
                  </a:extLst>
                </a:gridCol>
                <a:gridCol w="1826481">
                  <a:extLst>
                    <a:ext uri="{9D8B030D-6E8A-4147-A177-3AD203B41FA5}">
                      <a16:colId xmlns:a16="http://schemas.microsoft.com/office/drawing/2014/main" val="950360866"/>
                    </a:ext>
                  </a:extLst>
                </a:gridCol>
                <a:gridCol w="1826481">
                  <a:extLst>
                    <a:ext uri="{9D8B030D-6E8A-4147-A177-3AD203B41FA5}">
                      <a16:colId xmlns:a16="http://schemas.microsoft.com/office/drawing/2014/main" val="1440015701"/>
                    </a:ext>
                  </a:extLst>
                </a:gridCol>
                <a:gridCol w="2007048">
                  <a:extLst>
                    <a:ext uri="{9D8B030D-6E8A-4147-A177-3AD203B41FA5}">
                      <a16:colId xmlns:a16="http://schemas.microsoft.com/office/drawing/2014/main" val="4106391873"/>
                    </a:ext>
                  </a:extLst>
                </a:gridCol>
                <a:gridCol w="2159611">
                  <a:extLst>
                    <a:ext uri="{9D8B030D-6E8A-4147-A177-3AD203B41FA5}">
                      <a16:colId xmlns:a16="http://schemas.microsoft.com/office/drawing/2014/main" val="883934804"/>
                    </a:ext>
                  </a:extLst>
                </a:gridCol>
              </a:tblGrid>
              <a:tr h="611063">
                <a:tc>
                  <a:txBody>
                    <a:bodyPr/>
                    <a:lstStyle/>
                    <a:p>
                      <a:pP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Cạnh hình</a:t>
                      </a:r>
                      <a:r>
                        <a:rPr lang="en-US" sz="2700" b="1" baseline="0" dirty="0">
                          <a:latin typeface="Cambria" panose="02040503050406030204" pitchFamily="18" charset="0"/>
                          <a:ea typeface="Cambria" panose="02040503050406030204" pitchFamily="18" charset="0"/>
                          <a:cs typeface="Times New Roman" panose="02020603050405020304" pitchFamily="18" charset="0"/>
                        </a:rPr>
                        <a:t> </a:t>
                      </a:r>
                      <a:r>
                        <a:rPr lang="en-US" sz="2700" b="1" baseline="0" dirty="0" err="1">
                          <a:latin typeface="Cambria" panose="02040503050406030204" pitchFamily="18" charset="0"/>
                          <a:ea typeface="Cambria" panose="02040503050406030204" pitchFamily="18" charset="0"/>
                          <a:cs typeface="Times New Roman" panose="02020603050405020304" pitchFamily="18" charset="0"/>
                        </a:rPr>
                        <a:t>vuông</a:t>
                      </a:r>
                      <a:endParaRPr lang="en-US" sz="2700" b="1" dirty="0">
                        <a:latin typeface="Cambria" panose="02040503050406030204" pitchFamily="18" charset="0"/>
                        <a:ea typeface="Cambria" panose="02040503050406030204" pitchFamily="18" charset="0"/>
                        <a:cs typeface="Times New Roman" panose="02020603050405020304" pitchFamily="18" charset="0"/>
                      </a:endParaRPr>
                    </a:p>
                  </a:txBody>
                  <a:tcPr marL="68493" marR="68493" marT="34247" marB="34247">
                    <a:solidFill>
                      <a:srgbClr val="FFC000"/>
                    </a:solidFill>
                  </a:tcPr>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20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5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 cm</a:t>
                      </a:r>
                    </a:p>
                  </a:txBody>
                  <a:tcPr marL="68493" marR="68493" marT="34247" marB="34247"/>
                </a:tc>
                <a:extLst>
                  <a:ext uri="{0D108BD9-81ED-4DB2-BD59-A6C34878D82A}">
                    <a16:rowId xmlns:a16="http://schemas.microsoft.com/office/drawing/2014/main" val="2837037244"/>
                  </a:ext>
                </a:extLst>
              </a:tr>
              <a:tr h="611063">
                <a:tc>
                  <a:txBody>
                    <a:bodyPr/>
                    <a:lstStyle/>
                    <a:p>
                      <a:pP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Chu vi hình</a:t>
                      </a:r>
                      <a:r>
                        <a:rPr lang="en-US" sz="2700" b="1" baseline="0" dirty="0">
                          <a:latin typeface="Cambria" panose="02040503050406030204" pitchFamily="18" charset="0"/>
                          <a:ea typeface="Cambria" panose="02040503050406030204" pitchFamily="18" charset="0"/>
                          <a:cs typeface="Times New Roman" panose="02020603050405020304" pitchFamily="18" charset="0"/>
                        </a:rPr>
                        <a:t> </a:t>
                      </a:r>
                      <a:r>
                        <a:rPr lang="en-US" sz="2700" b="1" baseline="0" dirty="0" err="1">
                          <a:latin typeface="Cambria" panose="02040503050406030204" pitchFamily="18" charset="0"/>
                          <a:ea typeface="Cambria" panose="02040503050406030204" pitchFamily="18" charset="0"/>
                          <a:cs typeface="Times New Roman" panose="02020603050405020304" pitchFamily="18" charset="0"/>
                        </a:rPr>
                        <a:t>vuông</a:t>
                      </a:r>
                      <a:endParaRPr lang="en-US" sz="2700" b="1" dirty="0">
                        <a:latin typeface="Cambria" panose="02040503050406030204" pitchFamily="18" charset="0"/>
                        <a:ea typeface="Cambria" panose="02040503050406030204" pitchFamily="18" charset="0"/>
                        <a:cs typeface="Times New Roman" panose="02020603050405020304" pitchFamily="18" charset="0"/>
                      </a:endParaRPr>
                    </a:p>
                  </a:txBody>
                  <a:tcPr marL="68493" marR="68493" marT="34247" marB="34247">
                    <a:solidFill>
                      <a:srgbClr val="FFC000"/>
                    </a:solidFill>
                  </a:tcPr>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40 cm</a:t>
                      </a:r>
                    </a:p>
                  </a:txBody>
                  <a:tcPr marL="68493" marR="68493" marT="34247" marB="34247"/>
                </a:tc>
                <a:tc>
                  <a:txBody>
                    <a:bodyPr/>
                    <a:lstStyle/>
                    <a:p>
                      <a:pPr algn="ctr">
                        <a:lnSpc>
                          <a:spcPct val="150000"/>
                        </a:lnSpc>
                      </a:pPr>
                      <a:r>
                        <a:rPr lang="en-US" sz="2700" b="1" dirty="0">
                          <a:latin typeface="Cambria" panose="02040503050406030204" pitchFamily="18" charset="0"/>
                          <a:ea typeface="Cambria" panose="02040503050406030204" pitchFamily="18" charset="0"/>
                          <a:cs typeface="Times New Roman" panose="02020603050405020304" pitchFamily="18" charset="0"/>
                        </a:rPr>
                        <a:t>100 cm</a:t>
                      </a:r>
                    </a:p>
                  </a:txBody>
                  <a:tcPr marL="68493" marR="68493" marT="34247" marB="34247"/>
                </a:tc>
                <a:extLst>
                  <a:ext uri="{0D108BD9-81ED-4DB2-BD59-A6C34878D82A}">
                    <a16:rowId xmlns:a16="http://schemas.microsoft.com/office/drawing/2014/main" val="802630636"/>
                  </a:ext>
                </a:extLst>
              </a:tr>
            </a:tbl>
          </a:graphicData>
        </a:graphic>
      </p:graphicFrame>
      <p:sp>
        <p:nvSpPr>
          <p:cNvPr id="10" name="Rectangle 9">
            <a:extLst>
              <a:ext uri="{FF2B5EF4-FFF2-40B4-BE49-F238E27FC236}">
                <a16:creationId xmlns:a16="http://schemas.microsoft.com/office/drawing/2014/main" id="{EBF3377E-F456-E1E0-020F-FE9A4032D039}"/>
              </a:ext>
            </a:extLst>
          </p:cNvPr>
          <p:cNvSpPr/>
          <p:nvPr/>
        </p:nvSpPr>
        <p:spPr>
          <a:xfrm>
            <a:off x="3927054" y="2257583"/>
            <a:ext cx="1198629" cy="5136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087940"/>
            <a:r>
              <a:rPr lang="en-US" sz="2696" b="1" dirty="0">
                <a:solidFill>
                  <a:prstClr val="black"/>
                </a:solidFill>
                <a:latin typeface="Cambria" panose="02040503050406030204" pitchFamily="18" charset="0"/>
                <a:ea typeface="Cambria" panose="02040503050406030204" pitchFamily="18" charset="0"/>
                <a:cs typeface="Times New Roman" panose="02020603050405020304" pitchFamily="18" charset="0"/>
              </a:rPr>
              <a:t>80 cm</a:t>
            </a:r>
          </a:p>
        </p:txBody>
      </p:sp>
      <p:sp>
        <p:nvSpPr>
          <p:cNvPr id="11" name="Rectangle 10">
            <a:extLst>
              <a:ext uri="{FF2B5EF4-FFF2-40B4-BE49-F238E27FC236}">
                <a16:creationId xmlns:a16="http://schemas.microsoft.com/office/drawing/2014/main" id="{6B984DB7-5222-037D-5456-B2866A4E2225}"/>
              </a:ext>
            </a:extLst>
          </p:cNvPr>
          <p:cNvSpPr/>
          <p:nvPr/>
        </p:nvSpPr>
        <p:spPr>
          <a:xfrm>
            <a:off x="5828090" y="2257583"/>
            <a:ext cx="1198629" cy="5136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087940"/>
            <a:r>
              <a:rPr lang="en-US" sz="2696"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20 cm</a:t>
            </a:r>
          </a:p>
        </p:txBody>
      </p:sp>
      <p:sp>
        <p:nvSpPr>
          <p:cNvPr id="12" name="Rectangle 11">
            <a:extLst>
              <a:ext uri="{FF2B5EF4-FFF2-40B4-BE49-F238E27FC236}">
                <a16:creationId xmlns:a16="http://schemas.microsoft.com/office/drawing/2014/main" id="{BEE71351-175F-18B0-DEE2-9FADEC54DE46}"/>
              </a:ext>
            </a:extLst>
          </p:cNvPr>
          <p:cNvSpPr/>
          <p:nvPr/>
        </p:nvSpPr>
        <p:spPr>
          <a:xfrm>
            <a:off x="7836865" y="1632135"/>
            <a:ext cx="1198629" cy="5136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087940"/>
            <a:r>
              <a:rPr lang="en-US" sz="2696" b="1" dirty="0">
                <a:solidFill>
                  <a:prstClr val="black"/>
                </a:solidFill>
                <a:latin typeface="Cambria" panose="02040503050406030204" pitchFamily="18" charset="0"/>
                <a:ea typeface="Cambria" panose="02040503050406030204" pitchFamily="18" charset="0"/>
                <a:cs typeface="Times New Roman" panose="02020603050405020304" pitchFamily="18" charset="0"/>
              </a:rPr>
              <a:t>10 cm</a:t>
            </a:r>
          </a:p>
        </p:txBody>
      </p:sp>
      <p:sp>
        <p:nvSpPr>
          <p:cNvPr id="13" name="Rectangle 12">
            <a:extLst>
              <a:ext uri="{FF2B5EF4-FFF2-40B4-BE49-F238E27FC236}">
                <a16:creationId xmlns:a16="http://schemas.microsoft.com/office/drawing/2014/main" id="{CDC070FC-8DE7-25E9-06E4-850F6EA2A26D}"/>
              </a:ext>
            </a:extLst>
          </p:cNvPr>
          <p:cNvSpPr/>
          <p:nvPr/>
        </p:nvSpPr>
        <p:spPr>
          <a:xfrm>
            <a:off x="9863118" y="1649937"/>
            <a:ext cx="1198629" cy="513698"/>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087940"/>
            <a:r>
              <a:rPr lang="en-US" sz="2696" b="1" dirty="0">
                <a:solidFill>
                  <a:prstClr val="black"/>
                </a:solidFill>
                <a:latin typeface="Cambria" panose="02040503050406030204" pitchFamily="18" charset="0"/>
                <a:ea typeface="Cambria" panose="02040503050406030204" pitchFamily="18" charset="0"/>
                <a:cs typeface="Times New Roman" panose="02020603050405020304" pitchFamily="18" charset="0"/>
              </a:rPr>
              <a:t>25 cm</a:t>
            </a:r>
          </a:p>
        </p:txBody>
      </p:sp>
    </p:spTree>
    <p:extLst>
      <p:ext uri="{BB962C8B-B14F-4D97-AF65-F5344CB8AC3E}">
        <p14:creationId xmlns:p14="http://schemas.microsoft.com/office/powerpoint/2010/main" val="353709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42"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 calcmode="lin" valueType="num">
                                      <p:cBhvr>
                                        <p:cTn id="45" dur="1000" fill="hold"/>
                                        <p:tgtEl>
                                          <p:spTgt spid="12"/>
                                        </p:tgtEl>
                                        <p:attrNameLst>
                                          <p:attrName>style.rotation</p:attrName>
                                        </p:attrNameLst>
                                      </p:cBhvr>
                                      <p:tavLst>
                                        <p:tav tm="0">
                                          <p:val>
                                            <p:fltVal val="90"/>
                                          </p:val>
                                        </p:tav>
                                        <p:tav tm="100000">
                                          <p:val>
                                            <p:fltVal val="0"/>
                                          </p:val>
                                        </p:tav>
                                      </p:tavLst>
                                    </p:anim>
                                    <p:animEffect transition="in" filter="fade">
                                      <p:cBhvr>
                                        <p:cTn id="46" dur="10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 calcmode="lin" valueType="num">
                                      <p:cBhvr>
                                        <p:cTn id="53" dur="1000" fill="hold"/>
                                        <p:tgtEl>
                                          <p:spTgt spid="13"/>
                                        </p:tgtEl>
                                        <p:attrNameLst>
                                          <p:attrName>style.rotation</p:attrName>
                                        </p:attrNameLst>
                                      </p:cBhvr>
                                      <p:tavLst>
                                        <p:tav tm="0">
                                          <p:val>
                                            <p:fltVal val="90"/>
                                          </p:val>
                                        </p:tav>
                                        <p:tav tm="100000">
                                          <p:val>
                                            <p:fltVal val="0"/>
                                          </p:val>
                                        </p:tav>
                                      </p:tavLst>
                                    </p:anim>
                                    <p:animEffect transition="in" filter="fade">
                                      <p:cBhvr>
                                        <p:cTn id="5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cs typeface="Arial" panose="020B0604020202020204" pitchFamily="34" charset="0"/>
              </a:rPr>
              <a:t>2</a:t>
            </a:r>
          </a:p>
        </p:txBody>
      </p:sp>
      <p:sp>
        <p:nvSpPr>
          <p:cNvPr id="4" name="TextBox 3">
            <a:extLst>
              <a:ext uri="{FF2B5EF4-FFF2-40B4-BE49-F238E27FC236}">
                <a16:creationId xmlns:a16="http://schemas.microsoft.com/office/drawing/2014/main" id="{FA8D61F4-D1C6-4270-862D-D4B2C31A9DDB}"/>
              </a:ext>
            </a:extLst>
          </p:cNvPr>
          <p:cNvSpPr txBox="1"/>
          <p:nvPr/>
        </p:nvSpPr>
        <p:spPr>
          <a:xfrm>
            <a:off x="1301602" y="409797"/>
            <a:ext cx="10638761" cy="1200329"/>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cs typeface="Calibri" panose="020F0502020204030204" pitchFamily="34" charset="0"/>
              </a:rPr>
              <a:t>a) </a:t>
            </a:r>
            <a:r>
              <a:rPr lang="en-US" sz="3600" b="1" dirty="0" err="1">
                <a:latin typeface="Cambria" panose="02040503050406030204" pitchFamily="18" charset="0"/>
                <a:ea typeface="Cambria" panose="02040503050406030204" pitchFamily="18" charset="0"/>
                <a:cs typeface="Calibri" panose="020F0502020204030204" pitchFamily="34" charset="0"/>
              </a:rPr>
              <a:t>Tính</a:t>
            </a:r>
            <a:r>
              <a:rPr lang="en-US" sz="3600" b="1" dirty="0">
                <a:latin typeface="Cambria" panose="02040503050406030204" pitchFamily="18" charset="0"/>
                <a:ea typeface="Cambria" panose="02040503050406030204" pitchFamily="18" charset="0"/>
                <a:cs typeface="Calibri" panose="020F0502020204030204" pitchFamily="34" charset="0"/>
              </a:rPr>
              <a:t> chu vi </a:t>
            </a:r>
            <a:r>
              <a:rPr lang="en-US" sz="3600" b="1" dirty="0" err="1">
                <a:latin typeface="Cambria" panose="02040503050406030204" pitchFamily="18" charset="0"/>
                <a:ea typeface="Cambria" panose="02040503050406030204" pitchFamily="18" charset="0"/>
                <a:cs typeface="Calibri" panose="020F0502020204030204" pitchFamily="34" charset="0"/>
              </a:rPr>
              <a:t>hình</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chữ</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nhật</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có</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chiều</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dài</a:t>
            </a:r>
            <a:r>
              <a:rPr lang="en-US" sz="3600" b="1" dirty="0">
                <a:latin typeface="Cambria" panose="02040503050406030204" pitchFamily="18" charset="0"/>
                <a:ea typeface="Cambria" panose="02040503050406030204" pitchFamily="18" charset="0"/>
                <a:cs typeface="Calibri" panose="020F0502020204030204" pitchFamily="34" charset="0"/>
              </a:rPr>
              <a:t> 2 dm </a:t>
            </a:r>
            <a:r>
              <a:rPr lang="en-US" sz="3600" b="1" dirty="0" err="1">
                <a:latin typeface="Cambria" panose="02040503050406030204" pitchFamily="18" charset="0"/>
                <a:ea typeface="Cambria" panose="02040503050406030204" pitchFamily="18" charset="0"/>
                <a:cs typeface="Calibri" panose="020F0502020204030204" pitchFamily="34" charset="0"/>
              </a:rPr>
              <a:t>và</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chiều</a:t>
            </a:r>
            <a:r>
              <a:rPr lang="en-US" sz="3600" b="1" dirty="0">
                <a:latin typeface="Cambria" panose="02040503050406030204" pitchFamily="18" charset="0"/>
                <a:ea typeface="Cambria" panose="02040503050406030204" pitchFamily="18" charset="0"/>
                <a:cs typeface="Calibri" panose="020F0502020204030204" pitchFamily="34" charset="0"/>
              </a:rPr>
              <a:t> </a:t>
            </a:r>
            <a:r>
              <a:rPr lang="en-US" sz="3600" b="1" dirty="0" err="1">
                <a:latin typeface="Cambria" panose="02040503050406030204" pitchFamily="18" charset="0"/>
                <a:ea typeface="Cambria" panose="02040503050406030204" pitchFamily="18" charset="0"/>
                <a:cs typeface="Calibri" panose="020F0502020204030204" pitchFamily="34" charset="0"/>
              </a:rPr>
              <a:t>rộng</a:t>
            </a:r>
            <a:r>
              <a:rPr lang="en-US" sz="3600" b="1" dirty="0">
                <a:latin typeface="Cambria" panose="02040503050406030204" pitchFamily="18" charset="0"/>
                <a:ea typeface="Cambria" panose="02040503050406030204" pitchFamily="18" charset="0"/>
                <a:cs typeface="Calibri" panose="020F0502020204030204" pitchFamily="34" charset="0"/>
              </a:rPr>
              <a:t> 5 cm. </a:t>
            </a:r>
          </a:p>
        </p:txBody>
      </p:sp>
      <p:sp>
        <p:nvSpPr>
          <p:cNvPr id="5" name="Rectangle 4">
            <a:extLst>
              <a:ext uri="{FF2B5EF4-FFF2-40B4-BE49-F238E27FC236}">
                <a16:creationId xmlns:a16="http://schemas.microsoft.com/office/drawing/2014/main" id="{B135A380-A051-4CB8-A770-391E4E511D2F}"/>
              </a:ext>
            </a:extLst>
          </p:cNvPr>
          <p:cNvSpPr/>
          <p:nvPr/>
        </p:nvSpPr>
        <p:spPr>
          <a:xfrm>
            <a:off x="1884842" y="2398306"/>
            <a:ext cx="8153400" cy="35528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62D7809-A648-46EE-9B6C-166B8A62512F}"/>
              </a:ext>
            </a:extLst>
          </p:cNvPr>
          <p:cNvSpPr txBox="1"/>
          <p:nvPr/>
        </p:nvSpPr>
        <p:spPr>
          <a:xfrm>
            <a:off x="2132492" y="2455457"/>
            <a:ext cx="7686675" cy="3416320"/>
          </a:xfrm>
          <a:prstGeom prst="rect">
            <a:avLst/>
          </a:prstGeom>
          <a:noFill/>
        </p:spPr>
        <p:txBody>
          <a:bodyPr wrap="square" rtlCol="0">
            <a:spAutoFit/>
          </a:bodyPr>
          <a:lstStyle/>
          <a:p>
            <a:r>
              <a:rPr lang="en-US" sz="3600" dirty="0" err="1">
                <a:latin typeface="Cambria" panose="02040503050406030204" pitchFamily="18" charset="0"/>
                <a:ea typeface="Cambria" panose="02040503050406030204" pitchFamily="18" charset="0"/>
                <a:cs typeface="Calibri" panose="020F0502020204030204" pitchFamily="34" charset="0"/>
              </a:rPr>
              <a:t>Mẫu</a:t>
            </a:r>
            <a:r>
              <a:rPr lang="en-US" sz="3600" dirty="0">
                <a:latin typeface="Cambria" panose="02040503050406030204" pitchFamily="18" charset="0"/>
                <a:ea typeface="Cambria" panose="02040503050406030204" pitchFamily="18" charset="0"/>
                <a:cs typeface="Calibri" panose="020F0502020204030204" pitchFamily="34" charset="0"/>
              </a:rPr>
              <a:t>:</a:t>
            </a:r>
          </a:p>
          <a:p>
            <a:pPr algn="ctr"/>
            <a:r>
              <a:rPr lang="en-US" sz="3600" dirty="0" err="1">
                <a:latin typeface="Cambria" panose="02040503050406030204" pitchFamily="18" charset="0"/>
                <a:ea typeface="Cambria" panose="02040503050406030204" pitchFamily="18" charset="0"/>
                <a:cs typeface="Calibri" panose="020F0502020204030204" pitchFamily="34" charset="0"/>
              </a:rPr>
              <a:t>Bài</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giải</a:t>
            </a:r>
            <a:endParaRPr lang="en-US" sz="3600" dirty="0">
              <a:latin typeface="Cambria" panose="02040503050406030204" pitchFamily="18" charset="0"/>
              <a:ea typeface="Cambria" panose="02040503050406030204" pitchFamily="18" charset="0"/>
              <a:cs typeface="Calibri" panose="020F0502020204030204" pitchFamily="34" charset="0"/>
            </a:endParaRPr>
          </a:p>
          <a:p>
            <a:pPr algn="ctr"/>
            <a:r>
              <a:rPr lang="en-US" sz="3600" dirty="0" err="1">
                <a:latin typeface="Cambria" panose="02040503050406030204" pitchFamily="18" charset="0"/>
                <a:ea typeface="Cambria" panose="02040503050406030204" pitchFamily="18" charset="0"/>
                <a:cs typeface="Calibri" panose="020F0502020204030204" pitchFamily="34" charset="0"/>
              </a:rPr>
              <a:t>Đổi</a:t>
            </a:r>
            <a:r>
              <a:rPr lang="en-US" sz="3600" dirty="0">
                <a:latin typeface="Cambria" panose="02040503050406030204" pitchFamily="18" charset="0"/>
                <a:ea typeface="Cambria" panose="02040503050406030204" pitchFamily="18" charset="0"/>
                <a:cs typeface="Calibri" panose="020F0502020204030204" pitchFamily="34" charset="0"/>
              </a:rPr>
              <a:t> 2 dm = 20 cm</a:t>
            </a:r>
          </a:p>
          <a:p>
            <a:pPr algn="ctr"/>
            <a:r>
              <a:rPr lang="en-US" sz="3600" dirty="0">
                <a:latin typeface="Cambria" panose="02040503050406030204" pitchFamily="18" charset="0"/>
                <a:ea typeface="Cambria" panose="02040503050406030204" pitchFamily="18" charset="0"/>
                <a:cs typeface="Calibri" panose="020F0502020204030204" pitchFamily="34" charset="0"/>
              </a:rPr>
              <a:t>Chu vi </a:t>
            </a:r>
            <a:r>
              <a:rPr lang="en-US" sz="3600" dirty="0" err="1">
                <a:latin typeface="Cambria" panose="02040503050406030204" pitchFamily="18" charset="0"/>
                <a:ea typeface="Cambria" panose="02040503050406030204" pitchFamily="18" charset="0"/>
                <a:cs typeface="Calibri" panose="020F0502020204030204" pitchFamily="34" charset="0"/>
              </a:rPr>
              <a:t>hình</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chữ</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nhật</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là</a:t>
            </a:r>
            <a:r>
              <a:rPr lang="en-US" sz="3600" dirty="0">
                <a:latin typeface="Cambria" panose="02040503050406030204" pitchFamily="18" charset="0"/>
                <a:ea typeface="Cambria" panose="02040503050406030204" pitchFamily="18" charset="0"/>
                <a:cs typeface="Calibri" panose="020F0502020204030204" pitchFamily="34" charset="0"/>
              </a:rPr>
              <a:t>:</a:t>
            </a:r>
          </a:p>
          <a:p>
            <a:pPr algn="ctr"/>
            <a:r>
              <a:rPr lang="en-US" sz="3600" dirty="0">
                <a:latin typeface="Cambria" panose="02040503050406030204" pitchFamily="18" charset="0"/>
                <a:ea typeface="Cambria" panose="02040503050406030204" pitchFamily="18" charset="0"/>
                <a:cs typeface="Calibri" panose="020F0502020204030204" pitchFamily="34" charset="0"/>
              </a:rPr>
              <a:t>(20 + 5) × 2 = 50 (cm)</a:t>
            </a:r>
          </a:p>
          <a:p>
            <a:pPr algn="r"/>
            <a:r>
              <a:rPr lang="en-US" sz="3600" dirty="0" err="1">
                <a:latin typeface="Cambria" panose="02040503050406030204" pitchFamily="18" charset="0"/>
                <a:ea typeface="Cambria" panose="02040503050406030204" pitchFamily="18" charset="0"/>
                <a:cs typeface="Calibri" panose="020F0502020204030204" pitchFamily="34" charset="0"/>
              </a:rPr>
              <a:t>Đáp</a:t>
            </a:r>
            <a:r>
              <a:rPr lang="en-US" sz="3600" dirty="0">
                <a:latin typeface="Cambria" panose="02040503050406030204" pitchFamily="18" charset="0"/>
                <a:ea typeface="Cambria" panose="02040503050406030204" pitchFamily="18" charset="0"/>
                <a:cs typeface="Calibri" panose="020F0502020204030204" pitchFamily="34" charset="0"/>
              </a:rPr>
              <a:t> </a:t>
            </a:r>
            <a:r>
              <a:rPr lang="en-US" sz="3600" dirty="0" err="1">
                <a:latin typeface="Cambria" panose="02040503050406030204" pitchFamily="18" charset="0"/>
                <a:ea typeface="Cambria" panose="02040503050406030204" pitchFamily="18" charset="0"/>
                <a:cs typeface="Calibri" panose="020F0502020204030204" pitchFamily="34" charset="0"/>
              </a:rPr>
              <a:t>số</a:t>
            </a:r>
            <a:r>
              <a:rPr lang="en-US" sz="3600" dirty="0">
                <a:latin typeface="Cambria" panose="02040503050406030204" pitchFamily="18" charset="0"/>
                <a:ea typeface="Cambria" panose="02040503050406030204" pitchFamily="18" charset="0"/>
                <a:cs typeface="Calibri" panose="020F0502020204030204" pitchFamily="34" charset="0"/>
              </a:rPr>
              <a:t>: 50 cm</a:t>
            </a:r>
          </a:p>
        </p:txBody>
      </p:sp>
    </p:spTree>
    <p:extLst>
      <p:ext uri="{BB962C8B-B14F-4D97-AF65-F5344CB8AC3E}">
        <p14:creationId xmlns:p14="http://schemas.microsoft.com/office/powerpoint/2010/main" val="1606062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2</a:t>
            </a:r>
          </a:p>
        </p:txBody>
      </p:sp>
      <p:sp>
        <p:nvSpPr>
          <p:cNvPr id="4" name="TextBox 3">
            <a:extLst>
              <a:ext uri="{FF2B5EF4-FFF2-40B4-BE49-F238E27FC236}">
                <a16:creationId xmlns:a16="http://schemas.microsoft.com/office/drawing/2014/main" id="{FA8D61F4-D1C6-4270-862D-D4B2C31A9DDB}"/>
              </a:ext>
            </a:extLst>
          </p:cNvPr>
          <p:cNvSpPr txBox="1"/>
          <p:nvPr/>
        </p:nvSpPr>
        <p:spPr>
          <a:xfrm>
            <a:off x="1354766" y="462959"/>
            <a:ext cx="10429875" cy="1200329"/>
          </a:xfrm>
          <a:prstGeom prst="rect">
            <a:avLst/>
          </a:prstGeom>
          <a:noFill/>
        </p:spPr>
        <p:txBody>
          <a:bodyPr wrap="square" rtlCol="0">
            <a:spAutoFit/>
          </a:bodyPr>
          <a:lstStyle/>
          <a:p>
            <a:pPr lvl="0"/>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b)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Tính</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chu vi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hình</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chữ</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nhật</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chiều</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dài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1 m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chiều</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rộng</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2 dm.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B14AA973-338A-4B3C-93BA-7346BB6791D9}"/>
              </a:ext>
            </a:extLst>
          </p:cNvPr>
          <p:cNvSpPr txBox="1"/>
          <p:nvPr/>
        </p:nvSpPr>
        <p:spPr>
          <a:xfrm>
            <a:off x="2114550" y="1724025"/>
            <a:ext cx="6905625" cy="3170099"/>
          </a:xfrm>
          <a:prstGeom prst="rect">
            <a:avLst/>
          </a:prstGeom>
          <a:noFill/>
        </p:spPr>
        <p:txBody>
          <a:bodyPr wrap="square" rtlCol="0">
            <a:spAutoFit/>
          </a:bodyPr>
          <a:lstStyle/>
          <a:p>
            <a:pPr algn="ctr"/>
            <a:r>
              <a:rPr lang="en-US" sz="40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4000" b="1" u="sng"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u="sng" dirty="0" err="1">
                <a:solidFill>
                  <a:srgbClr val="FF0000"/>
                </a:solidFill>
                <a:latin typeface="Cambria" panose="02040503050406030204" pitchFamily="18" charset="0"/>
                <a:ea typeface="Cambria" panose="02040503050406030204" pitchFamily="18" charset="0"/>
                <a:cs typeface="Calibri" panose="020F0502020204030204" pitchFamily="34" charset="0"/>
              </a:rPr>
              <a:t>giải</a:t>
            </a:r>
            <a:endParaRPr lang="en-US" sz="4000" b="1" u="sng"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ct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Đổi</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1 m = 10 dm</a:t>
            </a:r>
          </a:p>
          <a:p>
            <a:pPr algn="ct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Chu vi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hình</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chữ</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nhật</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p>
          <a:p>
            <a:pPr algn="ct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(10 + 2) x 2 = 24 (dm)</a:t>
            </a:r>
          </a:p>
          <a:p>
            <a:pPr algn="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Đáp</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số</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24 dm</a:t>
            </a:r>
          </a:p>
        </p:txBody>
      </p:sp>
    </p:spTree>
    <p:extLst>
      <p:ext uri="{BB962C8B-B14F-4D97-AF65-F5344CB8AC3E}">
        <p14:creationId xmlns:p14="http://schemas.microsoft.com/office/powerpoint/2010/main" val="291669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34461" y="164123"/>
            <a:ext cx="11746523" cy="6447691"/>
          </a:xfrm>
          <a:prstGeom prst="roundRect">
            <a:avLst>
              <a:gd name="adj" fmla="val 6781"/>
            </a:avLst>
          </a:prstGeom>
          <a:solidFill>
            <a:schemeClr val="bg1"/>
          </a:solidFill>
          <a:ln w="28575"/>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D24A8978-0E59-4BC2-A324-4B6D406E2546}"/>
              </a:ext>
            </a:extLst>
          </p:cNvPr>
          <p:cNvSpPr/>
          <p:nvPr/>
        </p:nvSpPr>
        <p:spPr>
          <a:xfrm>
            <a:off x="696020" y="569235"/>
            <a:ext cx="580330" cy="5166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3</a:t>
            </a:r>
          </a:p>
        </p:txBody>
      </p:sp>
      <p:sp>
        <p:nvSpPr>
          <p:cNvPr id="4" name="TextBox 3">
            <a:extLst>
              <a:ext uri="{FF2B5EF4-FFF2-40B4-BE49-F238E27FC236}">
                <a16:creationId xmlns:a16="http://schemas.microsoft.com/office/drawing/2014/main" id="{FA8D61F4-D1C6-4270-862D-D4B2C31A9DDB}"/>
              </a:ext>
            </a:extLst>
          </p:cNvPr>
          <p:cNvSpPr txBox="1"/>
          <p:nvPr/>
        </p:nvSpPr>
        <p:spPr>
          <a:xfrm>
            <a:off x="1333500" y="552450"/>
            <a:ext cx="1042987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Một viên gạch hình vuông có cạnh 30 cm. Tính chu vi hình chữ nhật ghép bởi 3 viên gạch như thế?</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C0FF2F88-E309-47C9-AC45-4DFDC491969D}"/>
              </a:ext>
            </a:extLst>
          </p:cNvPr>
          <p:cNvPicPr>
            <a:picLocks noChangeAspect="1"/>
          </p:cNvPicPr>
          <p:nvPr/>
        </p:nvPicPr>
        <p:blipFill>
          <a:blip r:embed="rId4"/>
          <a:stretch>
            <a:fillRect/>
          </a:stretch>
        </p:blipFill>
        <p:spPr>
          <a:xfrm>
            <a:off x="6257925" y="2438400"/>
            <a:ext cx="5429250" cy="2171700"/>
          </a:xfrm>
          <a:prstGeom prst="rect">
            <a:avLst/>
          </a:prstGeom>
        </p:spPr>
      </p:pic>
      <p:sp>
        <p:nvSpPr>
          <p:cNvPr id="8" name="TextBox 7">
            <a:extLst>
              <a:ext uri="{FF2B5EF4-FFF2-40B4-BE49-F238E27FC236}">
                <a16:creationId xmlns:a16="http://schemas.microsoft.com/office/drawing/2014/main" id="{0C87845C-4F61-4A7C-84A7-005A1CD83740}"/>
              </a:ext>
            </a:extLst>
          </p:cNvPr>
          <p:cNvSpPr txBox="1"/>
          <p:nvPr/>
        </p:nvSpPr>
        <p:spPr>
          <a:xfrm>
            <a:off x="504825" y="2219325"/>
            <a:ext cx="5619749" cy="304698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Bài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giải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Chiều</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chữ</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nhật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30 x 3 = 90 (cm)</a:t>
            </a:r>
          </a:p>
          <a:p>
            <a:pPr algn="ct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Chu vi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chữ</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nhật</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algn="ct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(30 + 90) x 2 = 240 (cm)</a:t>
            </a:r>
          </a:p>
          <a:p>
            <a:pPr algn="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Đáp</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latin typeface="Cambria" panose="02040503050406030204" pitchFamily="18" charset="0"/>
                <a:ea typeface="Cambria" panose="02040503050406030204" pitchFamily="18" charset="0"/>
                <a:cs typeface="Calibri" panose="020F0502020204030204" pitchFamily="34" charset="0"/>
              </a:rPr>
              <a:t>số</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 240 cm</a:t>
            </a:r>
          </a:p>
        </p:txBody>
      </p:sp>
    </p:spTree>
    <p:extLst>
      <p:ext uri="{BB962C8B-B14F-4D97-AF65-F5344CB8AC3E}">
        <p14:creationId xmlns:p14="http://schemas.microsoft.com/office/powerpoint/2010/main" val="424637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down)">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down)">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down)">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wipe(down)">
                                      <p:cBhvr>
                                        <p:cTn id="45"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560</Words>
  <Application>Microsoft Office PowerPoint</Application>
  <PresentationFormat>Widescreen</PresentationFormat>
  <Paragraphs>80</Paragraphs>
  <Slides>17</Slides>
  <Notes>7</Notes>
  <HiddenSlides>0</HiddenSlides>
  <MMClips>4</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17</vt:i4>
      </vt:variant>
    </vt:vector>
  </HeadingPairs>
  <TitlesOfParts>
    <vt:vector size="30" baseType="lpstr">
      <vt:lpstr>等线</vt:lpstr>
      <vt:lpstr>Aptos</vt:lpstr>
      <vt:lpstr>Aptos Display</vt:lpstr>
      <vt:lpstr>Arial</vt:lpstr>
      <vt:lpstr>Calibri</vt:lpstr>
      <vt:lpstr>Cambria</vt:lpstr>
      <vt:lpstr>Times New Roman</vt:lpstr>
      <vt:lpstr>思源黑体 CN Medium</vt:lpstr>
      <vt:lpstr>1_Office 主题​​</vt:lpstr>
      <vt:lpstr>Office 主题​​</vt:lpstr>
      <vt:lpstr>Office Theme</vt:lpstr>
      <vt:lpstr>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Ánh Ngọc</cp:lastModifiedBy>
  <cp:revision>47</cp:revision>
  <dcterms:created xsi:type="dcterms:W3CDTF">2022-11-06T01:51:22Z</dcterms:created>
  <dcterms:modified xsi:type="dcterms:W3CDTF">2026-02-06T01:39:34Z</dcterms:modified>
</cp:coreProperties>
</file>