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8"/>
  </p:notesMasterIdLst>
  <p:sldIdLst>
    <p:sldId id="290" r:id="rId8"/>
    <p:sldId id="334" r:id="rId9"/>
    <p:sldId id="333" r:id="rId10"/>
    <p:sldId id="403" r:id="rId11"/>
    <p:sldId id="289" r:id="rId12"/>
    <p:sldId id="329" r:id="rId13"/>
    <p:sldId id="344" r:id="rId14"/>
    <p:sldId id="404" r:id="rId15"/>
    <p:sldId id="400" r:id="rId16"/>
    <p:sldId id="337" r:id="rId17"/>
    <p:sldId id="405" r:id="rId18"/>
    <p:sldId id="343" r:id="rId19"/>
    <p:sldId id="401" r:id="rId20"/>
    <p:sldId id="402" r:id="rId21"/>
    <p:sldId id="306" r:id="rId22"/>
    <p:sldId id="345" r:id="rId23"/>
    <p:sldId id="328" r:id="rId24"/>
    <p:sldId id="295" r:id="rId25"/>
    <p:sldId id="302"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03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5696268F-0623-4990-B87B-1A0AC8526B73}"/>
              </a:ext>
            </a:extLst>
          </p:cNvPr>
          <p:cNvSpPr/>
          <p:nvPr userDrawn="1"/>
        </p:nvSpPr>
        <p:spPr>
          <a:xfrm>
            <a:off x="3067050" y="0"/>
            <a:ext cx="60198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0B6B52B6-08C4-4F8B-8936-7D5C9D032DB6}"/>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2281D6FA-1C13-44CE-85B5-61861C30C88B}"/>
              </a:ext>
            </a:extLst>
          </p:cNvPr>
          <p:cNvSpPr/>
          <p:nvPr userDrawn="1"/>
        </p:nvSpPr>
        <p:spPr>
          <a:xfrm>
            <a:off x="4497343" y="815545"/>
            <a:ext cx="3197312" cy="481913"/>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16C41D7E-AD93-4734-9451-01ECF9665137}"/>
              </a:ext>
            </a:extLst>
          </p:cNvPr>
          <p:cNvPicPr>
            <a:picLocks noChangeAspect="1"/>
          </p:cNvPicPr>
          <p:nvPr userDrawn="1"/>
        </p:nvPicPr>
        <p:blipFill>
          <a:blip r:embed="rId2"/>
          <a:stretch>
            <a:fillRect/>
          </a:stretch>
        </p:blipFill>
        <p:spPr>
          <a:xfrm>
            <a:off x="89620" y="5165123"/>
            <a:ext cx="1930800" cy="1555359"/>
          </a:xfrm>
          <a:prstGeom prst="rect">
            <a:avLst/>
          </a:prstGeom>
        </p:spPr>
      </p:pic>
    </p:spTree>
    <p:extLst>
      <p:ext uri="{BB962C8B-B14F-4D97-AF65-F5344CB8AC3E}">
        <p14:creationId xmlns:p14="http://schemas.microsoft.com/office/powerpoint/2010/main" val="31750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2026/3/11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theme" Target="../theme/theme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18FFC5A-C8C6-FDEF-3255-27F6DBA4507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8288" y="0"/>
            <a:ext cx="1660634" cy="1660634"/>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82CDB2E-E78F-022E-9571-8F78EF4F10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28288" y="0"/>
            <a:ext cx="1660634" cy="1660634"/>
          </a:xfrm>
          <a:prstGeom prst="rect">
            <a:avLst/>
          </a:prstGeom>
        </p:spPr>
      </p:pic>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775"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2026/3/11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47.png"/><Relationship Id="rId2" Type="http://schemas.openxmlformats.org/officeDocument/2006/relationships/image" Target="../media/image51.emf"/><Relationship Id="rId1" Type="http://schemas.openxmlformats.org/officeDocument/2006/relationships/slideLayout" Target="../slideLayouts/slideLayout4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4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3.png"/><Relationship Id="rId2" Type="http://schemas.openxmlformats.org/officeDocument/2006/relationships/image" Target="../media/image45.png"/><Relationship Id="rId1" Type="http://schemas.openxmlformats.org/officeDocument/2006/relationships/slideLayout" Target="../slideLayouts/slideLayout4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7.png"/><Relationship Id="rId2" Type="http://schemas.openxmlformats.org/officeDocument/2006/relationships/image" Target="../media/image45.png"/><Relationship Id="rId1" Type="http://schemas.openxmlformats.org/officeDocument/2006/relationships/slideLayout" Target="../slideLayouts/slideLayout4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g"/></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jpe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81.png"/><Relationship Id="rId5" Type="http://schemas.microsoft.com/office/2007/relationships/hdphoto" Target="../media/hdphoto4.wdp"/><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pn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55.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01049D-3B8A-D107-F27B-4D988AF53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26132" y="455330"/>
            <a:ext cx="1063853" cy="1355319"/>
          </a:xfrm>
          <a:prstGeom prst="rect">
            <a:avLst/>
          </a:prstGeom>
        </p:spPr>
      </p:pic>
      <p:sp>
        <p:nvSpPr>
          <p:cNvPr id="4" name="Rectangle: Rounded Corners 3">
            <a:extLst>
              <a:ext uri="{FF2B5EF4-FFF2-40B4-BE49-F238E27FC236}">
                <a16:creationId xmlns:a16="http://schemas.microsoft.com/office/drawing/2014/main" id="{3DA5AFD2-481A-B279-2518-A15156BEC889}"/>
              </a:ext>
            </a:extLst>
          </p:cNvPr>
          <p:cNvSpPr/>
          <p:nvPr/>
        </p:nvSpPr>
        <p:spPr>
          <a:xfrm>
            <a:off x="2035910" y="2203495"/>
            <a:ext cx="8636474" cy="4203948"/>
          </a:xfrm>
          <a:prstGeom prst="round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CHÀO</a:t>
            </a: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MỪNG QUÝ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VỀ DỰ GIỜ THĂM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baseline="0"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panose="020F0502020204030204" pitchFamily="34" charset="0"/>
                <a:cs typeface="Calibri" panose="020F0502020204030204" pitchFamily="34" charset="0"/>
              </a:rPr>
              <a:t>GIÁO VIÊN: PHẠM THỊ NGỌC ÁNH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SINH: </a:t>
            </a:r>
            <a:r>
              <a:rPr lang="en-US" sz="3200" b="1" dirty="0">
                <a:solidFill>
                  <a:srgbClr val="FF0000"/>
                </a:solidFill>
                <a:latin typeface="Calibri" panose="020F0502020204030204" pitchFamily="34" charset="0"/>
                <a:cs typeface="Calibri" panose="020F0502020204030204" pitchFamily="34" charset="0"/>
              </a:rPr>
              <a:t>2003</a:t>
            </a:r>
            <a:endPar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baseline="0" dirty="0">
                <a:solidFill>
                  <a:srgbClr val="FF0000"/>
                </a:solidFill>
                <a:latin typeface="Calibri" panose="020F0502020204030204" pitchFamily="34" charset="0"/>
                <a:cs typeface="Calibri" panose="020F0502020204030204" pitchFamily="34" charset="0"/>
              </a:rPr>
              <a:t>MÔN</a:t>
            </a:r>
            <a:r>
              <a:rPr lang="en-US" sz="3200" b="1">
                <a:solidFill>
                  <a:srgbClr val="FF0000"/>
                </a:solidFill>
                <a:latin typeface="Calibri" panose="020F0502020204030204" pitchFamily="34" charset="0"/>
                <a:cs typeface="Calibri" panose="020F0502020204030204" pitchFamily="34" charset="0"/>
              </a:rPr>
              <a:t>: CÔNG NGHỆ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EC28FBA-B950-762F-FDF2-AD73D9D8D2C1}"/>
              </a:ext>
            </a:extLst>
          </p:cNvPr>
          <p:cNvSpPr txBox="1"/>
          <p:nvPr/>
        </p:nvSpPr>
        <p:spPr>
          <a:xfrm>
            <a:off x="2035910" y="779046"/>
            <a:ext cx="829491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TRƯỜNG TIỂU HỌC HƯNG ĐẠO</a:t>
            </a:r>
          </a:p>
        </p:txBody>
      </p:sp>
      <p:cxnSp>
        <p:nvCxnSpPr>
          <p:cNvPr id="14" name="Straight Connector 13">
            <a:extLst>
              <a:ext uri="{FF2B5EF4-FFF2-40B4-BE49-F238E27FC236}">
                <a16:creationId xmlns:a16="http://schemas.microsoft.com/office/drawing/2014/main" id="{0C46B0A0-DB9A-1BBA-28FE-310BBF95A655}"/>
              </a:ext>
            </a:extLst>
          </p:cNvPr>
          <p:cNvCxnSpPr>
            <a:cxnSpLocks/>
          </p:cNvCxnSpPr>
          <p:nvPr/>
        </p:nvCxnSpPr>
        <p:spPr>
          <a:xfrm>
            <a:off x="2733869" y="1483567"/>
            <a:ext cx="696456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815278"/>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225917" y="2242082"/>
            <a:ext cx="5128281" cy="3264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Biết Biển Báo Giao Thông Chưa- Học An Toàn Giao Thông - Vui Cùng Đèn Tín Hiệu &amp; Biển Báo - YouTube">
            <a:hlinkClick r:id="" action="ppaction://media"/>
            <a:extLst>
              <a:ext uri="{FF2B5EF4-FFF2-40B4-BE49-F238E27FC236}">
                <a16:creationId xmlns:a16="http://schemas.microsoft.com/office/drawing/2014/main" id="{18248B1F-C997-4692-718F-D6E9240BEFB0}"/>
              </a:ext>
            </a:extLst>
          </p:cNvPr>
          <p:cNvPicPr>
            <a:picLocks noChangeAspect="1"/>
          </p:cNvPicPr>
          <p:nvPr>
            <a:videoFile r:link="rId1"/>
            <p:extLst>
              <p:ext uri="{DAA4B4D4-6D71-4841-9C94-3DE7FCFB9230}">
                <p14:media xmlns:p14="http://schemas.microsoft.com/office/powerpoint/2010/main" r:embed="rId2">
                  <p14:trim st="13511"/>
                </p14:media>
              </p:ext>
            </p:extLst>
          </p:nvPr>
        </p:nvPicPr>
        <p:blipFill>
          <a:blip r:embed="rId4"/>
          <a:stretch>
            <a:fillRect/>
          </a:stretch>
        </p:blipFill>
        <p:spPr>
          <a:xfrm>
            <a:off x="0" y="68263"/>
            <a:ext cx="12191999" cy="6721475"/>
          </a:xfrm>
          <a:prstGeom prst="rect">
            <a:avLst/>
          </a:prstGeom>
          <a:noFill/>
        </p:spPr>
      </p:pic>
    </p:spTree>
    <p:extLst>
      <p:ext uri="{BB962C8B-B14F-4D97-AF65-F5344CB8AC3E}">
        <p14:creationId xmlns:p14="http://schemas.microsoft.com/office/powerpoint/2010/main" val="42782951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latin typeface="Cambria" panose="02040503050406030204" pitchFamily="18" charset="0"/>
                <a:ea typeface="Cambria" panose="02040503050406030204" pitchFamily="18" charset="0"/>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Biển</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báo</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cấm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là</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biểu</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thị</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cho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các</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ấm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mà</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không</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vi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phạm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Dấu hiệu chủ yếu nhận biết của biển báo cấm: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72515"/>
            <a:chOff x="9135" y="2965"/>
            <a:chExt cx="17322" cy="1689"/>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52"/>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Biển</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báo</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nguy</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hiểm</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sử</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dụng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để</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cung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cấp</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tin</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cảnh</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báo</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nguy</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hiểm</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phía</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trước</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cho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endParaRPr kumimoji="0" lang="en-US" sz="27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chỉ</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dẫn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dùng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để</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chỉ</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dẫn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hướng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các</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cần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thiết</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nhằm</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giúp</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trong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việc</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khiển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phương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tiện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hướng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dẫn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trên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đường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thuận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lợi</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đảm</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bảo</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an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toàn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7" name="Picture 6">
            <a:extLst>
              <a:ext uri="{FF2B5EF4-FFF2-40B4-BE49-F238E27FC236}">
                <a16:creationId xmlns:a16="http://schemas.microsoft.com/office/drawing/2014/main" id="{4970FDA3-80D9-BB97-6C05-ABB00D40B65E}"/>
              </a:ext>
            </a:extLst>
          </p:cNvPr>
          <p:cNvPicPr>
            <a:picLocks noChangeAspect="1"/>
          </p:cNvPicPr>
          <p:nvPr/>
        </p:nvPicPr>
        <p:blipFill>
          <a:blip r:embed="rId7"/>
          <a:stretch>
            <a:fillRect/>
          </a:stretch>
        </p:blipFill>
        <p:spPr>
          <a:xfrm>
            <a:off x="3384386" y="372589"/>
            <a:ext cx="5529551" cy="1072989"/>
          </a:xfrm>
          <a:prstGeom prst="rect">
            <a:avLst/>
          </a:prstGeom>
        </p:spPr>
      </p:pic>
      <p:pic>
        <p:nvPicPr>
          <p:cNvPr id="11" name="Picture 10">
            <a:extLst>
              <a:ext uri="{FF2B5EF4-FFF2-40B4-BE49-F238E27FC236}">
                <a16:creationId xmlns:a16="http://schemas.microsoft.com/office/drawing/2014/main" id="{082F4D53-877A-7AA6-9F6C-41AC7E261F0F}"/>
              </a:ext>
            </a:extLst>
          </p:cNvPr>
          <p:cNvPicPr>
            <a:picLocks noChangeAspect="1"/>
          </p:cNvPicPr>
          <p:nvPr/>
        </p:nvPicPr>
        <p:blipFill>
          <a:blip r:embed="rId8"/>
          <a:stretch>
            <a:fillRect/>
          </a:stretch>
        </p:blipFill>
        <p:spPr>
          <a:xfrm>
            <a:off x="2286066" y="1765673"/>
            <a:ext cx="8279086" cy="94496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4" name="Picture 3" descr="A green and orange letters&#10;&#10;AI-generated content may be incorrect.">
            <a:extLst>
              <a:ext uri="{FF2B5EF4-FFF2-40B4-BE49-F238E27FC236}">
                <a16:creationId xmlns:a16="http://schemas.microsoft.com/office/drawing/2014/main" id="{CF129A6F-B338-5223-ACEC-9D73CB7176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6058" y="253885"/>
            <a:ext cx="7986452" cy="2097206"/>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4" name="Picture 13" descr="A blue and orange text&#10;&#10;AI-generated content may be incorrect.">
            <a:extLst>
              <a:ext uri="{FF2B5EF4-FFF2-40B4-BE49-F238E27FC236}">
                <a16:creationId xmlns:a16="http://schemas.microsoft.com/office/drawing/2014/main" id="{A4590836-5785-41F1-677B-05D70FDE64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1933" y="694608"/>
            <a:ext cx="8254699" cy="2853175"/>
          </a:xfrm>
          <a:prstGeom prst="rect">
            <a:avLst/>
          </a:prstGeom>
        </p:spPr>
      </p:pic>
    </p:spTree>
    <p:extLst>
      <p:ext uri="{BB962C8B-B14F-4D97-AF65-F5344CB8AC3E}">
        <p14:creationId xmlns:p14="http://schemas.microsoft.com/office/powerpoint/2010/main" val="740097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_hot_hnh_202601220810_l3rmt">
            <a:hlinkClick r:id="" action="ppaction://media"/>
            <a:extLst>
              <a:ext uri="{FF2B5EF4-FFF2-40B4-BE49-F238E27FC236}">
                <a16:creationId xmlns:a16="http://schemas.microsoft.com/office/drawing/2014/main" id="{6085C0A4-4FA0-FCC5-2848-004D017C41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2986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7749" y="2945164"/>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4" name="Google Shape;961;p9"/>
          <p:cNvSpPr/>
          <p:nvPr/>
        </p:nvSpPr>
        <p:spPr>
          <a:xfrm>
            <a:off x="4110232" y="234231"/>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2566146" y="861434"/>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3" name="Picture 12">
            <a:extLst>
              <a:ext uri="{FF2B5EF4-FFF2-40B4-BE49-F238E27FC236}">
                <a16:creationId xmlns:a16="http://schemas.microsoft.com/office/drawing/2014/main" id="{5435C3A1-2286-4DC6-550F-FCB69002DD87}"/>
              </a:ext>
            </a:extLst>
          </p:cNvPr>
          <p:cNvPicPr>
            <a:picLocks noChangeAspect="1"/>
          </p:cNvPicPr>
          <p:nvPr/>
        </p:nvPicPr>
        <p:blipFill>
          <a:blip r:embed="rId10"/>
          <a:stretch>
            <a:fillRect/>
          </a:stretch>
        </p:blipFill>
        <p:spPr>
          <a:xfrm>
            <a:off x="2913320" y="1524020"/>
            <a:ext cx="7275155" cy="2466064"/>
          </a:xfrm>
          <a:prstGeom prst="rect">
            <a:avLst/>
          </a:prstGeom>
        </p:spPr>
      </p:pic>
      <p:pic>
        <p:nvPicPr>
          <p:cNvPr id="17" name="Picture 16">
            <a:extLst>
              <a:ext uri="{FF2B5EF4-FFF2-40B4-BE49-F238E27FC236}">
                <a16:creationId xmlns:a16="http://schemas.microsoft.com/office/drawing/2014/main" id="{16D1C35A-64F6-8C35-1567-3F1B659BA191}"/>
              </a:ext>
            </a:extLst>
          </p:cNvPr>
          <p:cNvPicPr>
            <a:picLocks noChangeAspect="1"/>
          </p:cNvPicPr>
          <p:nvPr/>
        </p:nvPicPr>
        <p:blipFill>
          <a:blip r:embed="rId11"/>
          <a:stretch>
            <a:fillRect/>
          </a:stretch>
        </p:blipFill>
        <p:spPr>
          <a:xfrm>
            <a:off x="911405" y="618480"/>
            <a:ext cx="2054530" cy="1176630"/>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6" name="Picture 5" descr="A green and orange letters&#10;&#10;AI-generated content may be incorrect.">
            <a:extLst>
              <a:ext uri="{FF2B5EF4-FFF2-40B4-BE49-F238E27FC236}">
                <a16:creationId xmlns:a16="http://schemas.microsoft.com/office/drawing/2014/main" id="{29C2499F-888C-E615-8866-E195B4CFD2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3262" y="1082934"/>
            <a:ext cx="9035055" cy="2267909"/>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914400" marR="0" lvl="0" indent="-914400" algn="ctr" defTabSz="914400" rtl="0" eaLnBrk="1" fontAlgn="auto" latinLnBrk="0" hangingPunct="1">
              <a:lnSpc>
                <a:spcPct val="100000"/>
              </a:lnSpc>
              <a:spcBef>
                <a:spcPts val="0"/>
              </a:spcBef>
              <a:spcAft>
                <a:spcPts val="0"/>
              </a:spcAft>
              <a:buClrTx/>
              <a:buSzTx/>
              <a:buFontTx/>
              <a:buAutoNum type="arabicPeriod"/>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biển</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báo</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p>
          <a:p>
            <a:pPr marR="0" lvl="0" algn="ctr" defTabSz="914400" rtl="0" eaLnBrk="1" fontAlgn="auto" latinLnBrk="0" hangingPunct="1">
              <a:lnSpc>
                <a:spcPct val="100000"/>
              </a:lnSpc>
              <a:spcBef>
                <a:spcPts val="0"/>
              </a:spcBef>
              <a:spcAft>
                <a:spcPts val="0"/>
              </a:spcAft>
              <a:buClrTx/>
              <a:buSzTx/>
              <a:tabLst/>
              <a:defRPr/>
            </a:pP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giao</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01063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422D-B2F7-D342-9C6B-978EF43217E8}"/>
            </a:ext>
          </a:extLst>
        </p:cNvPr>
        <p:cNvGrpSpPr/>
        <p:nvPr/>
      </p:nvGrpSpPr>
      <p:grpSpPr>
        <a:xfrm>
          <a:off x="0" y="0"/>
          <a:ext cx="0" cy="0"/>
          <a:chOff x="0" y="0"/>
          <a:chExt cx="0" cy="0"/>
        </a:xfrm>
      </p:grpSpPr>
      <p:pic>
        <p:nvPicPr>
          <p:cNvPr id="10" name="图片 6">
            <a:extLst>
              <a:ext uri="{FF2B5EF4-FFF2-40B4-BE49-F238E27FC236}">
                <a16:creationId xmlns:a16="http://schemas.microsoft.com/office/drawing/2014/main" id="{6282C4C1-3442-8C69-1971-417ADEF6ED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208A97A0-F0A6-26D7-AAE3-022544BC9D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sp>
        <p:nvSpPr>
          <p:cNvPr id="2" name="Google Shape;973;p10">
            <a:extLst>
              <a:ext uri="{FF2B5EF4-FFF2-40B4-BE49-F238E27FC236}">
                <a16:creationId xmlns:a16="http://schemas.microsoft.com/office/drawing/2014/main" id="{3FCCFDF6-418B-A00B-EE9F-CF23AD54528A}"/>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mbria" panose="02040503050406030204" pitchFamily="18" charset="0"/>
                <a:ea typeface="Cambria" panose="02040503050406030204" pitchFamily="18" charset="0"/>
                <a:cs typeface="Calibri"/>
                <a:sym typeface="Calibri"/>
              </a:rPr>
              <a:t>Em cùng bạn thảo luận:</a:t>
            </a:r>
          </a:p>
          <a:p>
            <a:pPr marL="457200" lvl="0" indent="-457200">
              <a:buFont typeface="Arial" panose="020B0604020202020204" pitchFamily="34" charset="0"/>
              <a:buChar char="•"/>
            </a:pPr>
            <a:r>
              <a:rPr lang="vi-VN" sz="2800" dirty="0">
                <a:solidFill>
                  <a:srgbClr val="244061"/>
                </a:solidFill>
                <a:latin typeface="Cambria" panose="02040503050406030204" pitchFamily="18" charset="0"/>
                <a:ea typeface="Cambria" panose="02040503050406030204" pitchFamily="18" charset="0"/>
                <a:cs typeface="Calibri"/>
                <a:sym typeface="Calibri"/>
              </a:rPr>
              <a:t>Biển báo giao thông dùng để làm gì?</a:t>
            </a:r>
          </a:p>
          <a:p>
            <a:pPr marL="457200" lvl="0" indent="-457200">
              <a:buFont typeface="Arial" panose="020B0604020202020204" pitchFamily="34" charset="0"/>
              <a:buChar char="•"/>
            </a:pPr>
            <a:r>
              <a:rPr lang="vi-VN" sz="2800" dirty="0">
                <a:solidFill>
                  <a:srgbClr val="244061"/>
                </a:solidFill>
                <a:latin typeface="Cambria" panose="02040503050406030204" pitchFamily="18" charset="0"/>
                <a:ea typeface="Cambria" panose="02040503050406030204" pitchFamily="18" charset="0"/>
                <a:cs typeface="Calibri"/>
                <a:sym typeface="Calibri"/>
              </a:rPr>
              <a:t>Các biển báo giao thông trong Hình 1 có hình dáng, màu sắc và ý nghĩa như thế nào?</a:t>
            </a:r>
            <a:endParaRPr kumimoji="0" sz="2800" i="0" u="none" strike="noStrike" kern="1200" cap="none" spc="0" normalizeH="0" baseline="0" noProof="0" dirty="0">
              <a:ln>
                <a:noFill/>
              </a:ln>
              <a:solidFill>
                <a:srgbClr val="244061"/>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AC8842-3CC8-AEF8-0CA9-71C6CEF6F67D}"/>
              </a:ext>
            </a:extLst>
          </p:cNvPr>
          <p:cNvPicPr>
            <a:picLocks noChangeAspect="1"/>
          </p:cNvPicPr>
          <p:nvPr/>
        </p:nvPicPr>
        <p:blipFill>
          <a:blip r:embed="rId4"/>
          <a:stretch>
            <a:fillRect/>
          </a:stretch>
        </p:blipFill>
        <p:spPr>
          <a:xfrm>
            <a:off x="2551115" y="220249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844765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r:id="rId3" imgW="3028950" imgH="2178050" progId="Paint.Picture">
                    <p:embed/>
                  </p:oleObj>
                </mc:Choice>
                <mc:Fallback>
                  <p:oleObj r:id="rId3" imgW="3028950" imgH="2178050" progId="Paint.Picture">
                    <p:embed/>
                    <p:pic>
                      <p:nvPicPr>
                        <p:cNvPr id="14" name="Object 13"/>
                        <p:cNvPicPr/>
                        <p:nvPr/>
                      </p:nvPicPr>
                      <p:blipFill>
                        <a:blip r:embed="rId4"/>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5">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6"/>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541</Words>
  <Application>Microsoft Office PowerPoint</Application>
  <PresentationFormat>Widescreen</PresentationFormat>
  <Paragraphs>49</Paragraphs>
  <Slides>20</Slides>
  <Notes>13</Notes>
  <HiddenSlides>0</HiddenSlides>
  <MMClips>3</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41" baseType="lpstr">
      <vt:lpstr>等线</vt:lpstr>
      <vt:lpstr>Arial</vt:lpstr>
      <vt:lpstr>Calibri</vt:lpstr>
      <vt:lpstr>Calibri Light</vt:lpstr>
      <vt:lpstr>Cambria</vt:lpstr>
      <vt:lpstr>Coiny</vt:lpstr>
      <vt:lpstr>Georgia</vt:lpstr>
      <vt:lpstr>Helvetica</vt:lpstr>
      <vt:lpstr>Lato</vt:lpstr>
      <vt:lpstr>Patrick Hand</vt:lpstr>
      <vt:lpstr>Roboto Condensed Light</vt:lpstr>
      <vt:lpstr>Times New Roman</vt:lpstr>
      <vt:lpstr>字魂36号-正文宋楷</vt:lpstr>
      <vt:lpstr>4_Office 主题​​</vt:lpstr>
      <vt:lpstr>Office 主题</vt:lpstr>
      <vt:lpstr>1_Office 主题​​</vt:lpstr>
      <vt:lpstr>1_Simple Light</vt:lpstr>
      <vt:lpstr>Office 主题​​</vt:lpstr>
      <vt:lpstr>3_Office 主题</vt:lpstr>
      <vt:lpstr>End of Course Jeopardy by Slidesgo</vt:lpstr>
      <vt:lpstr>Paintbrush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Ánh Ngọc</cp:lastModifiedBy>
  <cp:revision>35</cp:revision>
  <dcterms:created xsi:type="dcterms:W3CDTF">2022-11-16T11:44:59Z</dcterms:created>
  <dcterms:modified xsi:type="dcterms:W3CDTF">2026-03-11T00:38:38Z</dcterms:modified>
</cp:coreProperties>
</file>