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50" r:id="rId4"/>
    <p:sldId id="440" r:id="rId5"/>
    <p:sldId id="441" r:id="rId6"/>
    <p:sldId id="443" r:id="rId7"/>
    <p:sldId id="451" r:id="rId8"/>
    <p:sldId id="444" r:id="rId9"/>
    <p:sldId id="447"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72" d="100"/>
          <a:sy n="72" d="100"/>
        </p:scale>
        <p:origin x="62"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HƯNG ĐẠO</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3120708" y="3975409"/>
            <a:ext cx="96847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22: CƠ QUAN THẦN KINH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dirty="0">
                <a:solidFill>
                  <a:srgbClr val="0000CC"/>
                </a:solidFill>
                <a:latin typeface="Times New Roman" pitchFamily="18" charset="0"/>
              </a:rPr>
              <a:t>Giáo </a:t>
            </a:r>
            <a:r>
              <a:rPr lang="en-US" altLang="en-US" sz="2800" b="1" i="1" dirty="0" err="1">
                <a:solidFill>
                  <a:srgbClr val="0000CC"/>
                </a:solidFill>
                <a:latin typeface="Times New Roman" pitchFamily="18" charset="0"/>
              </a:rPr>
              <a:t>viên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Trần</a:t>
            </a:r>
            <a:r>
              <a:rPr lang="en-US" altLang="en-US" sz="2800" b="1" i="1" dirty="0">
                <a:solidFill>
                  <a:srgbClr val="0000CC"/>
                </a:solidFill>
                <a:latin typeface="Times New Roman" pitchFamily="18" charset="0"/>
              </a:rPr>
              <a:t> Thị </a:t>
            </a:r>
            <a:r>
              <a:rPr lang="en-US" altLang="en-US" sz="2800" b="1" i="1" dirty="0" err="1">
                <a:solidFill>
                  <a:srgbClr val="0000CC"/>
                </a:solidFill>
                <a:latin typeface="Times New Roman" pitchFamily="18" charset="0"/>
              </a:rPr>
              <a:t>Chuyến</a:t>
            </a:r>
            <a:endParaRPr lang="en-US" altLang="en-US" sz="2800" b="1" i="1" dirty="0">
              <a:solidFill>
                <a:srgbClr val="0000CC"/>
              </a:solidFill>
              <a:latin typeface="Times New Roman" pitchFamily="18" charset="0"/>
            </a:endParaRPr>
          </a:p>
          <a:p>
            <a:pPr eaLnBrk="1" hangingPunct="1"/>
            <a:r>
              <a:rPr lang="en-US" altLang="en-US" sz="2800" b="1" i="1" dirty="0" err="1">
                <a:solidFill>
                  <a:srgbClr val="0000CC"/>
                </a:solidFill>
                <a:latin typeface="Times New Roman" pitchFamily="18" charset="0"/>
              </a:rPr>
              <a:t>Lớp</a:t>
            </a:r>
            <a:r>
              <a:rPr lang="en-US" altLang="en-US" sz="2800" b="1" i="1" dirty="0">
                <a:solidFill>
                  <a:srgbClr val="0000CC"/>
                </a:solidFill>
                <a:latin typeface="Times New Roman" pitchFamily="18" charset="0"/>
              </a:rPr>
              <a:t>:  3A2</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472973" cy="994830"/>
            <a:chOff x="5063633" y="164812"/>
            <a:chExt cx="5380625" cy="994830"/>
          </a:xfrm>
        </p:grpSpPr>
        <p:grpSp>
          <p:nvGrpSpPr>
            <p:cNvPr id="27" name="Group 26"/>
            <p:cNvGrpSpPr/>
            <p:nvPr/>
          </p:nvGrpSpPr>
          <p:grpSpPr>
            <a:xfrm>
              <a:off x="5063633" y="164812"/>
              <a:ext cx="5380625" cy="994830"/>
              <a:chOff x="5063633" y="164812"/>
              <a:chExt cx="5380625" cy="994830"/>
            </a:xfrm>
          </p:grpSpPr>
          <p:sp>
            <p:nvSpPr>
              <p:cNvPr id="29" name="TextBox 28"/>
              <p:cNvSpPr txBox="1"/>
              <p:nvPr/>
            </p:nvSpPr>
            <p:spPr>
              <a:xfrm>
                <a:off x="5063633" y="164812"/>
                <a:ext cx="5380625" cy="553998"/>
              </a:xfrm>
              <a:prstGeom prst="rect">
                <a:avLst/>
              </a:prstGeom>
              <a:noFill/>
            </p:spPr>
            <p:txBody>
              <a:bodyPr wrap="none" rtlCol="0">
                <a:spAutoFit/>
              </a:bodyPr>
              <a:lstStyle/>
              <a:p>
                <a:r>
                  <a:rPr lang="en-US" sz="3000" dirty="0">
                    <a:solidFill>
                      <a:srgbClr val="0000CC"/>
                    </a:solidFill>
                    <a:latin typeface="Times New Roman" panose="02020603050405020304" pitchFamily="18" charset="0"/>
                    <a:cs typeface="Times New Roman" pitchFamily="18" charset="0"/>
                  </a:rPr>
                  <a:t>Thứ Hai </a:t>
                </a:r>
                <a:r>
                  <a:rPr lang="en-US" sz="3000" dirty="0" err="1">
                    <a:solidFill>
                      <a:srgbClr val="0000CC"/>
                    </a:solidFill>
                    <a:latin typeface="Times New Roman" panose="02020603050405020304" pitchFamily="18" charset="0"/>
                    <a:cs typeface="Times New Roman" pitchFamily="18" charset="0"/>
                  </a:rPr>
                  <a:t>ngày</a:t>
                </a:r>
                <a:r>
                  <a:rPr lang="en-US" sz="3000" dirty="0">
                    <a:solidFill>
                      <a:srgbClr val="0000CC"/>
                    </a:solidFill>
                    <a:latin typeface="Times New Roman" panose="02020603050405020304" pitchFamily="18" charset="0"/>
                    <a:cs typeface="Times New Roman" pitchFamily="18" charset="0"/>
                  </a:rPr>
                  <a:t> 2 </a:t>
                </a:r>
                <a:r>
                  <a:rPr lang="en-US" sz="3000" dirty="0" err="1">
                    <a:solidFill>
                      <a:srgbClr val="0000CC"/>
                    </a:solidFill>
                    <a:latin typeface="Times New Roman" panose="02020603050405020304" pitchFamily="18" charset="0"/>
                    <a:cs typeface="Times New Roman" pitchFamily="18" charset="0"/>
                  </a:rPr>
                  <a:t>tháng</a:t>
                </a:r>
                <a:r>
                  <a:rPr lang="en-US" sz="3000" dirty="0">
                    <a:solidFill>
                      <a:srgbClr val="0000CC"/>
                    </a:solidFill>
                    <a:latin typeface="Times New Roman" panose="02020603050405020304" pitchFamily="18" charset="0"/>
                    <a:cs typeface="Times New Roman" pitchFamily="18" charset="0"/>
                  </a:rPr>
                  <a:t> 3 </a:t>
                </a:r>
                <a:r>
                  <a:rPr lang="en-US" sz="3000" dirty="0" err="1">
                    <a:solidFill>
                      <a:srgbClr val="0000CC"/>
                    </a:solidFill>
                    <a:latin typeface="Times New Roman" panose="02020603050405020304" pitchFamily="18" charset="0"/>
                    <a:cs typeface="Times New Roman" pitchFamily="18" charset="0"/>
                  </a:rPr>
                  <a:t>năm</a:t>
                </a:r>
                <a:r>
                  <a:rPr lang="en-US" sz="3000" dirty="0">
                    <a:solidFill>
                      <a:srgbClr val="0000CC"/>
                    </a:solidFill>
                    <a:latin typeface="Times New Roman" panose="02020603050405020304" pitchFamily="18" charset="0"/>
                    <a:cs typeface="Times New Roman" pitchFamily="18" charset="0"/>
                  </a:rPr>
                  <a:t> 2026</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anose="02020603050405020304"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22: CƠ QUAN THẦN KINH (TIẾT 1)</a:t>
            </a:r>
          </a:p>
        </p:txBody>
      </p:sp>
      <p:sp>
        <p:nvSpPr>
          <p:cNvPr id="15" name="TextBox 14">
            <a:extLst>
              <a:ext uri="{FF2B5EF4-FFF2-40B4-BE49-F238E27FC236}">
                <a16:creationId xmlns:a16="http://schemas.microsoft.com/office/drawing/2014/main" id="{77B0E660-BA51-6D51-3CFA-4B96AB362084}"/>
              </a:ext>
            </a:extLst>
          </p:cNvPr>
          <p:cNvSpPr txBox="1"/>
          <p:nvPr/>
        </p:nvSpPr>
        <p:spPr>
          <a:xfrm>
            <a:off x="442119" y="1385269"/>
            <a:ext cx="4572000" cy="1145500"/>
          </a:xfrm>
          <a:prstGeom prst="rect">
            <a:avLst/>
          </a:prstGeom>
          <a:noFill/>
        </p:spPr>
        <p:txBody>
          <a:bodyPr wrap="square" lIns="128583" tIns="64291" rIns="128583" bIns="64291" rtlCol="0">
            <a:spAutoFit/>
          </a:bodyPr>
          <a:lstStyle/>
          <a:p>
            <a:pPr algn="ctr" eaLnBrk="1" hangingPunct="1"/>
            <a:r>
              <a:rPr lang="en-US" sz="6600" b="1" dirty="0">
                <a:solidFill>
                  <a:srgbClr val="00B050"/>
                </a:solidFill>
                <a:latin typeface="UTM Cookies" panose="02040603050506020204" pitchFamily="18" charset="0"/>
                <a:ea typeface="宋体" panose="02010600030101010101" pitchFamily="2" charset="-122"/>
              </a:rPr>
              <a:t>KHỞI ĐỘNG</a:t>
            </a:r>
          </a:p>
        </p:txBody>
      </p:sp>
      <p:sp>
        <p:nvSpPr>
          <p:cNvPr id="16" name="TextBox 15"/>
          <p:cNvSpPr txBox="1"/>
          <p:nvPr/>
        </p:nvSpPr>
        <p:spPr>
          <a:xfrm>
            <a:off x="442119" y="2557148"/>
            <a:ext cx="6248400" cy="646331"/>
          </a:xfrm>
          <a:prstGeom prst="rect">
            <a:avLst/>
          </a:prstGeom>
          <a:noFill/>
        </p:spPr>
        <p:txBody>
          <a:bodyPr wrap="square" rtlCol="0">
            <a:spAutoFit/>
          </a:bodyPr>
          <a:lstStyle/>
          <a:p>
            <a:pPr eaLnBrk="1" hangingPunct="1"/>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Quan</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sát</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tranh</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trả</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lời</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câu</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hỏi</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17" name="Picture 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667" l="0" r="100000">
                        <a14:foregroundMark x1="30841" y1="94444" x2="30841" y2="94444"/>
                        <a14:foregroundMark x1="54206" y1="92778" x2="54206" y2="92778"/>
                        <a14:foregroundMark x1="50935" y1="25556" x2="50935" y2="25556"/>
                        <a14:foregroundMark x1="72430" y1="36667" x2="72430" y2="36667"/>
                        <a14:foregroundMark x1="71028" y1="31667" x2="71028" y2="31667"/>
                        <a14:foregroundMark x1="64486" y1="33333" x2="64486" y2="33333"/>
                        <a14:foregroundMark x1="29907" y1="37778" x2="29907" y2="37778"/>
                        <a14:foregroundMark x1="24766" y1="34444" x2="24766" y2="34444"/>
                        <a14:foregroundMark x1="72430" y1="74444" x2="72430" y2="74444"/>
                        <a14:foregroundMark x1="64019" y1="74444" x2="64019" y2="74444"/>
                        <a14:foregroundMark x1="45794" y1="78889" x2="45794" y2="78889"/>
                        <a14:foregroundMark x1="43925" y1="72778" x2="43925" y2="72778"/>
                        <a14:foregroundMark x1="30374" y1="88333" x2="30374" y2="88333"/>
                        <a14:foregroundMark x1="32710" y1="86667" x2="32710" y2="86667"/>
                        <a14:foregroundMark x1="29907" y1="82222" x2="29907" y2="82222"/>
                        <a14:foregroundMark x1="35047" y1="86111" x2="35047" y2="86111"/>
                        <a14:foregroundMark x1="38318" y1="37222" x2="38318" y2="37222"/>
                        <a14:backgroundMark x1="20093" y1="58889" x2="20093" y2="58889"/>
                        <a14:backgroundMark x1="15888" y1="21667" x2="15888" y2="21667"/>
                        <a14:backgroundMark x1="15888" y1="15000" x2="15888" y2="15000"/>
                        <a14:backgroundMark x1="21963" y1="9444" x2="21963" y2="9444"/>
                        <a14:backgroundMark x1="48598" y1="2778" x2="48598" y2="2778"/>
                        <a14:backgroundMark x1="82710" y1="15556" x2="82710" y2="15556"/>
                        <a14:backgroundMark x1="92056" y1="11111" x2="92056" y2="11111"/>
                        <a14:backgroundMark x1="21495" y1="94444" x2="21495" y2="94444"/>
                        <a14:backgroundMark x1="67290" y1="33889" x2="67290" y2="33889"/>
                        <a14:backgroundMark x1="7944" y1="61667" x2="7944" y2="61667"/>
                        <a14:backgroundMark x1="6542" y1="35000" x2="6542" y2="35000"/>
                        <a14:backgroundMark x1="7009" y1="25556" x2="7009" y2="25556"/>
                        <a14:backgroundMark x1="7944" y1="17778" x2="7944" y2="17778"/>
                        <a14:backgroundMark x1="9346" y1="11667" x2="9346" y2="11667"/>
                        <a14:backgroundMark x1="8411" y1="8889" x2="8411" y2="8889"/>
                        <a14:backgroundMark x1="6542" y1="7222" x2="6542" y2="7222"/>
                        <a14:backgroundMark x1="4673" y1="6667" x2="4673" y2="6667"/>
                        <a14:backgroundMark x1="2804" y1="20000" x2="2804" y2="21667"/>
                        <a14:backgroundMark x1="3738" y1="32778" x2="3738" y2="35000"/>
                        <a14:backgroundMark x1="3738" y1="34444" x2="3738" y2="34444"/>
                        <a14:backgroundMark x1="3738" y1="34444" x2="3738" y2="34444"/>
                        <a14:backgroundMark x1="3738" y1="50556" x2="3738" y2="50556"/>
                        <a14:backgroundMark x1="3738" y1="58889" x2="4206" y2="63333"/>
                        <a14:backgroundMark x1="5140" y1="70556" x2="5140" y2="70556"/>
                        <a14:backgroundMark x1="10748" y1="77222" x2="10748" y2="77222"/>
                        <a14:backgroundMark x1="12150" y1="76667" x2="12150" y2="76667"/>
                        <a14:backgroundMark x1="12150" y1="76667" x2="13084" y2="78889"/>
                        <a14:backgroundMark x1="20561" y1="79444" x2="21495" y2="83889"/>
                        <a14:backgroundMark x1="16822" y1="86111" x2="16822" y2="86111"/>
                        <a14:backgroundMark x1="9346" y1="82778" x2="9346" y2="82778"/>
                        <a14:backgroundMark x1="7944" y1="80556" x2="7944" y2="80556"/>
                        <a14:backgroundMark x1="9346" y1="56111" x2="9346" y2="56111"/>
                        <a14:backgroundMark x1="10280" y1="47222" x2="10280" y2="47222"/>
                        <a14:backgroundMark x1="10280" y1="44444" x2="10280" y2="44444"/>
                        <a14:backgroundMark x1="10280" y1="42222" x2="10280" y2="42222"/>
                        <a14:backgroundMark x1="11215" y1="31667" x2="11215" y2="31667"/>
                        <a14:backgroundMark x1="49533" y1="8889" x2="49533" y2="8889"/>
                        <a14:backgroundMark x1="83645" y1="7778" x2="83645" y2="7778"/>
                        <a14:backgroundMark x1="87850" y1="21111" x2="87850" y2="21111"/>
                        <a14:backgroundMark x1="88785" y1="23333" x2="88785" y2="23333"/>
                        <a14:backgroundMark x1="89252" y1="28889" x2="89720" y2="30556"/>
                        <a14:backgroundMark x1="89720" y1="31667" x2="89720" y2="31667"/>
                        <a14:backgroundMark x1="93458" y1="45000" x2="94393" y2="50000"/>
                        <a14:backgroundMark x1="94860" y1="55000" x2="94860" y2="55000"/>
                        <a14:backgroundMark x1="89252" y1="77222" x2="89252" y2="77222"/>
                        <a14:backgroundMark x1="84112" y1="67222" x2="84112" y2="67222"/>
                        <a14:backgroundMark x1="83645" y1="63889" x2="83645" y2="63889"/>
                        <a14:backgroundMark x1="83178" y1="55000" x2="83178" y2="55000"/>
                        <a14:backgroundMark x1="79439" y1="53333" x2="79439" y2="53333"/>
                        <a14:backgroundMark x1="80374" y1="63333" x2="80374" y2="63333"/>
                        <a14:backgroundMark x1="80374" y1="72222" x2="80374" y2="72222"/>
                        <a14:backgroundMark x1="80374" y1="77778" x2="80374" y2="77778"/>
                        <a14:backgroundMark x1="80374" y1="78889" x2="80841" y2="82222"/>
                        <a14:backgroundMark x1="82243" y1="82222" x2="83645" y2="82222"/>
                        <a14:backgroundMark x1="88318" y1="82222" x2="89720" y2="82778"/>
                        <a14:backgroundMark x1="91589" y1="82222" x2="91589" y2="82222"/>
                        <a14:backgroundMark x1="92991" y1="74444" x2="92991" y2="74444"/>
                        <a14:backgroundMark x1="93458" y1="70556" x2="93458" y2="70556"/>
                        <a14:backgroundMark x1="93458" y1="67778" x2="93458" y2="67778"/>
                        <a14:backgroundMark x1="93458" y1="66111" x2="93458" y2="66111"/>
                        <a14:backgroundMark x1="92056" y1="63889" x2="92056" y2="63889"/>
                        <a14:backgroundMark x1="91121" y1="60556" x2="91121" y2="60556"/>
                        <a14:backgroundMark x1="90654" y1="60000" x2="90654" y2="60000"/>
                        <a14:backgroundMark x1="90654" y1="59444" x2="90654" y2="59444"/>
                        <a14:backgroundMark x1="90654" y1="59444" x2="89720" y2="6111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780093" y="3017408"/>
            <a:ext cx="5040560" cy="365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966119" y="7086600"/>
            <a:ext cx="11190486" cy="1464231"/>
          </a:xfrm>
          <a:prstGeom prst="roundRect">
            <a:avLst/>
          </a:prstGeom>
          <a:solidFill>
            <a:srgbClr val="FFFF00"/>
          </a:solid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nghe thấy tiếng động mạnh bất ngờ, em có phản ứng như thế nào?</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6"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472973" cy="994830"/>
            <a:chOff x="5063633" y="164812"/>
            <a:chExt cx="5380627" cy="994830"/>
          </a:xfrm>
        </p:grpSpPr>
        <p:grpSp>
          <p:nvGrpSpPr>
            <p:cNvPr id="27" name="Group 26"/>
            <p:cNvGrpSpPr/>
            <p:nvPr/>
          </p:nvGrpSpPr>
          <p:grpSpPr>
            <a:xfrm>
              <a:off x="5063633" y="164812"/>
              <a:ext cx="5380627" cy="994830"/>
              <a:chOff x="5063633" y="164812"/>
              <a:chExt cx="5380627" cy="994830"/>
            </a:xfrm>
          </p:grpSpPr>
          <p:sp>
            <p:nvSpPr>
              <p:cNvPr id="29" name="TextBox 28"/>
              <p:cNvSpPr txBox="1"/>
              <p:nvPr/>
            </p:nvSpPr>
            <p:spPr>
              <a:xfrm>
                <a:off x="5063633" y="164812"/>
                <a:ext cx="5380627"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Thứ Hai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ngày</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tháng</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3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năm</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2026</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sp>
        <p:nvSpPr>
          <p:cNvPr id="15" name="TextBox 14">
            <a:extLst>
              <a:ext uri="{FF2B5EF4-FFF2-40B4-BE49-F238E27FC236}">
                <a16:creationId xmlns:a16="http://schemas.microsoft.com/office/drawing/2014/main" id="{77B0E660-BA51-6D51-3CFA-4B96AB362084}"/>
              </a:ext>
            </a:extLst>
          </p:cNvPr>
          <p:cNvSpPr txBox="1"/>
          <p:nvPr/>
        </p:nvSpPr>
        <p:spPr>
          <a:xfrm>
            <a:off x="442119" y="1385269"/>
            <a:ext cx="4572000" cy="1145500"/>
          </a:xfrm>
          <a:prstGeom prst="rect">
            <a:avLst/>
          </a:prstGeom>
          <a:noFill/>
        </p:spPr>
        <p:txBody>
          <a:bodyPr wrap="square" lIns="128583" tIns="64291" rIns="128583" bIns="64291"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00B050"/>
                </a:solidFill>
                <a:effectLst/>
                <a:uLnTx/>
                <a:uFillTx/>
                <a:latin typeface="UTM Cookies" panose="02040603050506020204" pitchFamily="18" charset="0"/>
                <a:ea typeface="宋体" panose="02010600030101010101" pitchFamily="2" charset="-122"/>
                <a:cs typeface="+mn-cs"/>
              </a:rPr>
              <a:t>KHỞI ĐỘNG</a:t>
            </a:r>
          </a:p>
        </p:txBody>
      </p:sp>
      <p:sp>
        <p:nvSpPr>
          <p:cNvPr id="12" name="Explosion 1 11"/>
          <p:cNvSpPr/>
          <p:nvPr/>
        </p:nvSpPr>
        <p:spPr>
          <a:xfrm>
            <a:off x="5211494" y="1883563"/>
            <a:ext cx="4761892" cy="2706687"/>
          </a:xfrm>
          <a:prstGeom prst="irregularSeal1">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Thảo</a:t>
            </a:r>
            <a:r>
              <a:rPr kumimoji="0" lang="en-US" sz="40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luận</a:t>
            </a:r>
            <a:r>
              <a:rPr kumimoji="0" lang="en-US" sz="40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40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đôi</a:t>
            </a:r>
            <a:endParaRPr kumimoji="0" lang="en-US" sz="40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3185319" y="4803388"/>
            <a:ext cx="10994009" cy="1323439"/>
          </a:xfrm>
          <a:prstGeom prst="rect">
            <a:avLst/>
          </a:prstGeom>
        </p:spPr>
        <p:txBody>
          <a:bodyPr wrap="squar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HS1: Nói to hoặc thổi còi gần tai và quan sát phản ứng của bạn.</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Rectangle 13"/>
          <p:cNvSpPr/>
          <p:nvPr/>
        </p:nvSpPr>
        <p:spPr>
          <a:xfrm>
            <a:off x="3185319" y="6400800"/>
            <a:ext cx="10994008" cy="1323439"/>
          </a:xfrm>
          <a:prstGeom prst="rect">
            <a:avLst/>
          </a:prstGeom>
        </p:spPr>
        <p:txBody>
          <a:bodyPr wrap="squar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HS2: Trả lời cảm giác và phản ứng của cơ thể. Dự đoán tại sao lại có phản ứng như vậy?</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11114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out)">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472973" cy="994830"/>
            <a:chOff x="5063633" y="164812"/>
            <a:chExt cx="5380627" cy="994830"/>
          </a:xfrm>
        </p:grpSpPr>
        <p:grpSp>
          <p:nvGrpSpPr>
            <p:cNvPr id="27" name="Group 26"/>
            <p:cNvGrpSpPr/>
            <p:nvPr/>
          </p:nvGrpSpPr>
          <p:grpSpPr>
            <a:xfrm>
              <a:off x="5063633" y="164812"/>
              <a:ext cx="5380627" cy="994830"/>
              <a:chOff x="5063633" y="164812"/>
              <a:chExt cx="5380627" cy="994830"/>
            </a:xfrm>
          </p:grpSpPr>
          <p:sp>
            <p:nvSpPr>
              <p:cNvPr id="29" name="TextBox 28"/>
              <p:cNvSpPr txBox="1"/>
              <p:nvPr/>
            </p:nvSpPr>
            <p:spPr>
              <a:xfrm>
                <a:off x="5063633" y="164812"/>
                <a:ext cx="5380627"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Thứ Hai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ngày</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tháng</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3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năm</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2026</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(TIẾT )</a:t>
            </a:r>
          </a:p>
        </p:txBody>
      </p:sp>
      <p:sp>
        <p:nvSpPr>
          <p:cNvPr id="14" name="TextBox 13">
            <a:extLst>
              <a:ext uri="{FF2B5EF4-FFF2-40B4-BE49-F238E27FC236}">
                <a16:creationId xmlns:a16="http://schemas.microsoft.com/office/drawing/2014/main" id="{209A76B6-AA05-66A8-672A-3AFD14ED0D27}"/>
              </a:ext>
            </a:extLst>
          </p:cNvPr>
          <p:cNvSpPr txBox="1"/>
          <p:nvPr/>
        </p:nvSpPr>
        <p:spPr>
          <a:xfrm>
            <a:off x="139333" y="1558073"/>
            <a:ext cx="16137305" cy="1200329"/>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1:</a:t>
            </a:r>
          </a:p>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Tên gọi và vị trí của các bộ phận chính của cơ quan thần kinh.</a:t>
            </a:r>
            <a:endParaRPr kumimoji="0" lang="en-US" sz="3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6"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89919" y="2971800"/>
            <a:ext cx="5787666" cy="583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2DEF114-CD87-581F-F5A3-B0326E3A7000}"/>
              </a:ext>
            </a:extLst>
          </p:cNvPr>
          <p:cNvSpPr txBox="1"/>
          <p:nvPr/>
        </p:nvSpPr>
        <p:spPr>
          <a:xfrm>
            <a:off x="8207985" y="4460676"/>
            <a:ext cx="5283587" cy="3207595"/>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 chỉ và nói tên các bộ phận của cơ quan thần kinh. Cơ quan thần kinh gồm những bộ phận chính nào?</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A2DEF114-CD87-581F-F5A3-B0326E3A7000}"/>
              </a:ext>
            </a:extLst>
          </p:cNvPr>
          <p:cNvSpPr txBox="1"/>
          <p:nvPr/>
        </p:nvSpPr>
        <p:spPr>
          <a:xfrm>
            <a:off x="8134961" y="4419600"/>
            <a:ext cx="5498858" cy="2592042"/>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 và tủy sống nằm ở đâu trong cơ thể? Hãy xác định vị trí của chúng trên cơ thể em</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vi-VN" sz="3900" b="1" dirty="0">
              <a:solidFill>
                <a:prstClr val="black"/>
              </a:solidFill>
              <a:latin typeface="Times New Roman" panose="02020603050405020304" pitchFamily="18" charset="0"/>
              <a:ea typeface="AvantGarde" panose="00000400000000000000" charset="0"/>
              <a:cs typeface="Times New Roman" panose="02020603050405020304" pitchFamily="18" charset="0"/>
            </a:endParaRPr>
          </a:p>
        </p:txBody>
      </p:sp>
      <p:sp>
        <p:nvSpPr>
          <p:cNvPr id="20" name="Rounded Rectangle 19"/>
          <p:cNvSpPr/>
          <p:nvPr/>
        </p:nvSpPr>
        <p:spPr>
          <a:xfrm>
            <a:off x="7909719" y="2906341"/>
            <a:ext cx="7996169" cy="5618559"/>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1" u="none" strike="noStrike" kern="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plus(in)">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7" grpId="1"/>
      <p:bldP spid="18"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472973" cy="994830"/>
            <a:chOff x="5063633" y="164812"/>
            <a:chExt cx="5380627" cy="994830"/>
          </a:xfrm>
        </p:grpSpPr>
        <p:grpSp>
          <p:nvGrpSpPr>
            <p:cNvPr id="27" name="Group 26"/>
            <p:cNvGrpSpPr/>
            <p:nvPr/>
          </p:nvGrpSpPr>
          <p:grpSpPr>
            <a:xfrm>
              <a:off x="5063633" y="164812"/>
              <a:ext cx="5380627" cy="994830"/>
              <a:chOff x="5063633" y="164812"/>
              <a:chExt cx="5380627" cy="994830"/>
            </a:xfrm>
          </p:grpSpPr>
          <p:sp>
            <p:nvSpPr>
              <p:cNvPr id="29" name="TextBox 28"/>
              <p:cNvSpPr txBox="1"/>
              <p:nvPr/>
            </p:nvSpPr>
            <p:spPr>
              <a:xfrm>
                <a:off x="5063633" y="164812"/>
                <a:ext cx="5380627"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Thứ Hai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ngày</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tháng</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3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năm</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2026</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
        <p:nvSpPr>
          <p:cNvPr id="11" name="TextBox 10">
            <a:extLst>
              <a:ext uri="{FF2B5EF4-FFF2-40B4-BE49-F238E27FC236}">
                <a16:creationId xmlns:a16="http://schemas.microsoft.com/office/drawing/2014/main" id="{209A76B6-AA05-66A8-672A-3AFD14ED0D27}"/>
              </a:ext>
            </a:extLst>
          </p:cNvPr>
          <p:cNvSpPr txBox="1"/>
          <p:nvPr/>
        </p:nvSpPr>
        <p:spPr>
          <a:xfrm>
            <a:off x="0" y="1659819"/>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id="{A2DEF114-CD87-581F-F5A3-B0326E3A7000}"/>
              </a:ext>
            </a:extLst>
          </p:cNvPr>
          <p:cNvSpPr txBox="1"/>
          <p:nvPr/>
        </p:nvSpPr>
        <p:spPr>
          <a:xfrm>
            <a:off x="2575719" y="2282510"/>
            <a:ext cx="10170150" cy="646331"/>
          </a:xfrm>
          <a:prstGeom prst="rect">
            <a:avLst/>
          </a:prstGeom>
          <a:noFill/>
        </p:spPr>
        <p:txBody>
          <a:bodyPr wrap="square" rtlCol="0">
            <a:spAutoFit/>
          </a:bodyPr>
          <a:lstStyle/>
          <a:p>
            <a:pPr algn="ctr" defTabSz="1285763" eaLnBrk="1" fontAlgn="auto" hangingPunct="1">
              <a:spcBef>
                <a:spcPts val="0"/>
              </a:spcBef>
              <a:spcAft>
                <a:spcPts val="0"/>
              </a:spcAft>
            </a:pPr>
            <a:r>
              <a:rPr lang="en-US" sz="3600" dirty="0" err="1">
                <a:solidFill>
                  <a:srgbClr val="FF0000"/>
                </a:solidFill>
                <a:latin typeface="UTM Avo" panose="02040603050506020204" pitchFamily="18" charset="0"/>
                <a:ea typeface="AvantGarde" panose="00000400000000000000" charset="0"/>
                <a:cs typeface="AvantGarde" panose="00000400000000000000" charset="0"/>
              </a:rPr>
              <a:t>Quan</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sát</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tranh</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và</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trả</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lời</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các</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câu</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hỏi</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sau</a:t>
            </a:r>
            <a:r>
              <a:rPr lang="en-US" sz="3600" dirty="0">
                <a:solidFill>
                  <a:srgbClr val="FF0000"/>
                </a:solidFill>
                <a:latin typeface="UTM Avo" panose="02040603050506020204" pitchFamily="18" charset="0"/>
                <a:ea typeface="AvantGarde" panose="00000400000000000000" charset="0"/>
                <a:cs typeface="AvantGarde" panose="00000400000000000000" charset="0"/>
              </a:rPr>
              <a:t>:</a:t>
            </a:r>
            <a:endParaRPr lang="en-US" sz="3600" b="1" dirty="0">
              <a:solidFill>
                <a:srgbClr val="FF0000"/>
              </a:solidFill>
              <a:latin typeface="UTM Avo" panose="02040603050506020204" pitchFamily="18" charset="0"/>
              <a:ea typeface="AvantGarde" panose="00000400000000000000" charset="0"/>
              <a:cs typeface="AvantGarde" panose="00000400000000000000" charset="0"/>
            </a:endParaRPr>
          </a:p>
        </p:txBody>
      </p:sp>
      <p:pic>
        <p:nvPicPr>
          <p:cNvPr id="13"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57319" y="2976957"/>
            <a:ext cx="7315200" cy="555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2DEF114-CD87-581F-F5A3-B0326E3A7000}"/>
              </a:ext>
            </a:extLst>
          </p:cNvPr>
          <p:cNvSpPr txBox="1"/>
          <p:nvPr/>
        </p:nvSpPr>
        <p:spPr>
          <a:xfrm>
            <a:off x="899319" y="3286962"/>
            <a:ext cx="4995554" cy="289981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36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Các bạn trong mỗi hình dưới đây đang làm gì? Bộ phận nào của cơ quan thần kinh điều khiển các hoạt động đó?</a:t>
            </a:r>
            <a:endParaRPr lang="en-US" sz="36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Pentagon 15"/>
          <p:cNvSpPr/>
          <p:nvPr/>
        </p:nvSpPr>
        <p:spPr>
          <a:xfrm>
            <a:off x="3229751" y="7106038"/>
            <a:ext cx="3099856" cy="873297"/>
          </a:xfrm>
          <a:prstGeom prst="homePlat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4)">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900" decel="100000" fill="hold"/>
                                        <p:tgtEl>
                                          <p:spTgt spid="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6" presetClass="emph" presetSubtype="0" fill="hold" grpId="1" nodeType="withEffect">
                                  <p:stCondLst>
                                    <p:cond delay="0"/>
                                  </p:stCondLst>
                                  <p:childTnLst>
                                    <p:animScale>
                                      <p:cBhvr>
                                        <p:cTn id="34"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472973" cy="994830"/>
            <a:chOff x="5063633" y="164812"/>
            <a:chExt cx="5380627" cy="994830"/>
          </a:xfrm>
        </p:grpSpPr>
        <p:grpSp>
          <p:nvGrpSpPr>
            <p:cNvPr id="27" name="Group 26"/>
            <p:cNvGrpSpPr/>
            <p:nvPr/>
          </p:nvGrpSpPr>
          <p:grpSpPr>
            <a:xfrm>
              <a:off x="5063633" y="164812"/>
              <a:ext cx="5380627" cy="994830"/>
              <a:chOff x="5063633" y="164812"/>
              <a:chExt cx="5380627" cy="994830"/>
            </a:xfrm>
          </p:grpSpPr>
          <p:sp>
            <p:nvSpPr>
              <p:cNvPr id="29" name="TextBox 28"/>
              <p:cNvSpPr txBox="1"/>
              <p:nvPr/>
            </p:nvSpPr>
            <p:spPr>
              <a:xfrm>
                <a:off x="5063633" y="164812"/>
                <a:ext cx="5380627"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Thứ Hai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ngày</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tháng</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3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năm</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2026</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219" y="2283887"/>
            <a:ext cx="577409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209A76B6-AA05-66A8-672A-3AFD14ED0D27}"/>
              </a:ext>
            </a:extLst>
          </p:cNvPr>
          <p:cNvSpPr txBox="1"/>
          <p:nvPr/>
        </p:nvSpPr>
        <p:spPr>
          <a:xfrm>
            <a:off x="-153254" y="1576001"/>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5" name="Rounded Rectangle 14"/>
          <p:cNvSpPr/>
          <p:nvPr/>
        </p:nvSpPr>
        <p:spPr>
          <a:xfrm>
            <a:off x="1432719" y="2911920"/>
            <a:ext cx="5785793" cy="203799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suy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nghĩ</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8" name="Striped Right Arrow 17"/>
          <p:cNvSpPr/>
          <p:nvPr/>
        </p:nvSpPr>
        <p:spPr>
          <a:xfrm>
            <a:off x="1964879" y="6446982"/>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3964349" y="6419026"/>
            <a:ext cx="5291833" cy="707886"/>
          </a:xfrm>
          <a:prstGeom prst="rect">
            <a:avLst/>
          </a:prstGeom>
        </p:spPr>
        <p:txBody>
          <a:bodyPr wrap="none">
            <a:spAutoFit/>
          </a:bodyPr>
          <a:lstStyle/>
          <a:p>
            <a:pPr eaLnBrk="1" hangingPunct="1"/>
            <a:r>
              <a:rPr lang="en-US" sz="4000" dirty="0" err="1">
                <a:solidFill>
                  <a:prstClr val="black"/>
                </a:solidFill>
                <a:latin typeface="Calibri" panose="020F0502020204030204" pitchFamily="34" charset="0"/>
                <a:ea typeface="宋体" panose="02010600030101010101" pitchFamily="2" charset="-122"/>
              </a:rPr>
              <a:t>Não</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điều</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khiển</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suy</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nghĩ</a:t>
            </a:r>
            <a:r>
              <a:rPr lang="en-US" sz="4000" dirty="0">
                <a:solidFill>
                  <a:prstClr val="black"/>
                </a:solidFill>
                <a:latin typeface="Calibri" panose="020F0502020204030204" pitchFamily="34" charset="0"/>
                <a:ea typeface="宋体" panose="02010600030101010101" pitchFamily="2" charset="-122"/>
              </a:rPr>
              <a:t>.</a:t>
            </a: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4540" y="2283887"/>
            <a:ext cx="5467456" cy="413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1270153" y="2894515"/>
            <a:ext cx="6487165" cy="267451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3b,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mượn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cuốn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Tớ</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2" name="Striped Right Arrow 21"/>
          <p:cNvSpPr/>
          <p:nvPr/>
        </p:nvSpPr>
        <p:spPr>
          <a:xfrm>
            <a:off x="1973244" y="6464567"/>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3794918" y="6470429"/>
            <a:ext cx="591505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a:solidFill>
                  <a:prstClr val="black"/>
                </a:solidFill>
                <a:latin typeface="Calibri" panose="020F0502020204030204" pitchFamily="34" charset="0"/>
                <a:ea typeface="宋体" panose="02010600030101010101" pitchFamily="2" charset="-122"/>
              </a:rPr>
              <a:t>Não điều khiển cách ứng xử</a:t>
            </a:r>
            <a:endParaRPr lang="en-US" dirty="0"/>
          </a:p>
        </p:txBody>
      </p:sp>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80">
                                          <p:stCondLst>
                                            <p:cond delay="0"/>
                                          </p:stCondLst>
                                        </p:cTn>
                                        <p:tgtEl>
                                          <p:spTgt spid="15"/>
                                        </p:tgtEl>
                                      </p:cBhvr>
                                    </p:animEffect>
                                    <p:anim calcmode="lin" valueType="num">
                                      <p:cBhvr>
                                        <p:cTn id="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3" dur="26">
                                          <p:stCondLst>
                                            <p:cond delay="650"/>
                                          </p:stCondLst>
                                        </p:cTn>
                                        <p:tgtEl>
                                          <p:spTgt spid="15"/>
                                        </p:tgtEl>
                                      </p:cBhvr>
                                      <p:to x="100000" y="60000"/>
                                    </p:animScale>
                                    <p:animScale>
                                      <p:cBhvr>
                                        <p:cTn id="24" dur="166" decel="50000">
                                          <p:stCondLst>
                                            <p:cond delay="676"/>
                                          </p:stCondLst>
                                        </p:cTn>
                                        <p:tgtEl>
                                          <p:spTgt spid="15"/>
                                        </p:tgtEl>
                                      </p:cBhvr>
                                      <p:to x="100000" y="100000"/>
                                    </p:animScale>
                                    <p:animScale>
                                      <p:cBhvr>
                                        <p:cTn id="25" dur="26">
                                          <p:stCondLst>
                                            <p:cond delay="1312"/>
                                          </p:stCondLst>
                                        </p:cTn>
                                        <p:tgtEl>
                                          <p:spTgt spid="15"/>
                                        </p:tgtEl>
                                      </p:cBhvr>
                                      <p:to x="100000" y="80000"/>
                                    </p:animScale>
                                    <p:animScale>
                                      <p:cBhvr>
                                        <p:cTn id="26" dur="166" decel="50000">
                                          <p:stCondLst>
                                            <p:cond delay="1338"/>
                                          </p:stCondLst>
                                        </p:cTn>
                                        <p:tgtEl>
                                          <p:spTgt spid="15"/>
                                        </p:tgtEl>
                                      </p:cBhvr>
                                      <p:to x="100000" y="100000"/>
                                    </p:animScale>
                                    <p:animScale>
                                      <p:cBhvr>
                                        <p:cTn id="27" dur="26">
                                          <p:stCondLst>
                                            <p:cond delay="1642"/>
                                          </p:stCondLst>
                                        </p:cTn>
                                        <p:tgtEl>
                                          <p:spTgt spid="15"/>
                                        </p:tgtEl>
                                      </p:cBhvr>
                                      <p:to x="100000" y="90000"/>
                                    </p:animScale>
                                    <p:animScale>
                                      <p:cBhvr>
                                        <p:cTn id="28" dur="166" decel="50000">
                                          <p:stCondLst>
                                            <p:cond delay="1668"/>
                                          </p:stCondLst>
                                        </p:cTn>
                                        <p:tgtEl>
                                          <p:spTgt spid="15"/>
                                        </p:tgtEl>
                                      </p:cBhvr>
                                      <p:to x="100000" y="100000"/>
                                    </p:animScale>
                                    <p:animScale>
                                      <p:cBhvr>
                                        <p:cTn id="29" dur="26">
                                          <p:stCondLst>
                                            <p:cond delay="1808"/>
                                          </p:stCondLst>
                                        </p:cTn>
                                        <p:tgtEl>
                                          <p:spTgt spid="15"/>
                                        </p:tgtEl>
                                      </p:cBhvr>
                                      <p:to x="100000" y="95000"/>
                                    </p:animScale>
                                    <p:animScale>
                                      <p:cBhvr>
                                        <p:cTn id="30" dur="166" decel="50000">
                                          <p:stCondLst>
                                            <p:cond delay="1834"/>
                                          </p:stCondLst>
                                        </p:cTn>
                                        <p:tgtEl>
                                          <p:spTgt spid="1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p:bldP spid="21" grpId="0" animBg="1"/>
      <p:bldP spid="22"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472973" cy="994830"/>
            <a:chOff x="5063633" y="164812"/>
            <a:chExt cx="5380627" cy="994830"/>
          </a:xfrm>
        </p:grpSpPr>
        <p:grpSp>
          <p:nvGrpSpPr>
            <p:cNvPr id="27" name="Group 26"/>
            <p:cNvGrpSpPr/>
            <p:nvPr/>
          </p:nvGrpSpPr>
          <p:grpSpPr>
            <a:xfrm>
              <a:off x="5063633" y="164812"/>
              <a:ext cx="5380627" cy="994830"/>
              <a:chOff x="5063633" y="164812"/>
              <a:chExt cx="5380627" cy="994830"/>
            </a:xfrm>
          </p:grpSpPr>
          <p:sp>
            <p:nvSpPr>
              <p:cNvPr id="29" name="TextBox 28"/>
              <p:cNvSpPr txBox="1"/>
              <p:nvPr/>
            </p:nvSpPr>
            <p:spPr>
              <a:xfrm>
                <a:off x="5063633" y="164812"/>
                <a:ext cx="5380627"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Thứ Hai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ngày</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tháng</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3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năm</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2026</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sp>
        <p:nvSpPr>
          <p:cNvPr id="14" name="TextBox 13">
            <a:extLst>
              <a:ext uri="{FF2B5EF4-FFF2-40B4-BE49-F238E27FC236}">
                <a16:creationId xmlns:a16="http://schemas.microsoft.com/office/drawing/2014/main" id="{209A76B6-AA05-66A8-672A-3AFD14ED0D27}"/>
              </a:ext>
            </a:extLst>
          </p:cNvPr>
          <p:cNvSpPr txBox="1"/>
          <p:nvPr/>
        </p:nvSpPr>
        <p:spPr>
          <a:xfrm>
            <a:off x="-153254" y="1576001"/>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rtl="0"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 Chức năng của não</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8" name="Striped Right Arrow 17"/>
          <p:cNvSpPr/>
          <p:nvPr/>
        </p:nvSpPr>
        <p:spPr>
          <a:xfrm>
            <a:off x="1813719" y="6860988"/>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Striped Right Arrow 21"/>
          <p:cNvSpPr/>
          <p:nvPr/>
        </p:nvSpPr>
        <p:spPr>
          <a:xfrm>
            <a:off x="1813719" y="6868935"/>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719" y="2475671"/>
            <a:ext cx="5330954" cy="398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557661" y="3005128"/>
            <a:ext cx="5285257" cy="255747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3c,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vui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vẻ</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kiểm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đạt</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cao</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4" name="Rectangle 23"/>
          <p:cNvSpPr/>
          <p:nvPr/>
        </p:nvSpPr>
        <p:spPr>
          <a:xfrm>
            <a:off x="4014544" y="6950265"/>
            <a:ext cx="4285147" cy="707886"/>
          </a:xfrm>
          <a:prstGeom prst="rect">
            <a:avLst/>
          </a:prstGeom>
        </p:spPr>
        <p:txBody>
          <a:bodyPr wrap="non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điều khiển xúc.</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392" y="2514768"/>
            <a:ext cx="5470472" cy="394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ounded Rectangle 31"/>
          <p:cNvSpPr/>
          <p:nvPr/>
        </p:nvSpPr>
        <p:spPr>
          <a:xfrm>
            <a:off x="1204119" y="2642046"/>
            <a:ext cx="6310217" cy="417646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đây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dục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phất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cờ</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sẵn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đứng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trước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vạch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lệnh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xuất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 name="Rectangle 2"/>
          <p:cNvSpPr/>
          <p:nvPr/>
        </p:nvSpPr>
        <p:spPr>
          <a:xfrm>
            <a:off x="3566319" y="7030196"/>
            <a:ext cx="7073985" cy="1255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tiếp nhận thông tin và điều khiển mọi hoạt động của cơ thể</a:t>
            </a:r>
            <a:r>
              <a:rPr lang="nl-NL" sz="4000" dirty="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829903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80">
                                          <p:stCondLst>
                                            <p:cond delay="0"/>
                                          </p:stCondLst>
                                        </p:cTn>
                                        <p:tgtEl>
                                          <p:spTgt spid="32"/>
                                        </p:tgtEl>
                                      </p:cBhvr>
                                    </p:animEffect>
                                    <p:anim calcmode="lin" valueType="num">
                                      <p:cBhvr>
                                        <p:cTn id="5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7" dur="26">
                                          <p:stCondLst>
                                            <p:cond delay="650"/>
                                          </p:stCondLst>
                                        </p:cTn>
                                        <p:tgtEl>
                                          <p:spTgt spid="32"/>
                                        </p:tgtEl>
                                      </p:cBhvr>
                                      <p:to x="100000" y="60000"/>
                                    </p:animScale>
                                    <p:animScale>
                                      <p:cBhvr>
                                        <p:cTn id="58" dur="166" decel="50000">
                                          <p:stCondLst>
                                            <p:cond delay="676"/>
                                          </p:stCondLst>
                                        </p:cTn>
                                        <p:tgtEl>
                                          <p:spTgt spid="32"/>
                                        </p:tgtEl>
                                      </p:cBhvr>
                                      <p:to x="100000" y="100000"/>
                                    </p:animScale>
                                    <p:animScale>
                                      <p:cBhvr>
                                        <p:cTn id="59" dur="26">
                                          <p:stCondLst>
                                            <p:cond delay="1312"/>
                                          </p:stCondLst>
                                        </p:cTn>
                                        <p:tgtEl>
                                          <p:spTgt spid="32"/>
                                        </p:tgtEl>
                                      </p:cBhvr>
                                      <p:to x="100000" y="80000"/>
                                    </p:animScale>
                                    <p:animScale>
                                      <p:cBhvr>
                                        <p:cTn id="60" dur="166" decel="50000">
                                          <p:stCondLst>
                                            <p:cond delay="1338"/>
                                          </p:stCondLst>
                                        </p:cTn>
                                        <p:tgtEl>
                                          <p:spTgt spid="32"/>
                                        </p:tgtEl>
                                      </p:cBhvr>
                                      <p:to x="100000" y="100000"/>
                                    </p:animScale>
                                    <p:animScale>
                                      <p:cBhvr>
                                        <p:cTn id="61" dur="26">
                                          <p:stCondLst>
                                            <p:cond delay="1642"/>
                                          </p:stCondLst>
                                        </p:cTn>
                                        <p:tgtEl>
                                          <p:spTgt spid="32"/>
                                        </p:tgtEl>
                                      </p:cBhvr>
                                      <p:to x="100000" y="90000"/>
                                    </p:animScale>
                                    <p:animScale>
                                      <p:cBhvr>
                                        <p:cTn id="62" dur="166" decel="50000">
                                          <p:stCondLst>
                                            <p:cond delay="1668"/>
                                          </p:stCondLst>
                                        </p:cTn>
                                        <p:tgtEl>
                                          <p:spTgt spid="32"/>
                                        </p:tgtEl>
                                      </p:cBhvr>
                                      <p:to x="100000" y="100000"/>
                                    </p:animScale>
                                    <p:animScale>
                                      <p:cBhvr>
                                        <p:cTn id="63" dur="26">
                                          <p:stCondLst>
                                            <p:cond delay="1808"/>
                                          </p:stCondLst>
                                        </p:cTn>
                                        <p:tgtEl>
                                          <p:spTgt spid="32"/>
                                        </p:tgtEl>
                                      </p:cBhvr>
                                      <p:to x="100000" y="95000"/>
                                    </p:animScale>
                                    <p:animScale>
                                      <p:cBhvr>
                                        <p:cTn id="64" dur="166" decel="50000">
                                          <p:stCondLst>
                                            <p:cond delay="1834"/>
                                          </p:stCondLst>
                                        </p:cTn>
                                        <p:tgtEl>
                                          <p:spTgt spid="3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2" grpId="0" animBg="1"/>
      <p:bldP spid="23" grpId="0" animBg="1"/>
      <p:bldP spid="24" grpId="0"/>
      <p:bldP spid="3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472973" cy="994830"/>
            <a:chOff x="5063633" y="164812"/>
            <a:chExt cx="5380627" cy="994830"/>
          </a:xfrm>
        </p:grpSpPr>
        <p:grpSp>
          <p:nvGrpSpPr>
            <p:cNvPr id="27" name="Group 26"/>
            <p:cNvGrpSpPr/>
            <p:nvPr/>
          </p:nvGrpSpPr>
          <p:grpSpPr>
            <a:xfrm>
              <a:off x="5063633" y="164812"/>
              <a:ext cx="5380627" cy="994830"/>
              <a:chOff x="5063633" y="164812"/>
              <a:chExt cx="5380627" cy="994830"/>
            </a:xfrm>
          </p:grpSpPr>
          <p:sp>
            <p:nvSpPr>
              <p:cNvPr id="29" name="TextBox 28"/>
              <p:cNvSpPr txBox="1"/>
              <p:nvPr/>
            </p:nvSpPr>
            <p:spPr>
              <a:xfrm>
                <a:off x="5063633" y="164812"/>
                <a:ext cx="5380627"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Thứ Hai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ngày</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tháng</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3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năm</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2026</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785519" y="1200288"/>
            <a:ext cx="697093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29" b="100000" l="2841" r="100000">
                        <a14:foregroundMark x1="18182" y1="14458" x2="18182" y2="14458"/>
                        <a14:foregroundMark x1="19318" y1="25301" x2="19318" y2="25301"/>
                        <a14:foregroundMark x1="19318" y1="25301" x2="15341" y2="42169"/>
                        <a14:foregroundMark x1="15341" y1="42169" x2="21591" y2="57831"/>
                        <a14:foregroundMark x1="21591" y1="57831" x2="35795" y2="65060"/>
                        <a14:foregroundMark x1="36364" y1="65060" x2="42045" y2="67470"/>
                        <a14:foregroundMark x1="42045" y1="67470" x2="47727" y2="65060"/>
                        <a14:foregroundMark x1="47727" y1="65060" x2="55114" y2="65060"/>
                        <a14:foregroundMark x1="55114" y1="65060" x2="65341" y2="66265"/>
                        <a14:foregroundMark x1="65341" y1="66265" x2="77273" y2="65060"/>
                        <a14:foregroundMark x1="77273" y1="65060" x2="76136" y2="86747"/>
                        <a14:foregroundMark x1="76136" y1="86747" x2="59091" y2="89157"/>
                        <a14:foregroundMark x1="59091" y1="87952" x2="34659" y2="87952"/>
                        <a14:foregroundMark x1="34091" y1="87952" x2="13636" y2="84337"/>
                        <a14:foregroundMark x1="13636" y1="84337" x2="7386" y2="83133"/>
                        <a14:foregroundMark x1="7386" y1="83133" x2="5114" y2="51807"/>
                        <a14:foregroundMark x1="5114" y1="51807" x2="10795" y2="40964"/>
                        <a14:foregroundMark x1="10795" y1="40964" x2="16477" y2="13253"/>
                        <a14:foregroundMark x1="16477" y1="13253" x2="29545" y2="15663"/>
                        <a14:foregroundMark x1="29545" y1="15663" x2="30682" y2="38554"/>
                        <a14:foregroundMark x1="30682" y1="38554" x2="45455" y2="34940"/>
                        <a14:foregroundMark x1="45455" y1="34940" x2="73295" y2="32530"/>
                        <a14:foregroundMark x1="73295" y1="32530" x2="85795" y2="31325"/>
                        <a14:foregroundMark x1="85795" y1="31325" x2="93750" y2="33735"/>
                        <a14:foregroundMark x1="93750" y1="33735" x2="93182" y2="49398"/>
                        <a14:foregroundMark x1="93182" y1="49398" x2="92045" y2="68675"/>
                        <a14:foregroundMark x1="92045" y1="68675" x2="89205" y2="85542"/>
                        <a14:foregroundMark x1="89205" y1="85542" x2="89205" y2="85542"/>
                        <a14:foregroundMark x1="21023" y1="40964" x2="21023" y2="40964"/>
                        <a14:foregroundMark x1="80114" y1="84337" x2="80114" y2="84337"/>
                        <a14:foregroundMark x1="80114" y1="84337" x2="84091" y2="84337"/>
                        <a14:foregroundMark x1="84091" y1="84337" x2="76705" y2="86747"/>
                        <a14:foregroundMark x1="76705" y1="86747" x2="83523" y2="85542"/>
                        <a14:foregroundMark x1="83523" y1="85542" x2="85227" y2="87952"/>
                        <a14:backgroundMark x1="3977" y1="40964" x2="5682" y2="91566"/>
                        <a14:backgroundMark x1="5682" y1="91566" x2="13636" y2="93976"/>
                        <a14:backgroundMark x1="12500" y1="95181" x2="26705" y2="95181"/>
                        <a14:backgroundMark x1="26705" y1="95181" x2="45455" y2="97590"/>
                        <a14:backgroundMark x1="47727" y1="96386" x2="89205" y2="96386"/>
                        <a14:backgroundMark x1="89205" y1="96386" x2="93182" y2="90361"/>
                        <a14:backgroundMark x1="93182" y1="90361" x2="96591" y2="69880"/>
                        <a14:backgroundMark x1="96023" y1="69880" x2="97159" y2="43373"/>
                      </a14:backgroundRemoval>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5919" y="1695342"/>
            <a:ext cx="4104456" cy="178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781835" y="3470660"/>
            <a:ext cx="8712968" cy="4462760"/>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điều khiển mọi suy nghĩ, cảm xúc, cách ứng xử và hoạt động của cơ thể. Não tiếp nhận các thông tin qua các dây thần kinh từ các giác quan như da, tai, mũi,... gửi thông tin và chỉ dẫn cho các bộ phận của cơ thể hoạt động</a:t>
            </a:r>
            <a:r>
              <a:rPr kumimoji="0" lang="nl-NL" sz="32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1" presetClass="entr" presetSubtype="3"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3)">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472973" cy="994830"/>
            <a:chOff x="5063633" y="164812"/>
            <a:chExt cx="5380627" cy="994830"/>
          </a:xfrm>
        </p:grpSpPr>
        <p:grpSp>
          <p:nvGrpSpPr>
            <p:cNvPr id="27" name="Group 26"/>
            <p:cNvGrpSpPr/>
            <p:nvPr/>
          </p:nvGrpSpPr>
          <p:grpSpPr>
            <a:xfrm>
              <a:off x="5063633" y="164812"/>
              <a:ext cx="5380627" cy="994830"/>
              <a:chOff x="5063633" y="164812"/>
              <a:chExt cx="5380627" cy="994830"/>
            </a:xfrm>
          </p:grpSpPr>
          <p:sp>
            <p:nvSpPr>
              <p:cNvPr id="29" name="TextBox 28"/>
              <p:cNvSpPr txBox="1"/>
              <p:nvPr/>
            </p:nvSpPr>
            <p:spPr>
              <a:xfrm>
                <a:off x="5063633" y="164812"/>
                <a:ext cx="5380627"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Thứ Hai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ngày</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tháng</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3 </a:t>
                </a:r>
                <a:r>
                  <a:rPr kumimoji="0" lang="en-US" sz="30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itchFamily="18" charset="0"/>
                  </a:rPr>
                  <a:t>năm</a:t>
                </a:r>
                <a:r>
                  <a:rPr kumimoji="0" lang="en-US" sz="3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itchFamily="18" charset="0"/>
                  </a:rPr>
                  <a:t> 2026</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5381745" y="1026641"/>
            <a:ext cx="6934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CƠ</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sp>
        <p:nvSpPr>
          <p:cNvPr id="11" name="TextBox 10">
            <a:extLst>
              <a:ext uri="{FF2B5EF4-FFF2-40B4-BE49-F238E27FC236}">
                <a16:creationId xmlns:a16="http://schemas.microsoft.com/office/drawing/2014/main" id="{77B0E660-BA51-6D51-3CFA-4B96AB362084}"/>
              </a:ext>
            </a:extLst>
          </p:cNvPr>
          <p:cNvSpPr txBox="1"/>
          <p:nvPr/>
        </p:nvSpPr>
        <p:spPr>
          <a:xfrm>
            <a:off x="240572" y="1499101"/>
            <a:ext cx="6526517" cy="745391"/>
          </a:xfrm>
          <a:prstGeom prst="rect">
            <a:avLst/>
          </a:prstGeom>
          <a:noFill/>
        </p:spPr>
        <p:txBody>
          <a:bodyPr wrap="square" lIns="128583" tIns="64291" rIns="128583" bIns="64291" rtlCol="0">
            <a:spAutoFit/>
          </a:bodyPr>
          <a:lstStyle/>
          <a:p>
            <a:pPr algn="ctr" eaLnBrk="1" hangingPunct="1"/>
            <a:r>
              <a:rPr lang="en-US" sz="4000" b="1" dirty="0">
                <a:solidFill>
                  <a:srgbClr val="00B050"/>
                </a:solidFill>
                <a:latin typeface="UTM Cookies" panose="02040603050506020204" pitchFamily="18" charset="0"/>
                <a:ea typeface="宋体" panose="02010600030101010101" pitchFamily="2" charset="-122"/>
              </a:rPr>
              <a:t>VẬN DỤNG – TRẢI NGHIỆM</a:t>
            </a:r>
          </a:p>
        </p:txBody>
      </p:sp>
      <p:sp>
        <p:nvSpPr>
          <p:cNvPr id="12" name="Rectangle 11"/>
          <p:cNvSpPr/>
          <p:nvPr/>
        </p:nvSpPr>
        <p:spPr>
          <a:xfrm>
            <a:off x="1195114" y="2203582"/>
            <a:ext cx="6429375" cy="707886"/>
          </a:xfrm>
          <a:prstGeom prst="rect">
            <a:avLst/>
          </a:prstGeom>
        </p:spPr>
        <p:txBody>
          <a:bodyPr>
            <a:spAutoFit/>
          </a:bodyPr>
          <a:lstStyle/>
          <a:p>
            <a:pPr eaLnBrk="1" hangingPunct="1"/>
            <a:r>
              <a:rPr lang="nl-NL"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Hãy hoàn thiện các câu sau:</a:t>
            </a:r>
            <a:endParaRPr lang="en-US"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3" name="Group 12"/>
          <p:cNvGrpSpPr/>
          <p:nvPr/>
        </p:nvGrpSpPr>
        <p:grpSpPr>
          <a:xfrm>
            <a:off x="1482355" y="2911468"/>
            <a:ext cx="14428364" cy="1283433"/>
            <a:chOff x="900576" y="1138035"/>
            <a:chExt cx="14428364" cy="1011578"/>
          </a:xfrm>
        </p:grpSpPr>
        <p:sp>
          <p:nvSpPr>
            <p:cNvPr id="15" name="Rectangle 14"/>
            <p:cNvSpPr/>
            <p:nvPr/>
          </p:nvSpPr>
          <p:spPr>
            <a:xfrm>
              <a:off x="900576" y="1203536"/>
              <a:ext cx="14428364" cy="946077"/>
            </a:xfrm>
            <a:prstGeom prst="rect">
              <a:avLst/>
            </a:prstGeom>
          </p:spPr>
          <p:txBody>
            <a:bodyPr wrap="squar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Cơ quan thần kinh gồm:            ,                     và                                   </a:t>
              </a:r>
              <a:r>
                <a:rPr lang="nl-NL" sz="3200" dirty="0">
                  <a:solidFill>
                    <a:prstClr val="black"/>
                  </a:solidFill>
                  <a:latin typeface="Calibri" panose="020F0502020204030204" pitchFamily="34" charset="0"/>
                  <a:ea typeface="宋体" panose="02010600030101010101" pitchFamily="2" charset="-122"/>
                </a:rPr>
                <a:t>.</a:t>
              </a:r>
              <a:endParaRPr lang="en-US" sz="3200" dirty="0">
                <a:solidFill>
                  <a:prstClr val="black"/>
                </a:solidFill>
                <a:latin typeface="Calibri" panose="020F0502020204030204" pitchFamily="34" charset="0"/>
                <a:ea typeface="宋体" panose="02010600030101010101" pitchFamily="2" charset="-122"/>
              </a:endParaRPr>
            </a:p>
          </p:txBody>
        </p:sp>
        <p:sp>
          <p:nvSpPr>
            <p:cNvPr id="16" name="TextBox 15"/>
            <p:cNvSpPr txBox="1"/>
            <p:nvPr/>
          </p:nvSpPr>
          <p:spPr>
            <a:xfrm>
              <a:off x="6337341" y="1211422"/>
              <a:ext cx="1295400" cy="5442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7" name="TextBox 16"/>
            <p:cNvSpPr txBox="1"/>
            <p:nvPr/>
          </p:nvSpPr>
          <p:spPr>
            <a:xfrm>
              <a:off x="8200173" y="1151922"/>
              <a:ext cx="2025620" cy="6037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9" name="TextBox 18"/>
            <p:cNvSpPr txBox="1"/>
            <p:nvPr/>
          </p:nvSpPr>
          <p:spPr>
            <a:xfrm>
              <a:off x="11433419" y="1138035"/>
              <a:ext cx="3895521"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0" name="Group 19"/>
          <p:cNvGrpSpPr/>
          <p:nvPr/>
        </p:nvGrpSpPr>
        <p:grpSpPr>
          <a:xfrm>
            <a:off x="1787402" y="4152240"/>
            <a:ext cx="13818270" cy="1938992"/>
            <a:chOff x="925601" y="1974657"/>
            <a:chExt cx="13818270" cy="2268812"/>
          </a:xfrm>
        </p:grpSpPr>
        <p:sp>
          <p:nvSpPr>
            <p:cNvPr id="21" name="Rectangle 20"/>
            <p:cNvSpPr/>
            <p:nvPr/>
          </p:nvSpPr>
          <p:spPr>
            <a:xfrm>
              <a:off x="925601" y="1974657"/>
              <a:ext cx="13818270" cy="2268812"/>
            </a:xfrm>
            <a:prstGeom prst="rect">
              <a:avLst/>
            </a:prstGeom>
          </p:spPr>
          <p:txBody>
            <a:bodyPr wrap="square">
              <a:spAutoFit/>
            </a:bodyPr>
            <a:lstStyle/>
            <a:p>
              <a:pPr eaLnBrk="1" hangingPunct="1">
                <a:lnSpc>
                  <a:spcPct val="150000"/>
                </a:lnSpc>
              </a:pP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Não được bảo vệ trong                  ; tủy sống được bảo vệ trong</a:t>
              </a:r>
            </a:p>
            <a:p>
              <a:pPr eaLnBrk="1" hangingPunct="1">
                <a:lnSpc>
                  <a:spcPct val="150000"/>
                </a:lnSpc>
              </a:pP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Box 21"/>
            <p:cNvSpPr txBox="1"/>
            <p:nvPr/>
          </p:nvSpPr>
          <p:spPr>
            <a:xfrm>
              <a:off x="6479991" y="2380764"/>
              <a:ext cx="1690090"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23" name="TextBox 22"/>
            <p:cNvSpPr txBox="1"/>
            <p:nvPr/>
          </p:nvSpPr>
          <p:spPr>
            <a:xfrm>
              <a:off x="925602" y="3304867"/>
              <a:ext cx="2063628"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4" name="Group 23"/>
          <p:cNvGrpSpPr/>
          <p:nvPr/>
        </p:nvGrpSpPr>
        <p:grpSpPr>
          <a:xfrm>
            <a:off x="1787402" y="6182196"/>
            <a:ext cx="13818270" cy="1938992"/>
            <a:chOff x="884759" y="3702849"/>
            <a:chExt cx="13818270" cy="1938992"/>
          </a:xfrm>
        </p:grpSpPr>
        <p:sp>
          <p:nvSpPr>
            <p:cNvPr id="25" name="Rectangle 24"/>
            <p:cNvSpPr/>
            <p:nvPr/>
          </p:nvSpPr>
          <p:spPr>
            <a:xfrm>
              <a:off x="884759" y="3702849"/>
              <a:ext cx="13818270" cy="1938992"/>
            </a:xfrm>
            <a:prstGeom prst="rect">
              <a:avLst/>
            </a:prstGeom>
          </p:spPr>
          <p:txBody>
            <a:bodyPr wrap="square">
              <a:spAutoFit/>
            </a:bodyPr>
            <a:lstStyle/>
            <a:p>
              <a:pPr eaLnBrk="1" hangingPunct="1">
                <a:lnSpc>
                  <a:spcPct val="150000"/>
                </a:lnSpc>
              </a:pP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điều khiển mọi suy nghĩ, cảm xúc, cách ứng xử và hoạt động của cơ thể.</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TextBox 31"/>
            <p:cNvSpPr txBox="1"/>
            <p:nvPr/>
          </p:nvSpPr>
          <p:spPr>
            <a:xfrm>
              <a:off x="1325372" y="3833435"/>
              <a:ext cx="1567527"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sp>
        <p:nvSpPr>
          <p:cNvPr id="33" name="TextBox 32"/>
          <p:cNvSpPr txBox="1"/>
          <p:nvPr/>
        </p:nvSpPr>
        <p:spPr>
          <a:xfrm>
            <a:off x="7112999" y="2976953"/>
            <a:ext cx="944699"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TextBox 33"/>
          <p:cNvSpPr txBox="1"/>
          <p:nvPr/>
        </p:nvSpPr>
        <p:spPr>
          <a:xfrm>
            <a:off x="8848845" y="3021731"/>
            <a:ext cx="1958727"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tủy</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TextBox 34"/>
          <p:cNvSpPr txBox="1"/>
          <p:nvPr/>
        </p:nvSpPr>
        <p:spPr>
          <a:xfrm>
            <a:off x="12121108" y="3004577"/>
            <a:ext cx="3856504"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các</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dây</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thần</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kinh</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TextBox 35"/>
          <p:cNvSpPr txBox="1"/>
          <p:nvPr/>
        </p:nvSpPr>
        <p:spPr>
          <a:xfrm>
            <a:off x="7341792" y="4421834"/>
            <a:ext cx="1787127"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hộp</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sọ</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TextBox 36"/>
          <p:cNvSpPr txBox="1"/>
          <p:nvPr/>
        </p:nvSpPr>
        <p:spPr>
          <a:xfrm>
            <a:off x="1887220" y="5151362"/>
            <a:ext cx="1963812"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cột</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TextBox 37"/>
          <p:cNvSpPr txBox="1"/>
          <p:nvPr/>
        </p:nvSpPr>
        <p:spPr>
          <a:xfrm>
            <a:off x="2388906" y="6249399"/>
            <a:ext cx="1245743"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0549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3" grpId="0"/>
      <p:bldP spid="34" grpId="0"/>
      <p:bldP spid="35" grpId="0"/>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10716</TotalTime>
  <Words>812</Words>
  <Application>Microsoft Office PowerPoint</Application>
  <PresentationFormat>Tùy chỉnh</PresentationFormat>
  <Paragraphs>74</Paragraphs>
  <Slides>10</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10</vt:i4>
      </vt:variant>
    </vt:vector>
  </HeadingPairs>
  <TitlesOfParts>
    <vt:vector size="16" baseType="lpstr">
      <vt:lpstr>Arial</vt:lpstr>
      <vt:lpstr>Calibri</vt:lpstr>
      <vt:lpstr>Times New Roman</vt:lpstr>
      <vt:lpstr>UTM Avo</vt:lpstr>
      <vt:lpstr>UTM Cookies</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chuyenduongkinh@outlook.com.vn</cp:lastModifiedBy>
  <cp:revision>1113</cp:revision>
  <dcterms:created xsi:type="dcterms:W3CDTF">2008-09-09T22:52:10Z</dcterms:created>
  <dcterms:modified xsi:type="dcterms:W3CDTF">2026-03-02T08:03:06Z</dcterms:modified>
</cp:coreProperties>
</file>