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50" r:id="rId4"/>
    <p:sldId id="440" r:id="rId5"/>
    <p:sldId id="441" r:id="rId6"/>
    <p:sldId id="443" r:id="rId7"/>
    <p:sldId id="451" r:id="rId8"/>
    <p:sldId id="444" r:id="rId9"/>
    <p:sldId id="447"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99"/>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0" d="100"/>
          <a:sy n="50" d="100"/>
        </p:scale>
        <p:origin x="568" y="3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3120708" y="3975409"/>
            <a:ext cx="96847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CƠ QUAN THẦN KINH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0000CC"/>
                </a:solidFill>
                <a:latin typeface="Times New Roman" pitchFamily="18" charset="0"/>
              </a:rPr>
              <a:t>Giáo</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viên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Trần</a:t>
            </a:r>
            <a:r>
              <a:rPr lang="en-US" altLang="en-US" sz="2800" b="1" i="1" dirty="0">
                <a:solidFill>
                  <a:srgbClr val="0000CC"/>
                </a:solidFill>
                <a:latin typeface="Times New Roman" pitchFamily="18" charset="0"/>
              </a:rPr>
              <a:t> Thị Lan Hương</a:t>
            </a: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3A1</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algn="ctr" eaLnBrk="1" hangingPunct="1"/>
            <a:r>
              <a:rPr lang="en-US" sz="6600" b="1" dirty="0">
                <a:solidFill>
                  <a:srgbClr val="00B050"/>
                </a:solidFill>
                <a:latin typeface="UTM Cookies" panose="02040603050506020204" pitchFamily="18" charset="0"/>
                <a:ea typeface="宋体" panose="02010600030101010101" pitchFamily="2" charset="-122"/>
              </a:rPr>
              <a:t>KHỞI ĐỘNG</a:t>
            </a:r>
          </a:p>
        </p:txBody>
      </p:sp>
      <p:sp>
        <p:nvSpPr>
          <p:cNvPr id="16" name="TextBox 15"/>
          <p:cNvSpPr txBox="1"/>
          <p:nvPr/>
        </p:nvSpPr>
        <p:spPr>
          <a:xfrm>
            <a:off x="442119" y="2557148"/>
            <a:ext cx="6248400" cy="646331"/>
          </a:xfrm>
          <a:prstGeom prst="rect">
            <a:avLst/>
          </a:prstGeom>
          <a:noFill/>
        </p:spPr>
        <p:txBody>
          <a:bodyPr wrap="square" rtlCol="0">
            <a:spAutoFit/>
          </a:bodyPr>
          <a:lstStyle/>
          <a:p>
            <a:pPr eaLnBrk="1" hangingPunct="1"/>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Quan</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sát</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tranh</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trả</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lời</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câu</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36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hỏi</a:t>
            </a:r>
            <a:r>
              <a:rPr 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17"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667" l="0" r="100000">
                        <a14:foregroundMark x1="30841" y1="94444" x2="30841" y2="94444"/>
                        <a14:foregroundMark x1="54206" y1="92778" x2="54206" y2="92778"/>
                        <a14:foregroundMark x1="50935" y1="25556" x2="50935" y2="25556"/>
                        <a14:foregroundMark x1="72430" y1="36667" x2="72430" y2="36667"/>
                        <a14:foregroundMark x1="71028" y1="31667" x2="71028" y2="31667"/>
                        <a14:foregroundMark x1="64486" y1="33333" x2="64486" y2="33333"/>
                        <a14:foregroundMark x1="29907" y1="37778" x2="29907" y2="37778"/>
                        <a14:foregroundMark x1="24766" y1="34444" x2="24766" y2="34444"/>
                        <a14:foregroundMark x1="72430" y1="74444" x2="72430" y2="74444"/>
                        <a14:foregroundMark x1="64019" y1="74444" x2="64019" y2="74444"/>
                        <a14:foregroundMark x1="45794" y1="78889" x2="45794" y2="78889"/>
                        <a14:foregroundMark x1="43925" y1="72778" x2="43925" y2="72778"/>
                        <a14:foregroundMark x1="30374" y1="88333" x2="30374" y2="88333"/>
                        <a14:foregroundMark x1="32710" y1="86667" x2="32710" y2="86667"/>
                        <a14:foregroundMark x1="29907" y1="82222" x2="29907" y2="82222"/>
                        <a14:foregroundMark x1="35047" y1="86111" x2="35047" y2="86111"/>
                        <a14:foregroundMark x1="38318" y1="37222" x2="38318" y2="37222"/>
                        <a14:backgroundMark x1="20093" y1="58889" x2="20093" y2="58889"/>
                        <a14:backgroundMark x1="15888" y1="21667" x2="15888" y2="21667"/>
                        <a14:backgroundMark x1="15888" y1="15000" x2="15888" y2="15000"/>
                        <a14:backgroundMark x1="21963" y1="9444" x2="21963" y2="9444"/>
                        <a14:backgroundMark x1="48598" y1="2778" x2="48598" y2="2778"/>
                        <a14:backgroundMark x1="82710" y1="15556" x2="82710" y2="15556"/>
                        <a14:backgroundMark x1="92056" y1="11111" x2="92056" y2="11111"/>
                        <a14:backgroundMark x1="21495" y1="94444" x2="21495" y2="94444"/>
                        <a14:backgroundMark x1="67290" y1="33889" x2="67290" y2="33889"/>
                        <a14:backgroundMark x1="7944" y1="61667" x2="7944" y2="61667"/>
                        <a14:backgroundMark x1="6542" y1="35000" x2="6542" y2="35000"/>
                        <a14:backgroundMark x1="7009" y1="25556" x2="7009" y2="25556"/>
                        <a14:backgroundMark x1="7944" y1="17778" x2="7944" y2="17778"/>
                        <a14:backgroundMark x1="9346" y1="11667" x2="9346" y2="11667"/>
                        <a14:backgroundMark x1="8411" y1="8889" x2="8411" y2="8889"/>
                        <a14:backgroundMark x1="6542" y1="7222" x2="6542" y2="7222"/>
                        <a14:backgroundMark x1="4673" y1="6667" x2="4673" y2="6667"/>
                        <a14:backgroundMark x1="2804" y1="20000" x2="2804" y2="21667"/>
                        <a14:backgroundMark x1="3738" y1="32778" x2="3738" y2="35000"/>
                        <a14:backgroundMark x1="3738" y1="34444" x2="3738" y2="34444"/>
                        <a14:backgroundMark x1="3738" y1="34444" x2="3738" y2="34444"/>
                        <a14:backgroundMark x1="3738" y1="50556" x2="3738" y2="50556"/>
                        <a14:backgroundMark x1="3738" y1="58889" x2="4206" y2="63333"/>
                        <a14:backgroundMark x1="5140" y1="70556" x2="5140" y2="70556"/>
                        <a14:backgroundMark x1="10748" y1="77222" x2="10748" y2="77222"/>
                        <a14:backgroundMark x1="12150" y1="76667" x2="12150" y2="76667"/>
                        <a14:backgroundMark x1="12150" y1="76667" x2="13084" y2="78889"/>
                        <a14:backgroundMark x1="20561" y1="79444" x2="21495" y2="83889"/>
                        <a14:backgroundMark x1="16822" y1="86111" x2="16822" y2="86111"/>
                        <a14:backgroundMark x1="9346" y1="82778" x2="9346" y2="82778"/>
                        <a14:backgroundMark x1="7944" y1="80556" x2="7944" y2="80556"/>
                        <a14:backgroundMark x1="9346" y1="56111" x2="9346" y2="56111"/>
                        <a14:backgroundMark x1="10280" y1="47222" x2="10280" y2="47222"/>
                        <a14:backgroundMark x1="10280" y1="44444" x2="10280" y2="44444"/>
                        <a14:backgroundMark x1="10280" y1="42222" x2="10280" y2="42222"/>
                        <a14:backgroundMark x1="11215" y1="31667" x2="11215" y2="31667"/>
                        <a14:backgroundMark x1="49533" y1="8889" x2="49533" y2="8889"/>
                        <a14:backgroundMark x1="83645" y1="7778" x2="83645" y2="7778"/>
                        <a14:backgroundMark x1="87850" y1="21111" x2="87850" y2="21111"/>
                        <a14:backgroundMark x1="88785" y1="23333" x2="88785" y2="23333"/>
                        <a14:backgroundMark x1="89252" y1="28889" x2="89720" y2="30556"/>
                        <a14:backgroundMark x1="89720" y1="31667" x2="89720" y2="31667"/>
                        <a14:backgroundMark x1="93458" y1="45000" x2="94393" y2="50000"/>
                        <a14:backgroundMark x1="94860" y1="55000" x2="94860" y2="55000"/>
                        <a14:backgroundMark x1="89252" y1="77222" x2="89252" y2="77222"/>
                        <a14:backgroundMark x1="84112" y1="67222" x2="84112" y2="67222"/>
                        <a14:backgroundMark x1="83645" y1="63889" x2="83645" y2="63889"/>
                        <a14:backgroundMark x1="83178" y1="55000" x2="83178" y2="55000"/>
                        <a14:backgroundMark x1="79439" y1="53333" x2="79439" y2="53333"/>
                        <a14:backgroundMark x1="80374" y1="63333" x2="80374" y2="63333"/>
                        <a14:backgroundMark x1="80374" y1="72222" x2="80374" y2="72222"/>
                        <a14:backgroundMark x1="80374" y1="77778" x2="80374" y2="77778"/>
                        <a14:backgroundMark x1="80374" y1="78889" x2="80841" y2="82222"/>
                        <a14:backgroundMark x1="82243" y1="82222" x2="83645" y2="82222"/>
                        <a14:backgroundMark x1="88318" y1="82222" x2="89720" y2="82778"/>
                        <a14:backgroundMark x1="91589" y1="82222" x2="91589" y2="82222"/>
                        <a14:backgroundMark x1="92991" y1="74444" x2="92991" y2="74444"/>
                        <a14:backgroundMark x1="93458" y1="70556" x2="93458" y2="70556"/>
                        <a14:backgroundMark x1="93458" y1="67778" x2="93458" y2="67778"/>
                        <a14:backgroundMark x1="93458" y1="66111" x2="93458" y2="66111"/>
                        <a14:backgroundMark x1="92056" y1="63889" x2="92056" y2="63889"/>
                        <a14:backgroundMark x1="91121" y1="60556" x2="91121" y2="60556"/>
                        <a14:backgroundMark x1="90654" y1="60000" x2="90654" y2="60000"/>
                        <a14:backgroundMark x1="90654" y1="59444" x2="90654" y2="59444"/>
                        <a14:backgroundMark x1="90654" y1="59444" x2="89720" y2="6111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80093" y="3017408"/>
            <a:ext cx="5040560" cy="365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966119" y="7086600"/>
            <a:ext cx="11190486" cy="1464231"/>
          </a:xfrm>
          <a:prstGeom prst="roundRect">
            <a:avLst/>
          </a:prstGeom>
          <a:solidFill>
            <a:srgbClr val="FFFF00"/>
          </a:solidFill>
          <a:ln>
            <a:solidFill>
              <a:sysClr val="windowText" lastClr="00000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nghe thấy tiếng động mạnh bất ngờ, em có phản ứng như thế nào?</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6"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5" name="TextBox 14">
            <a:extLst>
              <a:ext uri="{FF2B5EF4-FFF2-40B4-BE49-F238E27FC236}">
                <a16:creationId xmlns:a16="http://schemas.microsoft.com/office/drawing/2014/main" id="{77B0E660-BA51-6D51-3CFA-4B96AB362084}"/>
              </a:ext>
            </a:extLst>
          </p:cNvPr>
          <p:cNvSpPr txBox="1"/>
          <p:nvPr/>
        </p:nvSpPr>
        <p:spPr>
          <a:xfrm>
            <a:off x="442119" y="1385269"/>
            <a:ext cx="4572000" cy="1145500"/>
          </a:xfrm>
          <a:prstGeom prst="rect">
            <a:avLst/>
          </a:prstGeom>
          <a:noFill/>
        </p:spPr>
        <p:txBody>
          <a:bodyPr wrap="square" lIns="128583" tIns="64291" rIns="128583" bIns="64291"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50"/>
                </a:solidFill>
                <a:effectLst/>
                <a:uLnTx/>
                <a:uFillTx/>
                <a:latin typeface="UTM Cookies" panose="02040603050506020204" pitchFamily="18" charset="0"/>
                <a:ea typeface="宋体" panose="02010600030101010101" pitchFamily="2" charset="-122"/>
                <a:cs typeface="+mn-cs"/>
              </a:rPr>
              <a:t>KHỞI ĐỘNG</a:t>
            </a:r>
          </a:p>
        </p:txBody>
      </p:sp>
      <p:sp>
        <p:nvSpPr>
          <p:cNvPr id="12" name="Explosion 1 11"/>
          <p:cNvSpPr/>
          <p:nvPr/>
        </p:nvSpPr>
        <p:spPr>
          <a:xfrm>
            <a:off x="5211494" y="1883563"/>
            <a:ext cx="4761892" cy="2706687"/>
          </a:xfrm>
          <a:prstGeom prst="irregularSeal1">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40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185319" y="4803388"/>
            <a:ext cx="10994009"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HS1: Nói to hoặc thổi còi gần tai và quan sát phản ứng của bạn.</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Rectangle 13"/>
          <p:cNvSpPr/>
          <p:nvPr/>
        </p:nvSpPr>
        <p:spPr>
          <a:xfrm>
            <a:off x="3185319" y="6400800"/>
            <a:ext cx="10994008" cy="1323439"/>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HS2: Trả lời cảm giác và phản ứng của cơ thể. Dự đoán tại sao lại có phản ứng như vậy?</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11114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amond(out)">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(TIẾT )</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39333" y="1558073"/>
            <a:ext cx="16137305" cy="1200329"/>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1:</a:t>
            </a:r>
          </a:p>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Tên gọi và vị trí của các bộ phận chính của cơ quan thần kinh.</a:t>
            </a:r>
            <a:endParaRPr kumimoji="0" lang="en-US" sz="36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16"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9919" y="2971800"/>
            <a:ext cx="5787666" cy="583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2DEF114-CD87-581F-F5A3-B0326E3A7000}"/>
              </a:ext>
            </a:extLst>
          </p:cNvPr>
          <p:cNvSpPr txBox="1"/>
          <p:nvPr/>
        </p:nvSpPr>
        <p:spPr>
          <a:xfrm>
            <a:off x="8207985" y="4460676"/>
            <a:ext cx="5283587" cy="3207595"/>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 chỉ và nói tên các bộ phận của cơ quan thần kinh. Cơ quan thần kinh gồm những bộ phận chính nào?</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TextBox 17">
            <a:extLst>
              <a:ext uri="{FF2B5EF4-FFF2-40B4-BE49-F238E27FC236}">
                <a16:creationId xmlns:a16="http://schemas.microsoft.com/office/drawing/2014/main" id="{A2DEF114-CD87-581F-F5A3-B0326E3A7000}"/>
              </a:ext>
            </a:extLst>
          </p:cNvPr>
          <p:cNvSpPr txBox="1"/>
          <p:nvPr/>
        </p:nvSpPr>
        <p:spPr>
          <a:xfrm>
            <a:off x="8134961" y="4419600"/>
            <a:ext cx="5498858" cy="2592042"/>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4000" b="1"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 và tủy sống nằm ở đâu trong cơ thể? Hãy xác định vị trí của chúng trên cơ thể em</a:t>
            </a:r>
            <a:r>
              <a:rPr lang="nl-NL" sz="40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vi-VN" sz="3900" b="1" dirty="0">
              <a:solidFill>
                <a:prstClr val="black"/>
              </a:solidFill>
              <a:latin typeface="Times New Roman" panose="02020603050405020304" pitchFamily="18" charset="0"/>
              <a:ea typeface="AvantGarde" panose="00000400000000000000" charset="0"/>
              <a:cs typeface="Times New Roman" panose="02020603050405020304" pitchFamily="18" charset="0"/>
            </a:endParaRPr>
          </a:p>
        </p:txBody>
      </p:sp>
      <p:sp>
        <p:nvSpPr>
          <p:cNvPr id="20" name="Rounded Rectangle 19"/>
          <p:cNvSpPr/>
          <p:nvPr/>
        </p:nvSpPr>
        <p:spPr>
          <a:xfrm>
            <a:off x="7909719" y="2906341"/>
            <a:ext cx="7996169" cy="5618559"/>
          </a:xfrm>
          <a:prstGeom prst="roundRect">
            <a:avLst/>
          </a:prstGeom>
          <a:solidFill>
            <a:srgbClr val="9BBB59">
              <a:lumMod val="75000"/>
            </a:srgbClr>
          </a:solidFill>
          <a:ln>
            <a:noFill/>
          </a:ln>
          <a:effectLst>
            <a:outerShdw blurRad="152400" dist="317500" dir="5400000" sx="90000" sy="-19000" rotWithShape="0">
              <a:prstClr val="black">
                <a:alpha val="1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600" b="0" i="1"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71211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17"/>
                                        </p:tgtEl>
                                      </p:cBhvr>
                                    </p:animEffect>
                                    <p:anim calcmode="lin" valueType="num">
                                      <p:cBhvr>
                                        <p:cTn id="25" dur="1000"/>
                                        <p:tgtEl>
                                          <p:spTgt spid="17"/>
                                        </p:tgtEl>
                                        <p:attrNameLst>
                                          <p:attrName>ppt_x</p:attrName>
                                        </p:attrNameLst>
                                      </p:cBhvr>
                                      <p:tavLst>
                                        <p:tav tm="0">
                                          <p:val>
                                            <p:strVal val="ppt_x"/>
                                          </p:val>
                                        </p:tav>
                                        <p:tav tm="100000">
                                          <p:val>
                                            <p:strVal val="ppt_x"/>
                                          </p:val>
                                        </p:tav>
                                      </p:tavLst>
                                    </p:anim>
                                    <p:anim calcmode="lin" valueType="num">
                                      <p:cBhvr>
                                        <p:cTn id="26" dur="1000"/>
                                        <p:tgtEl>
                                          <p:spTgt spid="17"/>
                                        </p:tgtEl>
                                        <p:attrNameLst>
                                          <p:attrName>ppt_y</p:attrName>
                                        </p:attrNameLst>
                                      </p:cBhvr>
                                      <p:tavLst>
                                        <p:tav tm="0">
                                          <p:val>
                                            <p:strVal val="ppt_y"/>
                                          </p:val>
                                        </p:tav>
                                        <p:tav tm="100000">
                                          <p:val>
                                            <p:strVal val="ppt_y+.1"/>
                                          </p:val>
                                        </p:tav>
                                      </p:tavLst>
                                    </p:anim>
                                    <p:set>
                                      <p:cBhvr>
                                        <p:cTn id="27" dur="1" fill="hold">
                                          <p:stCondLst>
                                            <p:cond delay="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plus(in)">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7" grpId="1"/>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a16="http://schemas.microsoft.com/office/drawing/2014/main" id="{209A76B6-AA05-66A8-672A-3AFD14ED0D27}"/>
              </a:ext>
            </a:extLst>
          </p:cNvPr>
          <p:cNvSpPr txBox="1"/>
          <p:nvPr/>
        </p:nvSpPr>
        <p:spPr>
          <a:xfrm>
            <a:off x="0" y="1659819"/>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A2DEF114-CD87-581F-F5A3-B0326E3A7000}"/>
              </a:ext>
            </a:extLst>
          </p:cNvPr>
          <p:cNvSpPr txBox="1"/>
          <p:nvPr/>
        </p:nvSpPr>
        <p:spPr>
          <a:xfrm>
            <a:off x="2575719" y="2282510"/>
            <a:ext cx="10170150" cy="646331"/>
          </a:xfrm>
          <a:prstGeom prst="rect">
            <a:avLst/>
          </a:prstGeom>
          <a:noFill/>
        </p:spPr>
        <p:txBody>
          <a:bodyPr wrap="square" rtlCol="0">
            <a:spAutoFit/>
          </a:bodyPr>
          <a:lstStyle/>
          <a:p>
            <a:pPr algn="ctr" defTabSz="1285763" eaLnBrk="1" fontAlgn="auto" hangingPunct="1">
              <a:spcBef>
                <a:spcPts val="0"/>
              </a:spcBef>
              <a:spcAft>
                <a:spcPts val="0"/>
              </a:spcAft>
            </a:pPr>
            <a:r>
              <a:rPr lang="en-US" sz="3600" dirty="0" err="1">
                <a:solidFill>
                  <a:srgbClr val="FF0000"/>
                </a:solidFill>
                <a:latin typeface="UTM Avo" panose="02040603050506020204" pitchFamily="18" charset="0"/>
                <a:ea typeface="AvantGarde" panose="00000400000000000000" charset="0"/>
                <a:cs typeface="AvantGarde" panose="00000400000000000000" charset="0"/>
              </a:rPr>
              <a:t>Quan</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sát</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tranh</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và</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trả</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lời</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các</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câu</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hỏi</a:t>
            </a:r>
            <a:r>
              <a:rPr lang="en-US" sz="3600" dirty="0">
                <a:solidFill>
                  <a:srgbClr val="FF0000"/>
                </a:solidFill>
                <a:latin typeface="UTM Avo" panose="02040603050506020204" pitchFamily="18" charset="0"/>
                <a:ea typeface="AvantGarde" panose="00000400000000000000" charset="0"/>
                <a:cs typeface="AvantGarde" panose="00000400000000000000" charset="0"/>
              </a:rPr>
              <a:t> </a:t>
            </a:r>
            <a:r>
              <a:rPr lang="en-US" sz="3600" dirty="0" err="1">
                <a:solidFill>
                  <a:srgbClr val="FF0000"/>
                </a:solidFill>
                <a:latin typeface="UTM Avo" panose="02040603050506020204" pitchFamily="18" charset="0"/>
                <a:ea typeface="AvantGarde" panose="00000400000000000000" charset="0"/>
                <a:cs typeface="AvantGarde" panose="00000400000000000000" charset="0"/>
              </a:rPr>
              <a:t>sau</a:t>
            </a:r>
            <a:r>
              <a:rPr lang="en-US" sz="3600" dirty="0">
                <a:solidFill>
                  <a:srgbClr val="FF0000"/>
                </a:solidFill>
                <a:latin typeface="UTM Avo" panose="02040603050506020204" pitchFamily="18" charset="0"/>
                <a:ea typeface="AvantGarde" panose="00000400000000000000" charset="0"/>
                <a:cs typeface="AvantGarde" panose="00000400000000000000" charset="0"/>
              </a:rPr>
              <a:t>:</a:t>
            </a:r>
            <a:endParaRPr lang="en-US" sz="3600" b="1" dirty="0">
              <a:solidFill>
                <a:srgbClr val="FF0000"/>
              </a:solidFill>
              <a:latin typeface="UTM Avo" panose="02040603050506020204" pitchFamily="18" charset="0"/>
              <a:ea typeface="AvantGarde" panose="00000400000000000000" charset="0"/>
              <a:cs typeface="AvantGarde" panose="00000400000000000000" charset="0"/>
            </a:endParaRPr>
          </a:p>
        </p:txBody>
      </p:sp>
      <p:pic>
        <p:nvPicPr>
          <p:cNvPr id="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57319" y="2976957"/>
            <a:ext cx="7315200" cy="555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2DEF114-CD87-581F-F5A3-B0326E3A7000}"/>
              </a:ext>
            </a:extLst>
          </p:cNvPr>
          <p:cNvSpPr txBox="1"/>
          <p:nvPr/>
        </p:nvSpPr>
        <p:spPr>
          <a:xfrm>
            <a:off x="899319" y="3286962"/>
            <a:ext cx="4995554" cy="2899819"/>
          </a:xfrm>
          <a:prstGeom prst="rect">
            <a:avLst/>
          </a:prstGeom>
          <a:noFill/>
        </p:spPr>
        <p:txBody>
          <a:bodyPr wrap="square" lIns="128576" tIns="64287" rIns="128576" bIns="64287" rtlCol="0">
            <a:spAutoFit/>
          </a:bodyPr>
          <a:lstStyle/>
          <a:p>
            <a:pPr algn="ctr" defTabSz="1285763" eaLnBrk="1" fontAlgn="auto" hangingPunct="1">
              <a:spcBef>
                <a:spcPts val="0"/>
              </a:spcBef>
              <a:spcAft>
                <a:spcPts val="0"/>
              </a:spcAft>
            </a:pPr>
            <a:r>
              <a:rPr lang="nl-NL" sz="3600" b="1" i="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Các bạn trong mỗi hình dưới đây đang làm gì? Bộ phận nào của cơ quan thần kinh điều khiển các hoạt động đó?</a:t>
            </a:r>
            <a:endParaRPr lang="en-US" sz="36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Pentagon 15"/>
          <p:cNvSpPr/>
          <p:nvPr/>
        </p:nvSpPr>
        <p:spPr>
          <a:xfrm>
            <a:off x="3229751" y="7106038"/>
            <a:ext cx="3099856" cy="873297"/>
          </a:xfrm>
          <a:prstGeom prst="homePlat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8145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4)">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6" presetClass="emph" presetSubtype="0" fill="hold" grpId="1" nodeType="withEffect">
                                  <p:stCondLst>
                                    <p:cond delay="0"/>
                                  </p:stCondLst>
                                  <p:childTnLst>
                                    <p:animScale>
                                      <p:cBhvr>
                                        <p:cTn id="34"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7" y="498184"/>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219" y="2283887"/>
            <a:ext cx="57740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a:t>
            </a:r>
            <a:r>
              <a:rPr kumimoji="0" lang="nl-NL" sz="4000" b="1" i="0" u="none" strike="noStrike" kern="0" cap="none" spc="0" normalizeH="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5" name="Rounded Rectangle 14"/>
          <p:cNvSpPr/>
          <p:nvPr/>
        </p:nvSpPr>
        <p:spPr>
          <a:xfrm>
            <a:off x="1432719" y="2911920"/>
            <a:ext cx="5785793" cy="2037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nhỏ</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suy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Striped Right Arrow 17"/>
          <p:cNvSpPr/>
          <p:nvPr/>
        </p:nvSpPr>
        <p:spPr>
          <a:xfrm>
            <a:off x="1964879" y="6446982"/>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964349" y="6419026"/>
            <a:ext cx="5291833" cy="707886"/>
          </a:xfrm>
          <a:prstGeom prst="rect">
            <a:avLst/>
          </a:prstGeom>
        </p:spPr>
        <p:txBody>
          <a:bodyPr wrap="none">
            <a:spAutoFit/>
          </a:bodyPr>
          <a:lstStyle/>
          <a:p>
            <a:pPr eaLnBrk="1" hangingPunct="1"/>
            <a:r>
              <a:rPr lang="en-US" sz="4000" dirty="0" err="1">
                <a:solidFill>
                  <a:prstClr val="black"/>
                </a:solidFill>
                <a:latin typeface="Calibri" panose="020F0502020204030204" pitchFamily="34" charset="0"/>
                <a:ea typeface="宋体" panose="02010600030101010101" pitchFamily="2" charset="-122"/>
              </a:rPr>
              <a:t>Não</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điều</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khiển</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suy</a:t>
            </a:r>
            <a:r>
              <a:rPr lang="en-US" sz="4000" dirty="0">
                <a:solidFill>
                  <a:prstClr val="black"/>
                </a:solidFill>
                <a:latin typeface="Calibri" panose="020F0502020204030204" pitchFamily="34" charset="0"/>
                <a:ea typeface="宋体" panose="02010600030101010101" pitchFamily="2" charset="-122"/>
              </a:rPr>
              <a:t> </a:t>
            </a:r>
            <a:r>
              <a:rPr lang="en-US" sz="4000" dirty="0" err="1">
                <a:solidFill>
                  <a:prstClr val="black"/>
                </a:solidFill>
                <a:latin typeface="Calibri" panose="020F0502020204030204" pitchFamily="34" charset="0"/>
                <a:ea typeface="宋体" panose="02010600030101010101" pitchFamily="2" charset="-122"/>
              </a:rPr>
              <a:t>nghĩ</a:t>
            </a:r>
            <a:r>
              <a:rPr lang="en-US" sz="4000" dirty="0">
                <a:solidFill>
                  <a:prstClr val="black"/>
                </a:solidFill>
                <a:latin typeface="Calibri" panose="020F0502020204030204" pitchFamily="34" charset="0"/>
                <a:ea typeface="宋体" panose="02010600030101010101" pitchFamily="2" charset="-122"/>
              </a:rPr>
              <a:t>.</a:t>
            </a: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540" y="2283887"/>
            <a:ext cx="5467456" cy="413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1270153" y="2894515"/>
            <a:ext cx="6487165" cy="267451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3b,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mượn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cuốn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Tớ</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2" name="Striped Right Arrow 21"/>
          <p:cNvSpPr/>
          <p:nvPr/>
        </p:nvSpPr>
        <p:spPr>
          <a:xfrm>
            <a:off x="1973244" y="6464567"/>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3794918" y="6470429"/>
            <a:ext cx="59150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a:solidFill>
                  <a:prstClr val="black"/>
                </a:solidFill>
                <a:latin typeface="Calibri" panose="020F0502020204030204" pitchFamily="34" charset="0"/>
                <a:ea typeface="宋体" panose="02010600030101010101" pitchFamily="2" charset="-122"/>
              </a:rPr>
              <a:t>Não điều khiển cách ứng xử</a:t>
            </a:r>
            <a:endParaRPr lang="en-US" dirty="0"/>
          </a:p>
        </p:txBody>
      </p:sp>
    </p:spTree>
    <p:extLst>
      <p:ext uri="{BB962C8B-B14F-4D97-AF65-F5344CB8AC3E}">
        <p14:creationId xmlns:p14="http://schemas.microsoft.com/office/powerpoint/2010/main" val="36715234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80">
                                          <p:stCondLst>
                                            <p:cond delay="0"/>
                                          </p:stCondLst>
                                        </p:cTn>
                                        <p:tgtEl>
                                          <p:spTgt spid="15"/>
                                        </p:tgtEl>
                                      </p:cBhvr>
                                    </p:animEffect>
                                    <p:anim calcmode="lin" valueType="num">
                                      <p:cBhvr>
                                        <p:cTn id="1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3" dur="26">
                                          <p:stCondLst>
                                            <p:cond delay="650"/>
                                          </p:stCondLst>
                                        </p:cTn>
                                        <p:tgtEl>
                                          <p:spTgt spid="15"/>
                                        </p:tgtEl>
                                      </p:cBhvr>
                                      <p:to x="100000" y="60000"/>
                                    </p:animScale>
                                    <p:animScale>
                                      <p:cBhvr>
                                        <p:cTn id="24" dur="166" decel="50000">
                                          <p:stCondLst>
                                            <p:cond delay="676"/>
                                          </p:stCondLst>
                                        </p:cTn>
                                        <p:tgtEl>
                                          <p:spTgt spid="15"/>
                                        </p:tgtEl>
                                      </p:cBhvr>
                                      <p:to x="100000" y="100000"/>
                                    </p:animScale>
                                    <p:animScale>
                                      <p:cBhvr>
                                        <p:cTn id="25" dur="26">
                                          <p:stCondLst>
                                            <p:cond delay="1312"/>
                                          </p:stCondLst>
                                        </p:cTn>
                                        <p:tgtEl>
                                          <p:spTgt spid="15"/>
                                        </p:tgtEl>
                                      </p:cBhvr>
                                      <p:to x="100000" y="80000"/>
                                    </p:animScale>
                                    <p:animScale>
                                      <p:cBhvr>
                                        <p:cTn id="26" dur="166" decel="50000">
                                          <p:stCondLst>
                                            <p:cond delay="1338"/>
                                          </p:stCondLst>
                                        </p:cTn>
                                        <p:tgtEl>
                                          <p:spTgt spid="15"/>
                                        </p:tgtEl>
                                      </p:cBhvr>
                                      <p:to x="100000" y="100000"/>
                                    </p:animScale>
                                    <p:animScale>
                                      <p:cBhvr>
                                        <p:cTn id="27" dur="26">
                                          <p:stCondLst>
                                            <p:cond delay="1642"/>
                                          </p:stCondLst>
                                        </p:cTn>
                                        <p:tgtEl>
                                          <p:spTgt spid="15"/>
                                        </p:tgtEl>
                                      </p:cBhvr>
                                      <p:to x="100000" y="90000"/>
                                    </p:animScale>
                                    <p:animScale>
                                      <p:cBhvr>
                                        <p:cTn id="28" dur="166" decel="50000">
                                          <p:stCondLst>
                                            <p:cond delay="1668"/>
                                          </p:stCondLst>
                                        </p:cTn>
                                        <p:tgtEl>
                                          <p:spTgt spid="15"/>
                                        </p:tgtEl>
                                      </p:cBhvr>
                                      <p:to x="100000" y="100000"/>
                                    </p:animScale>
                                    <p:animScale>
                                      <p:cBhvr>
                                        <p:cTn id="29" dur="26">
                                          <p:stCondLst>
                                            <p:cond delay="1808"/>
                                          </p:stCondLst>
                                        </p:cTn>
                                        <p:tgtEl>
                                          <p:spTgt spid="15"/>
                                        </p:tgtEl>
                                      </p:cBhvr>
                                      <p:to x="100000" y="95000"/>
                                    </p:animScale>
                                    <p:animScale>
                                      <p:cBhvr>
                                        <p:cTn id="30" dur="166" decel="50000">
                                          <p:stCondLst>
                                            <p:cond delay="1834"/>
                                          </p:stCondLst>
                                        </p:cTn>
                                        <p:tgtEl>
                                          <p:spTgt spid="1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p:bldP spid="21" grpId="0" animBg="1"/>
      <p:bldP spid="2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7" y="498184"/>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 QUAN THẦN KINH (TIẾT 1)</a:t>
            </a:r>
          </a:p>
        </p:txBody>
      </p:sp>
      <p:sp>
        <p:nvSpPr>
          <p:cNvPr id="14" name="TextBox 13">
            <a:extLst>
              <a:ext uri="{FF2B5EF4-FFF2-40B4-BE49-F238E27FC236}">
                <a16:creationId xmlns:a16="http://schemas.microsoft.com/office/drawing/2014/main" id="{209A76B6-AA05-66A8-672A-3AFD14ED0D27}"/>
              </a:ext>
            </a:extLst>
          </p:cNvPr>
          <p:cNvSpPr txBox="1"/>
          <p:nvPr/>
        </p:nvSpPr>
        <p:spPr>
          <a:xfrm>
            <a:off x="-153254" y="1576001"/>
            <a:ext cx="8534400" cy="707886"/>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642882" marR="0" lvl="1" indent="0" algn="ctr" defTabSz="1285763" rtl="0" eaLnBrk="1" fontAlgn="auto" latinLnBrk="0" hangingPunct="1">
              <a:lnSpc>
                <a:spcPct val="100000"/>
              </a:lnSpc>
              <a:spcBef>
                <a:spcPts val="0"/>
              </a:spcBef>
              <a:spcAft>
                <a:spcPts val="0"/>
              </a:spcAft>
              <a:buClrTx/>
              <a:buSzTx/>
              <a:buFontTx/>
              <a:buNone/>
              <a:tabLst/>
              <a:defRPr/>
            </a:pPr>
            <a:r>
              <a:rPr kumimoji="0" lang="nl-NL"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 động 2: Chức năng của não</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8" name="Striped Right Arrow 17"/>
          <p:cNvSpPr/>
          <p:nvPr/>
        </p:nvSpPr>
        <p:spPr>
          <a:xfrm>
            <a:off x="1813719" y="6860988"/>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Striped Right Arrow 21"/>
          <p:cNvSpPr/>
          <p:nvPr/>
        </p:nvSpPr>
        <p:spPr>
          <a:xfrm>
            <a:off x="1813719" y="6868935"/>
            <a:ext cx="1260140" cy="886441"/>
          </a:xfrm>
          <a:prstGeom prst="strip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719" y="2475671"/>
            <a:ext cx="5330954" cy="398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1557661" y="3005128"/>
            <a:ext cx="5285257" cy="2557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3c,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nữ</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đang</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vui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vẻ</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kiểm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đạt</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cao</a:t>
            </a: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4" name="Rectangle 23"/>
          <p:cNvSpPr/>
          <p:nvPr/>
        </p:nvSpPr>
        <p:spPr>
          <a:xfrm>
            <a:off x="4014544" y="6950265"/>
            <a:ext cx="4285147" cy="707886"/>
          </a:xfrm>
          <a:prstGeom prst="rect">
            <a:avLst/>
          </a:prstGeom>
        </p:spPr>
        <p:txBody>
          <a:bodyPr wrap="non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điều khiển xúc.</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392" y="2514768"/>
            <a:ext cx="5470472" cy="39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1204119" y="2642046"/>
            <a:ext cx="6310217" cy="41764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giáo</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viên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sẵn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vạch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nghe</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lệnh</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xuất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phát</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Rectangle 2"/>
          <p:cNvSpPr/>
          <p:nvPr/>
        </p:nvSpPr>
        <p:spPr>
          <a:xfrm>
            <a:off x="3566319" y="7030196"/>
            <a:ext cx="7073985" cy="1255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Não tiếp nhận thông tin và điều khiển mọi hoạt động của cơ thể</a:t>
            </a:r>
            <a:r>
              <a:rPr lang="nl-NL" sz="4000" dirty="0">
                <a:solidFill>
                  <a:prstClr val="black"/>
                </a:solidFill>
                <a:latin typeface="Calibri" panose="020F0502020204030204" pitchFamily="34" charset="0"/>
                <a:ea typeface="宋体" panose="02010600030101010101" pitchFamily="2" charset="-122"/>
              </a:rPr>
              <a:t>.</a:t>
            </a:r>
            <a:endParaRPr lang="en-US" sz="4000" dirty="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29903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ircle(in)">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23" grpId="0" animBg="1"/>
      <p:bldP spid="24" grpId="0"/>
      <p:bldP spid="3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785519" y="1200288"/>
            <a:ext cx="697093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CƠ</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29" b="100000" l="2841" r="100000">
                        <a14:foregroundMark x1="18182" y1="14458" x2="18182" y2="14458"/>
                        <a14:foregroundMark x1="19318" y1="25301" x2="19318" y2="25301"/>
                        <a14:foregroundMark x1="19318" y1="25301" x2="15341" y2="42169"/>
                        <a14:foregroundMark x1="15341" y1="42169" x2="21591" y2="57831"/>
                        <a14:foregroundMark x1="21591" y1="57831" x2="35795" y2="65060"/>
                        <a14:foregroundMark x1="36364" y1="65060" x2="42045" y2="67470"/>
                        <a14:foregroundMark x1="42045" y1="67470" x2="47727" y2="65060"/>
                        <a14:foregroundMark x1="47727" y1="65060" x2="55114" y2="65060"/>
                        <a14:foregroundMark x1="55114" y1="65060" x2="65341" y2="66265"/>
                        <a14:foregroundMark x1="65341" y1="66265" x2="77273" y2="65060"/>
                        <a14:foregroundMark x1="77273" y1="65060" x2="76136" y2="86747"/>
                        <a14:foregroundMark x1="76136" y1="86747" x2="59091" y2="89157"/>
                        <a14:foregroundMark x1="59091" y1="87952" x2="34659" y2="87952"/>
                        <a14:foregroundMark x1="34091" y1="87952" x2="13636" y2="84337"/>
                        <a14:foregroundMark x1="13636" y1="84337" x2="7386" y2="83133"/>
                        <a14:foregroundMark x1="7386" y1="83133" x2="5114" y2="51807"/>
                        <a14:foregroundMark x1="5114" y1="51807" x2="10795" y2="40964"/>
                        <a14:foregroundMark x1="10795" y1="40964" x2="16477" y2="13253"/>
                        <a14:foregroundMark x1="16477" y1="13253" x2="29545" y2="15663"/>
                        <a14:foregroundMark x1="29545" y1="15663" x2="30682" y2="38554"/>
                        <a14:foregroundMark x1="30682" y1="38554" x2="45455" y2="34940"/>
                        <a14:foregroundMark x1="45455" y1="34940" x2="73295" y2="32530"/>
                        <a14:foregroundMark x1="73295" y1="32530" x2="85795" y2="31325"/>
                        <a14:foregroundMark x1="85795" y1="31325" x2="93750" y2="33735"/>
                        <a14:foregroundMark x1="93750" y1="33735" x2="93182" y2="49398"/>
                        <a14:foregroundMark x1="93182" y1="49398" x2="92045" y2="68675"/>
                        <a14:foregroundMark x1="92045" y1="68675" x2="89205" y2="85542"/>
                        <a14:foregroundMark x1="89205" y1="85542" x2="89205" y2="85542"/>
                        <a14:foregroundMark x1="21023" y1="40964" x2="21023" y2="40964"/>
                        <a14:foregroundMark x1="80114" y1="84337" x2="80114" y2="84337"/>
                        <a14:foregroundMark x1="80114" y1="84337" x2="84091" y2="84337"/>
                        <a14:foregroundMark x1="84091" y1="84337" x2="76705" y2="86747"/>
                        <a14:foregroundMark x1="76705" y1="86747" x2="83523" y2="85542"/>
                        <a14:foregroundMark x1="83523" y1="85542" x2="85227" y2="87952"/>
                        <a14:backgroundMark x1="3977" y1="40964" x2="5682" y2="91566"/>
                        <a14:backgroundMark x1="5682" y1="91566" x2="13636" y2="93976"/>
                        <a14:backgroundMark x1="12500" y1="95181" x2="26705" y2="95181"/>
                        <a14:backgroundMark x1="26705" y1="95181" x2="45455" y2="97590"/>
                        <a14:backgroundMark x1="47727" y1="96386" x2="89205" y2="96386"/>
                        <a14:backgroundMark x1="89205" y1="96386" x2="93182" y2="90361"/>
                        <a14:backgroundMark x1="93182" y1="90361" x2="96591" y2="69880"/>
                        <a14:backgroundMark x1="96023" y1="69880" x2="97159" y2="43373"/>
                      </a14:backgroundRemoval>
                    </a14:imgEffect>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5919" y="1695342"/>
            <a:ext cx="4104456" cy="1781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781835" y="3470660"/>
            <a:ext cx="8712968" cy="4462760"/>
          </a:xfrm>
          <a:prstGeom prst="rect">
            <a:avLst/>
          </a:prstGeom>
          <a:solidFill>
            <a:sysClr val="window" lastClr="FFFFFF"/>
          </a:solidFill>
          <a:ln w="57150">
            <a:solidFill>
              <a:srgbClr val="0070C0"/>
            </a:solidFill>
            <a:prstDash val="dash"/>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20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    </a:t>
            </a:r>
            <a:r>
              <a:rPr kumimoji="0" lang="nl-NL" sz="4000" b="1" i="1"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Não điều khiển mọi suy nghĩ, cảm xúc, cách ứng xử và hoạt động của cơ thể. Não tiếp nhận các thông tin qua các dây thần kinh từ các giác quan như da, tai, mũi,... gửi thông tin và chỉ dẫn cho các bộ phận của cơ thể hoạt động</a:t>
            </a:r>
            <a:r>
              <a:rPr kumimoji="0" lang="nl-NL" sz="3200" b="0" i="1"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194872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3"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3)">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5381745" y="1026641"/>
            <a:ext cx="69342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22: </a:t>
            </a: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QUAN THẦN</a:t>
            </a:r>
            <a:r>
              <a:rPr kumimoji="0" lang="en-US" sz="2800" b="1" i="0" u="none" strike="noStrike" kern="1200" cap="none" spc="0" normalizeH="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KINH </a:t>
            </a:r>
            <a:r>
              <a:rPr kumimoji="0" lang="en-US" sz="2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(TIẾT 1)</a:t>
            </a:r>
          </a:p>
        </p:txBody>
      </p:sp>
      <p:sp>
        <p:nvSpPr>
          <p:cNvPr id="11" name="TextBox 10">
            <a:extLst>
              <a:ext uri="{FF2B5EF4-FFF2-40B4-BE49-F238E27FC236}">
                <a16:creationId xmlns:a16="http://schemas.microsoft.com/office/drawing/2014/main" id="{77B0E660-BA51-6D51-3CFA-4B96AB362084}"/>
              </a:ext>
            </a:extLst>
          </p:cNvPr>
          <p:cNvSpPr txBox="1"/>
          <p:nvPr/>
        </p:nvSpPr>
        <p:spPr>
          <a:xfrm>
            <a:off x="240572" y="1499101"/>
            <a:ext cx="6526517" cy="745391"/>
          </a:xfrm>
          <a:prstGeom prst="rect">
            <a:avLst/>
          </a:prstGeom>
          <a:noFill/>
        </p:spPr>
        <p:txBody>
          <a:bodyPr wrap="square" lIns="128583" tIns="64291" rIns="128583" bIns="64291" rtlCol="0">
            <a:spAutoFit/>
          </a:bodyPr>
          <a:lstStyle/>
          <a:p>
            <a:pPr algn="ctr" eaLnBrk="1" hangingPunct="1"/>
            <a:r>
              <a:rPr lang="en-US" sz="4000" b="1" dirty="0">
                <a:solidFill>
                  <a:srgbClr val="00B050"/>
                </a:solidFill>
                <a:latin typeface="UTM Cookies" panose="02040603050506020204" pitchFamily="18" charset="0"/>
                <a:ea typeface="宋体" panose="02010600030101010101" pitchFamily="2" charset="-122"/>
              </a:rPr>
              <a:t>VẬN DỤNG – TRẢI NGHIỆM</a:t>
            </a:r>
          </a:p>
        </p:txBody>
      </p:sp>
      <p:sp>
        <p:nvSpPr>
          <p:cNvPr id="12" name="Rectangle 11"/>
          <p:cNvSpPr/>
          <p:nvPr/>
        </p:nvSpPr>
        <p:spPr>
          <a:xfrm>
            <a:off x="1195114" y="2203582"/>
            <a:ext cx="6429375" cy="707886"/>
          </a:xfrm>
          <a:prstGeom prst="rect">
            <a:avLst/>
          </a:prstGeom>
        </p:spPr>
        <p:txBody>
          <a:bodyPr>
            <a:spAutoFit/>
          </a:bodyPr>
          <a:lstStyle/>
          <a:p>
            <a:pPr eaLnBrk="1" hangingPunct="1"/>
            <a:r>
              <a:rPr lang="nl-NL"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Hãy hoàn thiện các câu sau:</a:t>
            </a:r>
            <a:endParaRPr lang="en-US" sz="4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3" name="Group 12"/>
          <p:cNvGrpSpPr/>
          <p:nvPr/>
        </p:nvGrpSpPr>
        <p:grpSpPr>
          <a:xfrm>
            <a:off x="1482355" y="2911468"/>
            <a:ext cx="14428364" cy="1283433"/>
            <a:chOff x="900576" y="1138035"/>
            <a:chExt cx="14428364" cy="1011578"/>
          </a:xfrm>
        </p:grpSpPr>
        <p:sp>
          <p:nvSpPr>
            <p:cNvPr id="15" name="Rectangle 14"/>
            <p:cNvSpPr/>
            <p:nvPr/>
          </p:nvSpPr>
          <p:spPr>
            <a:xfrm>
              <a:off x="900576" y="1203536"/>
              <a:ext cx="14428364" cy="946077"/>
            </a:xfrm>
            <a:prstGeom prst="rect">
              <a:avLst/>
            </a:prstGeom>
          </p:spPr>
          <p:txBody>
            <a:bodyPr wrap="square">
              <a:spAutoFit/>
            </a:bodyPr>
            <a:lstStyle/>
            <a:p>
              <a:pPr eaLnBrk="1" hangingPunct="1"/>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Cơ quan thần kinh gồm:            ,                     và                                   </a:t>
              </a:r>
              <a:r>
                <a:rPr lang="nl-NL" sz="3200" dirty="0">
                  <a:solidFill>
                    <a:prstClr val="black"/>
                  </a:solidFill>
                  <a:latin typeface="Calibri" panose="020F0502020204030204" pitchFamily="34" charset="0"/>
                  <a:ea typeface="宋体" panose="02010600030101010101" pitchFamily="2" charset="-122"/>
                </a:rPr>
                <a:t>.</a:t>
              </a:r>
              <a:endParaRPr lang="en-US" sz="3200" dirty="0">
                <a:solidFill>
                  <a:prstClr val="black"/>
                </a:solidFill>
                <a:latin typeface="Calibri" panose="020F0502020204030204" pitchFamily="34" charset="0"/>
                <a:ea typeface="宋体" panose="02010600030101010101" pitchFamily="2" charset="-122"/>
              </a:endParaRPr>
            </a:p>
          </p:txBody>
        </p:sp>
        <p:sp>
          <p:nvSpPr>
            <p:cNvPr id="16" name="TextBox 15"/>
            <p:cNvSpPr txBox="1"/>
            <p:nvPr/>
          </p:nvSpPr>
          <p:spPr>
            <a:xfrm>
              <a:off x="6337341" y="1211422"/>
              <a:ext cx="1295400" cy="5442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7" name="TextBox 16"/>
            <p:cNvSpPr txBox="1"/>
            <p:nvPr/>
          </p:nvSpPr>
          <p:spPr>
            <a:xfrm>
              <a:off x="8200173" y="1151922"/>
              <a:ext cx="2025620" cy="603705"/>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19" name="TextBox 18"/>
            <p:cNvSpPr txBox="1"/>
            <p:nvPr/>
          </p:nvSpPr>
          <p:spPr>
            <a:xfrm>
              <a:off x="11433419" y="1138035"/>
              <a:ext cx="3895521"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0" name="Group 19"/>
          <p:cNvGrpSpPr/>
          <p:nvPr/>
        </p:nvGrpSpPr>
        <p:grpSpPr>
          <a:xfrm>
            <a:off x="1787402" y="4152240"/>
            <a:ext cx="13818270" cy="1938992"/>
            <a:chOff x="925601" y="1974657"/>
            <a:chExt cx="13818270" cy="2268812"/>
          </a:xfrm>
        </p:grpSpPr>
        <p:sp>
          <p:nvSpPr>
            <p:cNvPr id="21" name="Rectangle 20"/>
            <p:cNvSpPr/>
            <p:nvPr/>
          </p:nvSpPr>
          <p:spPr>
            <a:xfrm>
              <a:off x="925601" y="1974657"/>
              <a:ext cx="13818270" cy="2268812"/>
            </a:xfrm>
            <a:prstGeom prst="rect">
              <a:avLst/>
            </a:prstGeom>
          </p:spPr>
          <p:txBody>
            <a:bodyPr wrap="square">
              <a:spAutoFit/>
            </a:bodyPr>
            <a:lstStyle/>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Não được bảo vệ trong                  ; tủy sống được bảo vệ trong</a:t>
              </a:r>
            </a:p>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TextBox 21"/>
            <p:cNvSpPr txBox="1"/>
            <p:nvPr/>
          </p:nvSpPr>
          <p:spPr>
            <a:xfrm>
              <a:off x="6479991" y="2380764"/>
              <a:ext cx="1690090"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sp>
          <p:nvSpPr>
            <p:cNvPr id="23" name="TextBox 22"/>
            <p:cNvSpPr txBox="1"/>
            <p:nvPr/>
          </p:nvSpPr>
          <p:spPr>
            <a:xfrm>
              <a:off x="925602" y="3304867"/>
              <a:ext cx="2063628"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grpSp>
        <p:nvGrpSpPr>
          <p:cNvPr id="24" name="Group 23"/>
          <p:cNvGrpSpPr/>
          <p:nvPr/>
        </p:nvGrpSpPr>
        <p:grpSpPr>
          <a:xfrm>
            <a:off x="1787402" y="6182196"/>
            <a:ext cx="13818270" cy="1938992"/>
            <a:chOff x="884759" y="3702849"/>
            <a:chExt cx="13818270" cy="1938992"/>
          </a:xfrm>
        </p:grpSpPr>
        <p:sp>
          <p:nvSpPr>
            <p:cNvPr id="25" name="Rectangle 24"/>
            <p:cNvSpPr/>
            <p:nvPr/>
          </p:nvSpPr>
          <p:spPr>
            <a:xfrm>
              <a:off x="884759" y="3702849"/>
              <a:ext cx="13818270" cy="1938992"/>
            </a:xfrm>
            <a:prstGeom prst="rect">
              <a:avLst/>
            </a:prstGeom>
          </p:spPr>
          <p:txBody>
            <a:bodyPr wrap="square">
              <a:spAutoFit/>
            </a:bodyPr>
            <a:lstStyle/>
            <a:p>
              <a:pPr eaLnBrk="1" hangingPunct="1">
                <a:lnSpc>
                  <a:spcPct val="150000"/>
                </a:lnSpc>
              </a:pPr>
              <a:r>
                <a:rPr lang="nl-NL"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điều khiển mọi suy nghĩ, cảm xúc, cách ứng xử và hoạt động của cơ thể.</a:t>
              </a:r>
              <a:endParaRPr lang="en-US" sz="4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TextBox 31"/>
            <p:cNvSpPr txBox="1"/>
            <p:nvPr/>
          </p:nvSpPr>
          <p:spPr>
            <a:xfrm>
              <a:off x="1325372" y="3833435"/>
              <a:ext cx="1567527" cy="646986"/>
            </a:xfrm>
            <a:prstGeom prst="roundRect">
              <a:avLst/>
            </a:prstGeom>
            <a:solidFill>
              <a:srgbClr val="92D050"/>
            </a:solidFill>
          </p:spPr>
          <p:txBody>
            <a:bodyPr wrap="square" rtlCol="0">
              <a:spAutoFit/>
            </a:bodyPr>
            <a:lstStyle/>
            <a:p>
              <a:pPr eaLnBrk="1" hangingPunct="1"/>
              <a:endParaRPr lang="en-US" sz="3200" dirty="0">
                <a:solidFill>
                  <a:srgbClr val="FF0000"/>
                </a:solidFill>
                <a:latin typeface="Calibri" panose="020F0502020204030204" pitchFamily="34" charset="0"/>
                <a:ea typeface="宋体" panose="02010600030101010101" pitchFamily="2" charset="-122"/>
              </a:endParaRPr>
            </a:p>
          </p:txBody>
        </p:sp>
      </p:grpSp>
      <p:sp>
        <p:nvSpPr>
          <p:cNvPr id="33" name="TextBox 32"/>
          <p:cNvSpPr txBox="1"/>
          <p:nvPr/>
        </p:nvSpPr>
        <p:spPr>
          <a:xfrm>
            <a:off x="7112999" y="2976953"/>
            <a:ext cx="944699"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TextBox 33"/>
          <p:cNvSpPr txBox="1"/>
          <p:nvPr/>
        </p:nvSpPr>
        <p:spPr>
          <a:xfrm>
            <a:off x="8848845" y="3021731"/>
            <a:ext cx="1958727"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tủy</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TextBox 34"/>
          <p:cNvSpPr txBox="1"/>
          <p:nvPr/>
        </p:nvSpPr>
        <p:spPr>
          <a:xfrm>
            <a:off x="12121108" y="3004577"/>
            <a:ext cx="3856504"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các</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dây</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thần</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kinh</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TextBox 35"/>
          <p:cNvSpPr txBox="1"/>
          <p:nvPr/>
        </p:nvSpPr>
        <p:spPr>
          <a:xfrm>
            <a:off x="7341792" y="4421834"/>
            <a:ext cx="1787127"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hộp</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sọ</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7" name="TextBox 36"/>
          <p:cNvSpPr txBox="1"/>
          <p:nvPr/>
        </p:nvSpPr>
        <p:spPr>
          <a:xfrm>
            <a:off x="1887220" y="5151362"/>
            <a:ext cx="1963812"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cột</a:t>
            </a:r>
            <a:r>
              <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sống</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 name="TextBox 37"/>
          <p:cNvSpPr txBox="1"/>
          <p:nvPr/>
        </p:nvSpPr>
        <p:spPr>
          <a:xfrm>
            <a:off x="2388906" y="6249399"/>
            <a:ext cx="1245743" cy="707886"/>
          </a:xfrm>
          <a:prstGeom prst="rect">
            <a:avLst/>
          </a:prstGeom>
          <a:noFill/>
        </p:spPr>
        <p:txBody>
          <a:bodyPr wrap="square" rtlCol="0">
            <a:spAutoFit/>
          </a:bodyPr>
          <a:lstStyle/>
          <a:p>
            <a:pPr eaLnBrk="1" hangingPunct="1"/>
            <a:r>
              <a:rPr lang="en-US" sz="40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Não</a:t>
            </a:r>
            <a:endParaRPr lang="en-US" sz="4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549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1000"/>
                                        <p:tgtEl>
                                          <p:spTgt spid="37"/>
                                        </p:tgtEl>
                                      </p:cBhvr>
                                    </p:animEffect>
                                    <p:anim calcmode="lin" valueType="num">
                                      <p:cBhvr>
                                        <p:cTn id="71" dur="1000" fill="hold"/>
                                        <p:tgtEl>
                                          <p:spTgt spid="37"/>
                                        </p:tgtEl>
                                        <p:attrNameLst>
                                          <p:attrName>ppt_x</p:attrName>
                                        </p:attrNameLst>
                                      </p:cBhvr>
                                      <p:tavLst>
                                        <p:tav tm="0">
                                          <p:val>
                                            <p:strVal val="#ppt_x"/>
                                          </p:val>
                                        </p:tav>
                                        <p:tav tm="100000">
                                          <p:val>
                                            <p:strVal val="#ppt_x"/>
                                          </p:val>
                                        </p:tav>
                                      </p:tavLst>
                                    </p:anim>
                                    <p:anim calcmode="lin" valueType="num">
                                      <p:cBhvr>
                                        <p:cTn id="7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3" grpId="0"/>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10698</TotalTime>
  <Words>749</Words>
  <Application>Microsoft Office PowerPoint</Application>
  <PresentationFormat>Custom</PresentationFormat>
  <Paragraphs>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UTM Avo</vt:lpstr>
      <vt:lpstr>UTM Cookies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1113</cp:revision>
  <dcterms:created xsi:type="dcterms:W3CDTF">2008-09-09T22:52:10Z</dcterms:created>
  <dcterms:modified xsi:type="dcterms:W3CDTF">2026-03-24T04:36:02Z</dcterms:modified>
</cp:coreProperties>
</file>