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08" r:id="rId2"/>
    <p:sldId id="257" r:id="rId3"/>
    <p:sldId id="261" r:id="rId4"/>
    <p:sldId id="263" r:id="rId5"/>
    <p:sldId id="443" r:id="rId6"/>
    <p:sldId id="444" r:id="rId7"/>
    <p:sldId id="445" r:id="rId8"/>
    <p:sldId id="446" r:id="rId9"/>
    <p:sldId id="447" r:id="rId10"/>
    <p:sldId id="454" r:id="rId11"/>
    <p:sldId id="455" r:id="rId12"/>
    <p:sldId id="456" r:id="rId13"/>
    <p:sldId id="457" r:id="rId14"/>
    <p:sldId id="458" r:id="rId15"/>
    <p:sldId id="459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F88C-0DE1-42A6-87ED-AE350594759C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CD103-F491-4285-996C-54FA2622D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0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BD8A42-EB1E-4922-B685-B2826083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42986F7-09E1-4900-9BBA-151A7FD9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936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C304B-1242-4423-B48F-0B72ECBFF0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09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4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8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5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80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84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20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7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36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AF6065B-2209-478B-91A7-BF263E8CE7F1}" type="datetimeFigureOut">
              <a:rPr lang="zh-CN" altLang="en-US" smtClean="0"/>
              <a:t>2026/1/25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4AC30F8-E89A-41DC-AF53-30672033EB4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8AB2F8-37DB-7C81-1D6D-63D2C01954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BA437D6-F065-9B05-17BB-BFEF02E6269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5826" y="95644"/>
            <a:ext cx="1129842" cy="11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9D4686-C114-47BB-93A8-0AD93B15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961749"/>
            <a:ext cx="10145186" cy="4553151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none" lIns="108836" tIns="54418" rIns="108836" bIns="5441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en-US" sz="2912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E940B64-6FBC-45F7-B6CF-E11A43F16B19}"/>
              </a:ext>
            </a:extLst>
          </p:cNvPr>
          <p:cNvGrpSpPr>
            <a:grpSpLocks/>
          </p:cNvGrpSpPr>
          <p:nvPr/>
        </p:nvGrpSpPr>
        <p:grpSpPr bwMode="auto">
          <a:xfrm>
            <a:off x="4384085" y="1483410"/>
            <a:ext cx="3603939" cy="2056806"/>
            <a:chOff x="2256" y="1536"/>
            <a:chExt cx="1176" cy="744"/>
          </a:xfrm>
        </p:grpSpPr>
        <p:pic>
          <p:nvPicPr>
            <p:cNvPr id="5132" name="Picture 5" descr="pretty_flower_purple_hb">
              <a:extLst>
                <a:ext uri="{FF2B5EF4-FFF2-40B4-BE49-F238E27FC236}">
                  <a16:creationId xmlns:a16="http://schemas.microsoft.com/office/drawing/2014/main" id="{337F88A5-62FD-467E-9BC0-B92E6D72D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Group 6">
              <a:extLst>
                <a:ext uri="{FF2B5EF4-FFF2-40B4-BE49-F238E27FC236}">
                  <a16:creationId xmlns:a16="http://schemas.microsoft.com/office/drawing/2014/main" id="{8DDC33A3-7259-48EA-BAD9-9C198302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34" name="Picture 7" descr="pretty_flower_red_hb">
                <a:extLst>
                  <a:ext uri="{FF2B5EF4-FFF2-40B4-BE49-F238E27FC236}">
                    <a16:creationId xmlns:a16="http://schemas.microsoft.com/office/drawing/2014/main" id="{C5E731D1-B45E-4B22-AFF2-36271E3109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8" descr="pretty_flower_yellow_hb">
                <a:extLst>
                  <a:ext uri="{FF2B5EF4-FFF2-40B4-BE49-F238E27FC236}">
                    <a16:creationId xmlns:a16="http://schemas.microsoft.com/office/drawing/2014/main" id="{450E618F-09F6-4764-B2AA-075E9329E5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9" descr="pretty_flower_orange_hb">
                <a:extLst>
                  <a:ext uri="{FF2B5EF4-FFF2-40B4-BE49-F238E27FC236}">
                    <a16:creationId xmlns:a16="http://schemas.microsoft.com/office/drawing/2014/main" id="{EEE666EA-DA24-4DB8-B21D-5ABE68369B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11" name="Text Box 11">
            <a:extLst>
              <a:ext uri="{FF2B5EF4-FFF2-40B4-BE49-F238E27FC236}">
                <a16:creationId xmlns:a16="http://schemas.microsoft.com/office/drawing/2014/main" id="{043447FE-8F84-4A5C-B174-68CAFFFB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185" y="4406185"/>
            <a:ext cx="9659630" cy="663897"/>
          </a:xfrm>
          <a:prstGeom prst="rect">
            <a:avLst/>
          </a:prstGeom>
          <a:noFill/>
          <a:ln>
            <a:noFill/>
          </a:ln>
        </p:spPr>
        <p:txBody>
          <a:bodyPr wrap="square" lIns="108836" tIns="54418" rIns="108836" bIns="5441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2" name="Picture 12" descr="3d butterfly">
            <a:extLst>
              <a:ext uri="{FF2B5EF4-FFF2-40B4-BE49-F238E27FC236}">
                <a16:creationId xmlns:a16="http://schemas.microsoft.com/office/drawing/2014/main" id="{4438B48B-7B93-43A6-B6A5-4C7490FFE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538" y="1143000"/>
            <a:ext cx="12620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3d butterfly">
            <a:extLst>
              <a:ext uri="{FF2B5EF4-FFF2-40B4-BE49-F238E27FC236}">
                <a16:creationId xmlns:a16="http://schemas.microsoft.com/office/drawing/2014/main" id="{4F7B724D-603F-470D-884C-B6AAFC160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0" y="1066800"/>
            <a:ext cx="1262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WordArt 14">
            <a:extLst>
              <a:ext uri="{FF2B5EF4-FFF2-40B4-BE49-F238E27FC236}">
                <a16:creationId xmlns:a16="http://schemas.microsoft.com/office/drawing/2014/main" id="{276E9C36-1606-438F-8371-870B335A5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6304" y="1483410"/>
            <a:ext cx="8865950" cy="31921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 ĐẠO</a:t>
            </a:r>
          </a:p>
        </p:txBody>
      </p:sp>
      <p:sp>
        <p:nvSpPr>
          <p:cNvPr id="25615" name="WordArt 15">
            <a:extLst>
              <a:ext uri="{FF2B5EF4-FFF2-40B4-BE49-F238E27FC236}">
                <a16:creationId xmlns:a16="http://schemas.microsoft.com/office/drawing/2014/main" id="{B8E4EA94-EC0D-444A-9202-1B49DC27D5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57740" y="3453173"/>
            <a:ext cx="9183077" cy="608704"/>
          </a:xfrm>
          <a:prstGeom prst="rect">
            <a:avLst/>
          </a:prstGeom>
        </p:spPr>
        <p:txBody>
          <a:bodyPr wrap="none" lIns="121919" tIns="60959" rIns="121919" bIns="6095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THĂM LỚP  4A2</a:t>
            </a:r>
            <a:endParaRPr lang="en-US" sz="32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0067 C -0.18437 0.02219 -0.41475 0.12364 -0.49114 0.09684 C -0.56753 0.07003 -0.52239 -0.1352 -0.58177 -0.15415 C -0.64201 -0.17287 -0.78229 -0.11509 -0.85156 -0.01756 C -0.92118 0.07973 -1.04618 0.2979 -0.99705 0.43079 C -0.94809 0.56344 -0.69201 0.7541 -0.55642 0.77791 C -0.42083 0.80171 -0.24757 0.64179 -0.18298 0.57315 C -0.1184 0.50451 -0.13941 0.38826 -0.16927 0.36561 C -0.19913 0.34296 -0.31979 0.46198 -0.36215 0.43679 C -0.40451 0.4116 -0.41041 0.26138 -0.42309 0.21516 " pathEditMode="relative" rAng="0" ptsTypes="aaaaaaaaaa">
                                      <p:cBhvr>
                                        <p:cTn id="34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20" y="307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7003 C 0.1415 -0.05039 0.25105 0.02172 0.3158 0.04737 C 0.38056 0.07349 0.46702 0.11971 0.49497 0.08458 C 0.52292 0.04945 0.43646 -0.11833 0.48334 -0.16294 C 0.53021 -0.20777 0.70695 -0.19298 0.77622 -0.18466 C 0.84549 -0.17634 0.85834 -0.19367 0.89948 -0.11348 C 0.94063 -0.03328 1.05139 0.16339 1.0231 0.29604 C 0.9948 0.4287 0.84428 0.62237 0.72952 0.68222 C 0.61511 0.74162 0.42188 0.68615 0.33681 0.65172 C 0.25157 0.61821 0.23507 0.5394 0.21823 0.47816 C 0.20139 0.41691 0.19688 0.29604 0.23577 0.28449 C 0.27466 0.27293 0.40573 0.39542 0.45191 0.40836 C 0.4981 0.4213 0.5106 0.39657 0.51251 0.36191 C 0.51441 0.32724 0.47379 0.23434 0.46355 0.2008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3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4626138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36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5791200" y="2402682"/>
            <a:ext cx="5962649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(15 + 21) x 7=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15 x 7 + 21 x 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105 + 147</a:t>
            </a:r>
          </a:p>
          <a:p>
            <a:pPr marL="0" marR="0" lvl="0" indent="0" algn="l" defTabSz="101597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252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m = 4, n = 5, p = 3.</a:t>
            </a:r>
          </a:p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endParaRPr lang="en-US" altLang="en-US" sz="3200" dirty="0" err="1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8E6AD1E-34D9-85DE-DABE-F1585040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4" y="1924049"/>
            <a:ext cx="10487025" cy="752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647950" y="2971800"/>
            <a:ext cx="9039225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(n + p) = 4 x (5 + 3) = 4 x 8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(m + n) x p = (4 + 5) x 3 = 9 x 3 = 27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n + m x p = 4 x 5 + 4 x 3 = 20 + 12 = 32</a:t>
            </a:r>
          </a:p>
          <a:p>
            <a:pPr algn="just" latinLnBrk="0">
              <a:lnSpc>
                <a:spcPct val="150000"/>
              </a:lnSpc>
            </a:pPr>
            <a:r>
              <a:rPr lang="pt-BR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 x p + n x p = 4 x 3 + 5 x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36490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8" y="787400"/>
            <a:ext cx="10438421" cy="5847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Hai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biểu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trị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2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0E3614D-B200-BCC6-1789-7CD6BFDCEDD0}"/>
              </a:ext>
            </a:extLst>
          </p:cNvPr>
          <p:cNvSpPr txBox="1"/>
          <p:nvPr/>
        </p:nvSpPr>
        <p:spPr>
          <a:xfrm>
            <a:off x="2419350" y="2200275"/>
            <a:ext cx="7458075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x (n + p) = m x n + m x p</a:t>
            </a:r>
          </a:p>
          <a:p>
            <a:pPr lvl="0" algn="just">
              <a:lnSpc>
                <a:spcPct val="150000"/>
              </a:lnSpc>
            </a:pPr>
            <a:r>
              <a:rPr lang="pt-BR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(m + n) x p = m x p + n x p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361950"/>
            <a:ext cx="11582400" cy="61150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20203" y="387350"/>
            <a:ext cx="10438421" cy="1569660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Bốn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3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12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khối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vẽ</a:t>
            </a:r>
            <a:r>
              <a:rPr lang="en-US" altLang="en-US" sz="32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en-US" altLang="en-US" sz="3200" b="0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1015975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73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3</a:t>
              </a:r>
              <a:endParaRPr kumimoji="0" lang="fr-FR" alt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5D08E6-5EB5-CB92-C6F8-5D47BCA91D2A}"/>
              </a:ext>
            </a:extLst>
          </p:cNvPr>
          <p:cNvCxnSpPr/>
          <p:nvPr/>
        </p:nvCxnSpPr>
        <p:spPr>
          <a:xfrm>
            <a:off x="5876925" y="22574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9C298080-E86A-D726-7B92-8784FEBEA689}"/>
              </a:ext>
            </a:extLst>
          </p:cNvPr>
          <p:cNvSpPr txBox="1"/>
          <p:nvPr/>
        </p:nvSpPr>
        <p:spPr>
          <a:xfrm>
            <a:off x="390524" y="2412207"/>
            <a:ext cx="5410201" cy="240065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 hai khối lớp có số bạn học vẽ là 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2 + 12 x 3  = 60 (bạn)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 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F9B8BE48-F6DE-52E3-8F91-4F31FEC48561}"/>
              </a:ext>
            </a:extLst>
          </p:cNvPr>
          <p:cNvSpPr txBox="1"/>
          <p:nvPr/>
        </p:nvSpPr>
        <p:spPr>
          <a:xfrm>
            <a:off x="5553075" y="2364582"/>
            <a:ext cx="6400800" cy="193899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Cả hai khối lớp có số bạn học vẽ là: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12 x (2 + 3)  = 60 ( bạn )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0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Đáp số: 60 bạn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思源黑体 CN Light" panose="020B0300000000000000"/>
              <a:cs typeface="+mn-cs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0703C2-5A60-94AC-F39C-03659034F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3010" y="2104126"/>
            <a:ext cx="4163929" cy="3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+mn-ea"/>
              <a:cs typeface="+mn-cs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2314575" y="735807"/>
            <a:ext cx="6229351" cy="17851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 nhanh</a:t>
            </a:r>
          </a:p>
          <a:p>
            <a:pPr lvl="0" algn="ctr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67 x 7 + 67 x 93</a:t>
            </a:r>
          </a:p>
        </p:txBody>
      </p:sp>
      <p:sp>
        <p:nvSpPr>
          <p:cNvPr id="3" name="Text Box 27">
            <a:extLst>
              <a:ext uri="{FF2B5EF4-FFF2-40B4-BE49-F238E27FC236}">
                <a16:creationId xmlns:a16="http://schemas.microsoft.com/office/drawing/2014/main" id="{6D8F6FD8-2AA0-71D1-BFB3-ABBF480536A9}"/>
              </a:ext>
            </a:extLst>
          </p:cNvPr>
          <p:cNvSpPr txBox="1"/>
          <p:nvPr/>
        </p:nvSpPr>
        <p:spPr>
          <a:xfrm>
            <a:off x="2990850" y="2593182"/>
            <a:ext cx="6267450" cy="2800767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( 7 + 93 )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67 x 100                                                     </a:t>
            </a:r>
          </a:p>
          <a:p>
            <a:pPr lvl="0" algn="just"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= 6 700</a:t>
            </a:r>
          </a:p>
        </p:txBody>
      </p:sp>
    </p:spTree>
    <p:extLst>
      <p:ext uri="{BB962C8B-B14F-4D97-AF65-F5344CB8AC3E}">
        <p14:creationId xmlns:p14="http://schemas.microsoft.com/office/powerpoint/2010/main" val="21034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AF20C7-9586-CDDB-CED7-2A899FAF2E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4380" y="1936108"/>
            <a:ext cx="7766977" cy="27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10" name="图片 9" descr="7"/>
          <p:cNvPicPr>
            <a:picLocks noChangeAspect="1"/>
          </p:cNvPicPr>
          <p:nvPr/>
        </p:nvPicPr>
        <p:blipFill>
          <a:blip r:embed="rId5"/>
          <a:srcRect l="6633" t="33378" r="6274" b="47184"/>
          <a:stretch>
            <a:fillRect/>
          </a:stretch>
        </p:blipFill>
        <p:spPr>
          <a:xfrm>
            <a:off x="0" y="429895"/>
            <a:ext cx="12191365" cy="4837431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6"/>
          <a:srcRect t="5341" b="66761"/>
          <a:stretch>
            <a:fillRect/>
          </a:stretch>
        </p:blipFill>
        <p:spPr>
          <a:xfrm>
            <a:off x="344925" y="513102"/>
            <a:ext cx="10709911" cy="5311775"/>
          </a:xfrm>
          <a:prstGeom prst="rect">
            <a:avLst/>
          </a:prstGeom>
        </p:spPr>
      </p:pic>
      <p:sp>
        <p:nvSpPr>
          <p:cNvPr id="21" name="矩形: 圆角 20"/>
          <p:cNvSpPr/>
          <p:nvPr/>
        </p:nvSpPr>
        <p:spPr>
          <a:xfrm>
            <a:off x="3954703" y="5249613"/>
            <a:ext cx="4147319" cy="459951"/>
          </a:xfrm>
          <a:prstGeom prst="roundRect">
            <a:avLst>
              <a:gd name="adj" fmla="val 50000"/>
            </a:avLst>
          </a:prstGeom>
          <a:solidFill>
            <a:srgbClr val="B28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2000" spc="300" dirty="0">
              <a:solidFill>
                <a:prstClr val="white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11" name="图片 10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275591" y="998856"/>
            <a:ext cx="1889125" cy="1174115"/>
          </a:xfrm>
          <a:prstGeom prst="rect">
            <a:avLst/>
          </a:prstGeom>
        </p:spPr>
      </p:pic>
      <p:pic>
        <p:nvPicPr>
          <p:cNvPr id="12" name="图片 11" descr="7"/>
          <p:cNvPicPr>
            <a:picLocks noChangeAspect="1"/>
          </p:cNvPicPr>
          <p:nvPr/>
        </p:nvPicPr>
        <p:blipFill>
          <a:blip r:embed="rId5"/>
          <a:srcRect l="6633" t="46115" r="74198" b="47184"/>
          <a:stretch>
            <a:fillRect/>
          </a:stretch>
        </p:blipFill>
        <p:spPr>
          <a:xfrm>
            <a:off x="10370821" y="1589406"/>
            <a:ext cx="1590675" cy="988695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4"/>
          <a:srcRect l="7172" t="20966" r="6105" b="62654"/>
          <a:stretch>
            <a:fillRect/>
          </a:stretch>
        </p:blipFill>
        <p:spPr>
          <a:xfrm>
            <a:off x="-8256" y="3631644"/>
            <a:ext cx="9693911" cy="3255011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7"/>
          <a:srcRect l="57553" t="9779" b="61888"/>
          <a:stretch>
            <a:fillRect/>
          </a:stretch>
        </p:blipFill>
        <p:spPr>
          <a:xfrm>
            <a:off x="8896128" y="2602519"/>
            <a:ext cx="3606165" cy="4279900"/>
          </a:xfrm>
          <a:prstGeom prst="rect">
            <a:avLst/>
          </a:prstGeom>
        </p:spPr>
      </p:pic>
      <p:pic>
        <p:nvPicPr>
          <p:cNvPr id="18" name="图片 17" descr="千库网_翱翔海鸥_元素编号127985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531" y="3196591"/>
            <a:ext cx="2070735" cy="207073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33" name="图片 32" descr="千库网_矢量金色五角星_元素编号12063203"/>
          <p:cNvPicPr>
            <a:picLocks noChangeAspect="1"/>
          </p:cNvPicPr>
          <p:nvPr/>
        </p:nvPicPr>
        <p:blipFill>
          <a:blip r:embed="rId9"/>
          <a:srcRect l="21232" t="26906" r="22651" b="33998"/>
          <a:stretch>
            <a:fillRect/>
          </a:stretch>
        </p:blipFill>
        <p:spPr>
          <a:xfrm>
            <a:off x="275590" y="217806"/>
            <a:ext cx="803911" cy="560071"/>
          </a:xfrm>
          <a:prstGeom prst="rect">
            <a:avLst/>
          </a:prstGeom>
        </p:spPr>
      </p:pic>
      <p:sp>
        <p:nvSpPr>
          <p:cNvPr id="2" name="iṧļiḑé">
            <a:extLst>
              <a:ext uri="{FF2B5EF4-FFF2-40B4-BE49-F238E27FC236}">
                <a16:creationId xmlns:a16="http://schemas.microsoft.com/office/drawing/2014/main" id="{00B3BA14-4AD0-1DF5-C134-945702AC54CF}"/>
              </a:ext>
            </a:extLst>
          </p:cNvPr>
          <p:cNvSpPr txBox="1"/>
          <p:nvPr/>
        </p:nvSpPr>
        <p:spPr>
          <a:xfrm>
            <a:off x="1238251" y="1820718"/>
            <a:ext cx="85915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altLang="zh-CN" sz="5400" b="1" dirty="0" err="1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Bài</a:t>
            </a: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42: TÍNH CHẤT PHÂN</a:t>
            </a:r>
          </a:p>
          <a:p>
            <a:pPr algn="ctr" defTabSz="914377">
              <a:defRPr/>
            </a:pPr>
            <a:r>
              <a:rPr lang="en-US" altLang="zh-CN" sz="5400" b="1" dirty="0">
                <a:ln w="28575">
                  <a:solidFill>
                    <a:srgbClr val="F58125"/>
                  </a:solidFill>
                </a:ln>
                <a:solidFill>
                  <a:srgbClr val="FFFF00"/>
                </a:solidFill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庞门正道标题体" panose="02010600030101010101" pitchFamily="2" charset="-122"/>
              </a:rPr>
              <a:t> PHỐI CỦA PHÉP NHÂN ĐỐI VỚI PHÉP CỘNG </a:t>
            </a:r>
            <a:endParaRPr lang="en-US" altLang="zh-CN" sz="6600" b="1" dirty="0">
              <a:ln w="28575">
                <a:solidFill>
                  <a:srgbClr val="F58125"/>
                </a:solidFill>
              </a:ln>
              <a:solidFill>
                <a:prstClr val="white"/>
              </a:solidFill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4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4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5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2F26B-9B30-B8F0-8731-C50DEA4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1905001"/>
            <a:ext cx="520237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9A7BF3-2ADF-46A0-9605-4849264476CE}"/>
              </a:ext>
            </a:extLst>
          </p:cNvPr>
          <p:cNvSpPr/>
          <p:nvPr/>
        </p:nvSpPr>
        <p:spPr>
          <a:xfrm>
            <a:off x="304800" y="247650"/>
            <a:ext cx="11582400" cy="6286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64" name="TextBox 4">
            <a:extLst>
              <a:ext uri="{FF2B5EF4-FFF2-40B4-BE49-F238E27FC236}">
                <a16:creationId xmlns:a16="http://schemas.microsoft.com/office/drawing/2014/main" id="{2001F6F1-C0C5-4C2C-BD7C-4F113FC03F1C}"/>
              </a:ext>
            </a:extLst>
          </p:cNvPr>
          <p:cNvSpPr txBox="1"/>
          <p:nvPr/>
        </p:nvSpPr>
        <p:spPr>
          <a:xfrm>
            <a:off x="571501" y="244475"/>
            <a:ext cx="110013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defRPr/>
            </a:pP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đội đồng diễn có 3 hàng mặc áo đỏ và 2 hàng mặc áo vàng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mỗi hàng đều có 15 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8E8A86-7A83-F0B4-F5AA-703CB1AA3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9" y="2794554"/>
            <a:ext cx="1999661" cy="1859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858176-A6E9-D1DF-4C61-B0825015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913" y="3119558"/>
            <a:ext cx="2066723" cy="1609483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36B8B9EB-E24D-8CEB-AE87-4C419100EB06}"/>
              </a:ext>
            </a:extLst>
          </p:cNvPr>
          <p:cNvSpPr/>
          <p:nvPr/>
        </p:nvSpPr>
        <p:spPr>
          <a:xfrm>
            <a:off x="1171574" y="2019300"/>
            <a:ext cx="4286251" cy="1047750"/>
          </a:xfrm>
          <a:prstGeom prst="wedgeRoundRectCallout">
            <a:avLst>
              <a:gd name="adj1" fmla="val -39052"/>
              <a:gd name="adj2" fmla="val 6795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D2FEDE-D71A-145F-5EB8-C90A46E1F0DB}"/>
              </a:ext>
            </a:extLst>
          </p:cNvPr>
          <p:cNvSpPr/>
          <p:nvPr/>
        </p:nvSpPr>
        <p:spPr>
          <a:xfrm>
            <a:off x="2028825" y="337185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5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C804B7E7-5708-36EB-45C5-BAC1B154D26C}"/>
              </a:ext>
            </a:extLst>
          </p:cNvPr>
          <p:cNvSpPr/>
          <p:nvPr/>
        </p:nvSpPr>
        <p:spPr>
          <a:xfrm>
            <a:off x="6610351" y="1885950"/>
            <a:ext cx="4629150" cy="1047750"/>
          </a:xfrm>
          <a:prstGeom prst="wedgeRoundRectCallout">
            <a:avLst>
              <a:gd name="adj1" fmla="val 33170"/>
              <a:gd name="adj2" fmla="val 752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mặc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3C288B-CE99-312C-0F5D-3B6CA4A887FD}"/>
              </a:ext>
            </a:extLst>
          </p:cNvPr>
          <p:cNvSpPr/>
          <p:nvPr/>
        </p:nvSpPr>
        <p:spPr>
          <a:xfrm>
            <a:off x="6076950" y="3352800"/>
            <a:ext cx="386715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3 + 15 x 2 = 45 + 30</a:t>
            </a:r>
          </a:p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75 </a:t>
            </a:r>
            <a:r>
              <a:rPr lang="en-US" sz="2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endParaRPr lang="en-US" sz="2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FBB7DB-A40B-7C7E-724C-864412EEDA8E}"/>
              </a:ext>
            </a:extLst>
          </p:cNvPr>
          <p:cNvSpPr/>
          <p:nvPr/>
        </p:nvSpPr>
        <p:spPr>
          <a:xfrm>
            <a:off x="3705224" y="4772025"/>
            <a:ext cx="4733925" cy="75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x (3 + 2) = 15 x 3 + 15 x 2</a:t>
            </a:r>
          </a:p>
        </p:txBody>
      </p:sp>
    </p:spTree>
    <p:extLst>
      <p:ext uri="{BB962C8B-B14F-4D97-AF65-F5344CB8AC3E}">
        <p14:creationId xmlns:p14="http://schemas.microsoft.com/office/powerpoint/2010/main" val="2802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uiExpand="1" build="p" animBg="1"/>
      <p:bldP spid="15" grpId="0" animBg="1"/>
      <p:bldP spid="16" grpId="0" uiExpand="1" build="p" animBg="1"/>
      <p:bldP spid="1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D0F4937-75A7-44E3-A27C-228F247BEAA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91AD4F02-75DC-42DC-B824-8398FAAFBFDA}"/>
              </a:ext>
            </a:extLst>
          </p:cNvPr>
          <p:cNvSpPr txBox="1"/>
          <p:nvPr/>
        </p:nvSpPr>
        <p:spPr>
          <a:xfrm>
            <a:off x="419193" y="1300453"/>
            <a:ext cx="8572407" cy="403187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Khi nhân một số với một tổng ta có thể nhân số đó với từng số hạng của tổng rồi cộng các kết quả với nhau.</a:t>
            </a:r>
            <a:endParaRPr lang="en-US" altLang="en-US" sz="320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x (b + c) = a x b + a x c</a:t>
            </a:r>
          </a:p>
          <a:p>
            <a:pPr marL="457200" indent="-457200" algn="just" defTabSz="1015975"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3200" dirty="0">
                <a:solidFill>
                  <a:sysClr val="windowText" lastClr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Khi nhân một tổng với một số, ta có thể nhân từng số hạng của tổng với số đó rồi cộng các kết quả với nhau</a:t>
            </a:r>
            <a:endParaRPr lang="en-US" altLang="en-US" sz="3200" dirty="0">
              <a:solidFill>
                <a:sysClr val="windowText" lastClr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1015975" fontAlgn="base">
              <a:spcAft>
                <a:spcPct val="0"/>
              </a:spcAft>
            </a:pPr>
            <a:r>
              <a:rPr lang="en-US" altLang="en-US" sz="3200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 + b) x c = a x c + b x c</a:t>
            </a:r>
            <a:endParaRPr lang="vi-VN" altLang="en-US" sz="32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D98D7-29A0-0357-BDE3-2AF574C3E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512" y="1676400"/>
            <a:ext cx="2488188" cy="32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8B761033-AC26-4F1A-AF4F-713ACE77B57E}"/>
              </a:ext>
            </a:extLst>
          </p:cNvPr>
          <p:cNvSpPr txBox="1"/>
          <p:nvPr/>
        </p:nvSpPr>
        <p:spPr>
          <a:xfrm>
            <a:off x="5346537" y="7453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Ví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</a:t>
            </a: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E631B93D-4562-743B-1094-62271FD9A811}"/>
              </a:ext>
            </a:extLst>
          </p:cNvPr>
          <p:cNvSpPr txBox="1"/>
          <p:nvPr/>
        </p:nvSpPr>
        <p:spPr>
          <a:xfrm>
            <a:off x="4898862" y="1545432"/>
            <a:ext cx="3930814" cy="76944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( 3 + 4)</a:t>
            </a:r>
            <a:endParaRPr lang="vi-VN" altLang="en-US" sz="4400" b="1" u="sng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CDD384-DB84-724B-11DD-07ABB64EB921}"/>
              </a:ext>
            </a:extLst>
          </p:cNvPr>
          <p:cNvCxnSpPr/>
          <p:nvPr/>
        </p:nvCxnSpPr>
        <p:spPr>
          <a:xfrm>
            <a:off x="6372225" y="2409825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7">
            <a:extLst>
              <a:ext uri="{FF2B5EF4-FFF2-40B4-BE49-F238E27FC236}">
                <a16:creationId xmlns:a16="http://schemas.microsoft.com/office/drawing/2014/main" id="{DE8B4E41-D66B-9E17-5E0C-C9A4DF9C7229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7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62C9B36D-CE2C-1DBF-087B-C4D1CDB2EE07}"/>
              </a:ext>
            </a:extLst>
          </p:cNvPr>
          <p:cNvSpPr txBox="1"/>
          <p:nvPr/>
        </p:nvSpPr>
        <p:spPr>
          <a:xfrm>
            <a:off x="6718137" y="2402682"/>
            <a:ext cx="4816638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 x (3 + 4) = 5 x 3 + 5 x 4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= 15 + 20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= 35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246" y="894080"/>
            <a:ext cx="11319511" cy="596392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74496"/>
            <a:ext cx="12192000" cy="3814445"/>
          </a:xfrm>
          <a:prstGeom prst="rect">
            <a:avLst/>
          </a:prstGeom>
          <a:solidFill>
            <a:srgbClr val="336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思源黑体 CN Light"/>
              <a:ea typeface="思源黑体 CN Light" panose="020B030000000000000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/>
          <a:srcRect l="9990" t="40410" r="8553" b="54384"/>
          <a:stretch>
            <a:fillRect/>
          </a:stretch>
        </p:blipFill>
        <p:spPr>
          <a:xfrm>
            <a:off x="0" y="6635116"/>
            <a:ext cx="12192000" cy="22288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rcRect l="7172" t="25914" r="68535" b="65266"/>
          <a:stretch>
            <a:fillRect/>
          </a:stretch>
        </p:blipFill>
        <p:spPr>
          <a:xfrm>
            <a:off x="0" y="5227956"/>
            <a:ext cx="2524760" cy="1630045"/>
          </a:xfrm>
          <a:prstGeom prst="rect">
            <a:avLst/>
          </a:prstGeom>
        </p:spPr>
      </p:pic>
      <p:pic>
        <p:nvPicPr>
          <p:cNvPr id="19" name="图片 18" descr="千库网_矢量金色五角星_元素编号12063203"/>
          <p:cNvPicPr>
            <a:picLocks noChangeAspect="1"/>
          </p:cNvPicPr>
          <p:nvPr/>
        </p:nvPicPr>
        <p:blipFill>
          <a:blip r:embed="rId4"/>
          <a:srcRect l="21232" t="26906" r="22651" b="33998"/>
          <a:stretch>
            <a:fillRect/>
          </a:stretch>
        </p:blipFill>
        <p:spPr>
          <a:xfrm>
            <a:off x="11157586" y="217806"/>
            <a:ext cx="803911" cy="560071"/>
          </a:xfrm>
          <a:prstGeom prst="rect">
            <a:avLst/>
          </a:prstGeom>
        </p:spPr>
      </p:pic>
      <p:pic>
        <p:nvPicPr>
          <p:cNvPr id="2" name="图片 3" descr="4">
            <a:extLst>
              <a:ext uri="{FF2B5EF4-FFF2-40B4-BE49-F238E27FC236}">
                <a16:creationId xmlns:a16="http://schemas.microsoft.com/office/drawing/2014/main" id="{AD158CFC-39F4-D437-F3E9-54F555A7BC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7553" t="9779" b="61888"/>
          <a:stretch>
            <a:fillRect/>
          </a:stretch>
        </p:blipFill>
        <p:spPr>
          <a:xfrm>
            <a:off x="7788766" y="1309216"/>
            <a:ext cx="4675015" cy="55487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E36189-D4BD-87E5-69FF-33763B3F5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594" y="1886552"/>
            <a:ext cx="507231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7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id="{63329F74-844A-41B1-826D-DCB6FEAF0718}"/>
              </a:ext>
            </a:extLst>
          </p:cNvPr>
          <p:cNvSpPr txBox="1"/>
          <p:nvPr/>
        </p:nvSpPr>
        <p:spPr>
          <a:xfrm>
            <a:off x="1467829" y="787400"/>
            <a:ext cx="9809772" cy="6667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bằng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hai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(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theo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3733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mẫu</a:t>
            </a:r>
            <a:r>
              <a:rPr lang="en-US" altLang="en-US" sz="3733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fr-FR" altLang="en-US" sz="3733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DAE31-F991-4D63-8360-7BA041F73F5C}"/>
              </a:ext>
            </a:extLst>
          </p:cNvPr>
          <p:cNvGrpSpPr/>
          <p:nvPr/>
        </p:nvGrpSpPr>
        <p:grpSpPr>
          <a:xfrm>
            <a:off x="508000" y="624840"/>
            <a:ext cx="942848" cy="829347"/>
            <a:chOff x="381000" y="468630"/>
            <a:chExt cx="707136" cy="622010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14F85CFD-2607-4BE6-B05B-99AD277A5834}"/>
                </a:ext>
              </a:extLst>
            </p:cNvPr>
            <p:cNvSpPr/>
            <p:nvPr/>
          </p:nvSpPr>
          <p:spPr>
            <a:xfrm>
              <a:off x="381000" y="468630"/>
              <a:ext cx="707136" cy="609600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Text Box 27">
              <a:extLst>
                <a:ext uri="{FF2B5EF4-FFF2-40B4-BE49-F238E27FC236}">
                  <a16:creationId xmlns:a16="http://schemas.microsoft.com/office/drawing/2014/main" id="{6EF52176-C633-4D37-8966-A67B928979DD}"/>
                </a:ext>
              </a:extLst>
            </p:cNvPr>
            <p:cNvSpPr txBox="1"/>
            <p:nvPr/>
          </p:nvSpPr>
          <p:spPr>
            <a:xfrm>
              <a:off x="533400" y="590550"/>
              <a:ext cx="331470" cy="50009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20000"/>
                      <a:lumOff val="80000"/>
                    </a:schemeClr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defTabSz="1015975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733">
                  <a:solidFill>
                    <a:prstClr val="white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</a:t>
              </a:r>
              <a:endParaRPr lang="fr-FR" altLang="en-US" sz="3733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02D442C-BE54-1AD8-37B0-13983E02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1704974"/>
            <a:ext cx="6972300" cy="1958985"/>
          </a:xfrm>
          <a:prstGeom prst="rect">
            <a:avLst/>
          </a:prstGeom>
        </p:spPr>
      </p:pic>
      <p:sp>
        <p:nvSpPr>
          <p:cNvPr id="6" name="Text Box 27">
            <a:extLst>
              <a:ext uri="{FF2B5EF4-FFF2-40B4-BE49-F238E27FC236}">
                <a16:creationId xmlns:a16="http://schemas.microsoft.com/office/drawing/2014/main" id="{C72D4417-FFEB-B5EA-A6AD-460155188E8C}"/>
              </a:ext>
            </a:extLst>
          </p:cNvPr>
          <p:cNvSpPr txBox="1"/>
          <p:nvPr/>
        </p:nvSpPr>
        <p:spPr>
          <a:xfrm>
            <a:off x="1001104" y="37782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CC0CED42-289B-B72F-5CCD-C2C37A4ADE1A}"/>
              </a:ext>
            </a:extLst>
          </p:cNvPr>
          <p:cNvSpPr txBox="1"/>
          <p:nvPr/>
        </p:nvSpPr>
        <p:spPr>
          <a:xfrm>
            <a:off x="7020904" y="3702049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l-PL" sz="4000" dirty="0">
                <a:latin typeface="Cambria" panose="02040503050406030204" pitchFamily="18" charset="0"/>
                <a:ea typeface="Cambria" panose="02040503050406030204" pitchFamily="18" charset="0"/>
              </a:rPr>
              <a:t>b) (15 + 21) x 7</a:t>
            </a:r>
            <a:endParaRPr lang="fr-FR" altLang="en-US" sz="6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86E876E-31F8-4990-B462-5415078936B3}"/>
              </a:ext>
            </a:extLst>
          </p:cNvPr>
          <p:cNvSpPr/>
          <p:nvPr/>
        </p:nvSpPr>
        <p:spPr>
          <a:xfrm>
            <a:off x="304800" y="584200"/>
            <a:ext cx="11582400" cy="568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思源黑体 CN Light"/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6ABE283F-3C46-EA95-9D85-FDF7F6216C35}"/>
              </a:ext>
            </a:extLst>
          </p:cNvPr>
          <p:cNvSpPr txBox="1"/>
          <p:nvPr/>
        </p:nvSpPr>
        <p:spPr>
          <a:xfrm>
            <a:off x="4496779" y="987424"/>
            <a:ext cx="3799496" cy="70788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pt-BR" sz="4000" b="1" dirty="0">
                <a:latin typeface="Cambria" panose="02040503050406030204" pitchFamily="18" charset="0"/>
                <a:ea typeface="Cambria" panose="02040503050406030204" pitchFamily="18" charset="0"/>
              </a:rPr>
              <a:t>a) 43 x (2 + 6) </a:t>
            </a:r>
            <a:endParaRPr lang="fr-FR" altLang="en-US" sz="66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4AC93A-EE38-D054-8D55-4445E1CD54FC}"/>
              </a:ext>
            </a:extLst>
          </p:cNvPr>
          <p:cNvCxnSpPr/>
          <p:nvPr/>
        </p:nvCxnSpPr>
        <p:spPr>
          <a:xfrm>
            <a:off x="5600700" y="2171700"/>
            <a:ext cx="0" cy="3200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7">
            <a:extLst>
              <a:ext uri="{FF2B5EF4-FFF2-40B4-BE49-F238E27FC236}">
                <a16:creationId xmlns:a16="http://schemas.microsoft.com/office/drawing/2014/main" id="{B47E4A57-77F4-61FD-476A-C36C266C5783}"/>
              </a:ext>
            </a:extLst>
          </p:cNvPr>
          <p:cNvSpPr txBox="1"/>
          <p:nvPr/>
        </p:nvSpPr>
        <p:spPr>
          <a:xfrm>
            <a:off x="717387" y="2412207"/>
            <a:ext cx="3930814" cy="132343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9F5E53FB-F7B1-FC5B-7E79-E3747C1DCF5E}"/>
              </a:ext>
            </a:extLst>
          </p:cNvPr>
          <p:cNvSpPr txBox="1"/>
          <p:nvPr/>
        </p:nvSpPr>
        <p:spPr>
          <a:xfrm>
            <a:off x="6296024" y="2402682"/>
            <a:ext cx="5457825" cy="2062103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43 x (2 + 6) = 43 x 2 + 43 x 6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= 86 + 258</a:t>
            </a:r>
          </a:p>
          <a:p>
            <a:pPr defTabSz="1015975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                     = 344</a:t>
            </a:r>
            <a:endParaRPr lang="vi-VN" altLang="en-US" sz="32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Light"/>
        <a:ea typeface=""/>
        <a:cs typeface=""/>
        <a:font script="Jpan" typeface="游ゴシック Light"/>
        <a:font script="Hang" typeface="맑은 고딕"/>
        <a:font script="Hans" typeface="思源黑体 C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Light"/>
        <a:ea typeface=""/>
        <a:cs typeface=""/>
        <a:font script="Jpan" typeface="游ゴシック"/>
        <a:font script="Hang" typeface="맑은 고딕"/>
        <a:font script="Hans" typeface="思源黑体 CN Light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738</Words>
  <Application>Microsoft Office PowerPoint</Application>
  <PresentationFormat>Widescreen</PresentationFormat>
  <Paragraphs>67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Tahoma</vt:lpstr>
      <vt:lpstr>Times New Roman</vt:lpstr>
      <vt:lpstr>思源黑体 CN Bold</vt:lpstr>
      <vt:lpstr>思源黑体 CN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27</cp:revision>
  <dcterms:created xsi:type="dcterms:W3CDTF">2023-11-15T13:22:26Z</dcterms:created>
  <dcterms:modified xsi:type="dcterms:W3CDTF">2026-01-25T01:24:09Z</dcterms:modified>
</cp:coreProperties>
</file>