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452" r:id="rId4"/>
    <p:sldId id="290" r:id="rId5"/>
    <p:sldId id="453" r:id="rId6"/>
    <p:sldId id="291" r:id="rId7"/>
    <p:sldId id="288" r:id="rId8"/>
    <p:sldId id="296" r:id="rId9"/>
    <p:sldId id="292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297" r:id="rId18"/>
    <p:sldId id="461" r:id="rId19"/>
    <p:sldId id="298" r:id="rId20"/>
    <p:sldId id="462" r:id="rId21"/>
    <p:sldId id="299" r:id="rId22"/>
    <p:sldId id="257" r:id="rId23"/>
    <p:sldId id="258" r:id="rId24"/>
    <p:sldId id="260" r:id="rId25"/>
    <p:sldId id="261" r:id="rId26"/>
    <p:sldId id="262" r:id="rId27"/>
    <p:sldId id="44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28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5B3B5-6A73-4699-BDE3-FD187C24E3BB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3B580-A243-4A07-905A-BC0C44A61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8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4056B7-353F-4605-A0A2-46AB4DCF1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D16E3A-085F-465D-BEC3-4E6332DE14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E30AF-0215-4C97-89B0-CAC149959DB1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26.jpeg"/><Relationship Id="rId7" Type="http://schemas.openxmlformats.org/officeDocument/2006/relationships/slide" Target="slide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5.xml"/><Relationship Id="rId4" Type="http://schemas.openxmlformats.org/officeDocument/2006/relationships/slide" Target="slide23.xml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8.jpe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238250" y="1317170"/>
            <a:ext cx="9629775" cy="4264480"/>
          </a:xfrm>
          <a:prstGeom prst="roundRect">
            <a:avLst>
              <a:gd name="adj" fmla="val 11731"/>
            </a:avLst>
          </a:prstGeom>
          <a:solidFill>
            <a:schemeClr val="bg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19" y="2047875"/>
            <a:ext cx="3889585" cy="1286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4" y="3031899"/>
            <a:ext cx="981541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530" y="2820501"/>
            <a:ext cx="2213040" cy="969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0FE1D7-DC0B-7E39-3F3A-868146A83C46}"/>
              </a:ext>
            </a:extLst>
          </p:cNvPr>
          <p:cNvSpPr txBox="1"/>
          <p:nvPr/>
        </p:nvSpPr>
        <p:spPr>
          <a:xfrm>
            <a:off x="4306792" y="152061"/>
            <a:ext cx="41553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068F63A-0B78-7FAC-3469-2760FB9346F4}"/>
              </a:ext>
            </a:extLst>
          </p:cNvPr>
          <p:cNvSpPr txBox="1"/>
          <p:nvPr/>
        </p:nvSpPr>
        <p:spPr>
          <a:xfrm>
            <a:off x="3724518" y="5605859"/>
            <a:ext cx="574657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i="1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Hi</a:t>
            </a:r>
            <a:r>
              <a:rPr lang="en-US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vị: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0125" y="2510302"/>
            <a:ext cx="6362700" cy="1446550"/>
          </a:xfrm>
          <a:custGeom>
            <a:avLst/>
            <a:gdLst>
              <a:gd name="connsiteX0" fmla="*/ 0 w 6362700"/>
              <a:gd name="connsiteY0" fmla="*/ 0 h 1446550"/>
              <a:gd name="connsiteX1" fmla="*/ 6362700 w 6362700"/>
              <a:gd name="connsiteY1" fmla="*/ 0 h 1446550"/>
              <a:gd name="connsiteX2" fmla="*/ 6362700 w 6362700"/>
              <a:gd name="connsiteY2" fmla="*/ 1446550 h 1446550"/>
              <a:gd name="connsiteX3" fmla="*/ 0 w 6362700"/>
              <a:gd name="connsiteY3" fmla="*/ 1446550 h 1446550"/>
              <a:gd name="connsiteX4" fmla="*/ 0 w 63627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1446550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73442" y="169848"/>
                  <a:pt x="6398487" y="914679"/>
                  <a:pt x="6362700" y="1446550"/>
                </a:cubicBezTo>
                <a:cubicBezTo>
                  <a:pt x="5476603" y="1281789"/>
                  <a:pt x="269941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362700" h="1446550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59423" y="353962"/>
                  <a:pt x="6438361" y="871797"/>
                  <a:pt x="6362700" y="1446550"/>
                </a:cubicBezTo>
                <a:cubicBezTo>
                  <a:pt x="5292456" y="1300690"/>
                  <a:pt x="2711728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rộng, màu nâu.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095500"/>
            <a:ext cx="3975806" cy="2667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6300" y="1938802"/>
            <a:ext cx="6362700" cy="2800767"/>
          </a:xfrm>
          <a:custGeom>
            <a:avLst/>
            <a:gdLst>
              <a:gd name="connsiteX0" fmla="*/ 0 w 6362700"/>
              <a:gd name="connsiteY0" fmla="*/ 0 h 2800767"/>
              <a:gd name="connsiteX1" fmla="*/ 6362700 w 6362700"/>
              <a:gd name="connsiteY1" fmla="*/ 0 h 2800767"/>
              <a:gd name="connsiteX2" fmla="*/ 6362700 w 6362700"/>
              <a:gd name="connsiteY2" fmla="*/ 2800767 h 2800767"/>
              <a:gd name="connsiteX3" fmla="*/ 0 w 6362700"/>
              <a:gd name="connsiteY3" fmla="*/ 2800767 h 2800767"/>
              <a:gd name="connsiteX4" fmla="*/ 0 w 6362700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800767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824835"/>
                  <a:pt x="6318940" y="1838800"/>
                  <a:pt x="6362700" y="2800767"/>
                </a:cubicBezTo>
                <a:cubicBezTo>
                  <a:pt x="5476603" y="2636006"/>
                  <a:pt x="2699412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362700" h="2800767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576155"/>
                  <a:pt x="6261524" y="1970127"/>
                  <a:pt x="6362700" y="2800767"/>
                </a:cubicBezTo>
                <a:cubicBezTo>
                  <a:pt x="5292456" y="2654907"/>
                  <a:pt x="2711728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sò: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 mọc thành chùm, gồm nhiều tai nấm xen kẽ nhau như bậc thang,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2009776"/>
            <a:ext cx="3748935" cy="31099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6300" y="2234077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kim châm: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nấm nhỏ, thân nấm dài nhỏ,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2038350"/>
            <a:ext cx="3628750" cy="26860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6299" y="2567345"/>
            <a:ext cx="6791325" cy="1446550"/>
          </a:xfrm>
          <a:custGeom>
            <a:avLst/>
            <a:gdLst>
              <a:gd name="connsiteX0" fmla="*/ 0 w 6791325"/>
              <a:gd name="connsiteY0" fmla="*/ 0 h 1446550"/>
              <a:gd name="connsiteX1" fmla="*/ 6791325 w 6791325"/>
              <a:gd name="connsiteY1" fmla="*/ 0 h 1446550"/>
              <a:gd name="connsiteX2" fmla="*/ 6791325 w 6791325"/>
              <a:gd name="connsiteY2" fmla="*/ 1446550 h 1446550"/>
              <a:gd name="connsiteX3" fmla="*/ 0 w 6791325"/>
              <a:gd name="connsiteY3" fmla="*/ 1446550 h 1446550"/>
              <a:gd name="connsiteX4" fmla="*/ 0 w 6791325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1325" h="1446550" fill="none" extrusionOk="0">
                <a:moveTo>
                  <a:pt x="0" y="0"/>
                </a:moveTo>
                <a:cubicBezTo>
                  <a:pt x="2510698" y="5222"/>
                  <a:pt x="5551123" y="24918"/>
                  <a:pt x="6791325" y="0"/>
                </a:cubicBezTo>
                <a:cubicBezTo>
                  <a:pt x="6702067" y="169848"/>
                  <a:pt x="6827112" y="914679"/>
                  <a:pt x="6791325" y="1446550"/>
                </a:cubicBezTo>
                <a:cubicBezTo>
                  <a:pt x="5698465" y="1281789"/>
                  <a:pt x="72673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791325" h="1446550" stroke="0" extrusionOk="0">
                <a:moveTo>
                  <a:pt x="0" y="0"/>
                </a:moveTo>
                <a:cubicBezTo>
                  <a:pt x="2508680" y="11849"/>
                  <a:pt x="4523670" y="-161459"/>
                  <a:pt x="6791325" y="0"/>
                </a:cubicBezTo>
                <a:cubicBezTo>
                  <a:pt x="6788048" y="353962"/>
                  <a:pt x="6866986" y="871797"/>
                  <a:pt x="6791325" y="1446550"/>
                </a:cubicBezTo>
                <a:cubicBezTo>
                  <a:pt x="4500896" y="1300690"/>
                  <a:pt x="2415443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hương: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dạng như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ô, màu nâu nhạt.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" y="2152650"/>
            <a:ext cx="3859213" cy="27527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/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/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 nêu tên một số nấm ăn khác và chia sẻ với bạn theo sơ đồ gợi ý bên.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20" y="1966226"/>
            <a:ext cx="5965139" cy="37487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4724400" y="2924175"/>
            <a:ext cx="2352675" cy="1781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Nấm</a:t>
            </a:r>
            <a:r>
              <a:rPr lang="en-US" sz="4000" dirty="0"/>
              <a:t> </a:t>
            </a:r>
            <a:r>
              <a:rPr lang="en-US" sz="4000" dirty="0" err="1"/>
              <a:t>mỡ</a:t>
            </a:r>
            <a:endParaRPr lang="en-US" sz="4000" dirty="0"/>
          </a:p>
        </p:txBody>
      </p:sp>
      <p:cxnSp>
        <p:nvCxnSpPr>
          <p:cNvPr id="4" name="Straight Connector 3"/>
          <p:cNvCxnSpPr>
            <a:endCxn id="2" idx="0"/>
          </p:cNvCxnSpPr>
          <p:nvPr/>
        </p:nvCxnSpPr>
        <p:spPr>
          <a:xfrm>
            <a:off x="5900738" y="2390775"/>
            <a:ext cx="0" cy="5334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772025" y="619125"/>
            <a:ext cx="2247900" cy="17811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tròn</a:t>
            </a:r>
            <a:r>
              <a:rPr lang="en-US" sz="2800" dirty="0">
                <a:solidFill>
                  <a:srgbClr val="002060"/>
                </a:solidFill>
              </a:rPr>
              <a:t> to, </a:t>
            </a:r>
            <a:r>
              <a:rPr lang="en-US" sz="2800" dirty="0" err="1">
                <a:solidFill>
                  <a:srgbClr val="002060"/>
                </a:solidFill>
              </a:rPr>
              <a:t>thân</a:t>
            </a:r>
            <a:r>
              <a:rPr lang="en-US" sz="2800" dirty="0">
                <a:solidFill>
                  <a:srgbClr val="002060"/>
                </a:solidFill>
              </a:rPr>
              <a:t> to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195763" y="4152900"/>
            <a:ext cx="604837" cy="4857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981200" y="41814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Đồng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cỏ</a:t>
            </a:r>
            <a:endParaRPr lang="en-US" sz="2800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000875" y="4162425"/>
            <a:ext cx="619125" cy="6096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458075" y="42957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trắng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408896" y="1045280"/>
            <a:ext cx="975440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một số nấm em đã được 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3506" y="2811201"/>
            <a:ext cx="8949631" cy="1938992"/>
          </a:xfrm>
          <a:custGeom>
            <a:avLst/>
            <a:gdLst>
              <a:gd name="connsiteX0" fmla="*/ 0 w 8949631"/>
              <a:gd name="connsiteY0" fmla="*/ 0 h 1938992"/>
              <a:gd name="connsiteX1" fmla="*/ 8949631 w 8949631"/>
              <a:gd name="connsiteY1" fmla="*/ 0 h 1938992"/>
              <a:gd name="connsiteX2" fmla="*/ 8949631 w 8949631"/>
              <a:gd name="connsiteY2" fmla="*/ 1938992 h 1938992"/>
              <a:gd name="connsiteX3" fmla="*/ 0 w 8949631"/>
              <a:gd name="connsiteY3" fmla="*/ 1938992 h 1938992"/>
              <a:gd name="connsiteX4" fmla="*/ 0 w 8949631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9631" h="1938992" fill="none" extrusionOk="0">
                <a:moveTo>
                  <a:pt x="0" y="0"/>
                </a:moveTo>
                <a:cubicBezTo>
                  <a:pt x="3581328" y="5222"/>
                  <a:pt x="5324968" y="24918"/>
                  <a:pt x="8949631" y="0"/>
                </a:cubicBezTo>
                <a:cubicBezTo>
                  <a:pt x="8788386" y="738305"/>
                  <a:pt x="8905871" y="1407801"/>
                  <a:pt x="8949631" y="1938992"/>
                </a:cubicBezTo>
                <a:cubicBezTo>
                  <a:pt x="7436663" y="1774231"/>
                  <a:pt x="4164690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949631" h="1938992" stroke="0" extrusionOk="0">
                <a:moveTo>
                  <a:pt x="0" y="0"/>
                </a:moveTo>
                <a:cubicBezTo>
                  <a:pt x="1318866" y="11849"/>
                  <a:pt x="6530415" y="-161459"/>
                  <a:pt x="8949631" y="0"/>
                </a:cubicBezTo>
                <a:cubicBezTo>
                  <a:pt x="8952761" y="920782"/>
                  <a:pt x="8848455" y="1107979"/>
                  <a:pt x="8949631" y="1938992"/>
                </a:cubicBezTo>
                <a:cubicBezTo>
                  <a:pt x="4585242" y="1793132"/>
                  <a:pt x="319556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nấm đùi gà, nấm tai mèo, nấm hương, nấm kim châm, nấm bào ngư, nấm đông trùng hạ thảo…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/>
          <p:cNvSpPr/>
          <p:nvPr/>
        </p:nvSpPr>
        <p:spPr>
          <a:xfrm>
            <a:off x="1450790" y="1861048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5350" y="676275"/>
            <a:ext cx="1044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xác định tên của các loại nấm ăn ở hình 3, dựa vào các cụm từ gợi ý sau: 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nấm mỡ, nấm đùi gà, nấm rơm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1995487"/>
            <a:ext cx="5838668" cy="4119563"/>
          </a:xfrm>
          <a:prstGeom prst="rect">
            <a:avLst/>
          </a:prstGeom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04022" y="2845505"/>
            <a:ext cx="310595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8810625" y="2950280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rơm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600575" y="5817305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mỡ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4341" y="260363"/>
            <a:ext cx="4173124" cy="980933"/>
            <a:chOff x="5569152" y="4815954"/>
            <a:chExt cx="3712040" cy="980933"/>
          </a:xfrm>
        </p:grpSpPr>
        <p:grpSp>
          <p:nvGrpSpPr>
            <p:cNvPr id="14" name="Group 13"/>
            <p:cNvGrpSpPr/>
            <p:nvPr/>
          </p:nvGrpSpPr>
          <p:grpSpPr>
            <a:xfrm>
              <a:off x="5569152" y="4815954"/>
              <a:ext cx="3438370" cy="980933"/>
              <a:chOff x="7698203" y="4402256"/>
              <a:chExt cx="3192710" cy="980933"/>
            </a:xfrm>
          </p:grpSpPr>
          <p:sp>
            <p:nvSpPr>
              <p:cNvPr id="16" name="Flowchart: Manual Input 15"/>
              <p:cNvSpPr/>
              <p:nvPr/>
            </p:nvSpPr>
            <p:spPr>
              <a:xfrm>
                <a:off x="7970293" y="4685092"/>
                <a:ext cx="2920620" cy="631847"/>
              </a:xfrm>
              <a:prstGeom prst="flowChartManualInp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6258212" y="5070296"/>
              <a:ext cx="3022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03793" y="1621775"/>
            <a:ext cx="60684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nấm được sử dụng làm thuốc trong y học cổ truyền như nấm linh chi, nấm đông trùng hạ thảo (hình 4),... Các nấm quý 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tăng cường sức khoẻ 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 trợ điều trị một số bệnh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con người.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1819275"/>
            <a:ext cx="4886325" cy="2552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ấm Linh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0722"/>
            <a:ext cx="12251362" cy="70866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864704" y="596347"/>
            <a:ext cx="10366513" cy="5794513"/>
          </a:xfrm>
          <a:prstGeom prst="roundRect">
            <a:avLst>
              <a:gd name="adj" fmla="val 117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964" y="861392"/>
            <a:ext cx="7041490" cy="1115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2574" y="2435087"/>
            <a:ext cx="9859617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được tên và một số đặc điểm (hình dạng, màu sắc) của nấm được dùng làm thức ăn qua quan sát tranh ảnh và (hoặc) video.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Khám phá được ích lợi của một số nấm men trong chế biến thực phẩm (ví dụ: làm bánh mì,…) thông qua TN thực hành hoặc quan sát tranh ảnh, video.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/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67" name="Google Shape;7563;p54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/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-1" fmla="*/ 0 w 2010619"/>
              <a:gd name="connsiteY0-2" fmla="*/ 0 h 1372311"/>
              <a:gd name="connsiteX1-3" fmla="*/ 2010619 w 2010619"/>
              <a:gd name="connsiteY1-4" fmla="*/ 97277 h 1372311"/>
              <a:gd name="connsiteX2-5" fmla="*/ 2010619 w 2010619"/>
              <a:gd name="connsiteY2-6" fmla="*/ 1372311 h 1372311"/>
              <a:gd name="connsiteX3-7" fmla="*/ 38910 w 2010619"/>
              <a:gd name="connsiteY3-8" fmla="*/ 1372311 h 1372311"/>
              <a:gd name="connsiteX4-9" fmla="*/ 0 w 2010619"/>
              <a:gd name="connsiteY4-10" fmla="*/ 0 h 1372311"/>
              <a:gd name="connsiteX0-11" fmla="*/ 0 w 2010619"/>
              <a:gd name="connsiteY0-12" fmla="*/ 0 h 1372311"/>
              <a:gd name="connsiteX1-13" fmla="*/ 2010619 w 2010619"/>
              <a:gd name="connsiteY1-14" fmla="*/ 97277 h 1372311"/>
              <a:gd name="connsiteX2-15" fmla="*/ 2010619 w 2010619"/>
              <a:gd name="connsiteY2-16" fmla="*/ 1372311 h 1372311"/>
              <a:gd name="connsiteX3-17" fmla="*/ 38910 w 2010619"/>
              <a:gd name="connsiteY3-18" fmla="*/ 1372311 h 1372311"/>
              <a:gd name="connsiteX4-19" fmla="*/ 0 w 2010619"/>
              <a:gd name="connsiteY4-20" fmla="*/ 0 h 1372311"/>
              <a:gd name="connsiteX0-21" fmla="*/ 0 w 2010619"/>
              <a:gd name="connsiteY0-22" fmla="*/ 0 h 1372311"/>
              <a:gd name="connsiteX1-23" fmla="*/ 1971708 w 2010619"/>
              <a:gd name="connsiteY1-24" fmla="*/ 0 h 1372311"/>
              <a:gd name="connsiteX2-25" fmla="*/ 2010619 w 2010619"/>
              <a:gd name="connsiteY2-26" fmla="*/ 1372311 h 1372311"/>
              <a:gd name="connsiteX3-27" fmla="*/ 38910 w 2010619"/>
              <a:gd name="connsiteY3-28" fmla="*/ 1372311 h 1372311"/>
              <a:gd name="connsiteX4-29" fmla="*/ 0 w 2010619"/>
              <a:gd name="connsiteY4-30" fmla="*/ 0 h 1372311"/>
              <a:gd name="connsiteX0-31" fmla="*/ 0 w 2037708"/>
              <a:gd name="connsiteY0-32" fmla="*/ 0 h 1372311"/>
              <a:gd name="connsiteX1-33" fmla="*/ 1971708 w 2037708"/>
              <a:gd name="connsiteY1-34" fmla="*/ 0 h 1372311"/>
              <a:gd name="connsiteX2-35" fmla="*/ 2010619 w 2037708"/>
              <a:gd name="connsiteY2-36" fmla="*/ 1372311 h 1372311"/>
              <a:gd name="connsiteX3-37" fmla="*/ 38910 w 2037708"/>
              <a:gd name="connsiteY3-38" fmla="*/ 1372311 h 1372311"/>
              <a:gd name="connsiteX4-39" fmla="*/ 0 w 2037708"/>
              <a:gd name="connsiteY4-40" fmla="*/ 0 h 1372311"/>
              <a:gd name="connsiteX0-41" fmla="*/ 0 w 2166261"/>
              <a:gd name="connsiteY0-42" fmla="*/ 0 h 1469588"/>
              <a:gd name="connsiteX1-43" fmla="*/ 1971708 w 2166261"/>
              <a:gd name="connsiteY1-44" fmla="*/ 0 h 1469588"/>
              <a:gd name="connsiteX2-45" fmla="*/ 2166261 w 2166261"/>
              <a:gd name="connsiteY2-46" fmla="*/ 1469588 h 1469588"/>
              <a:gd name="connsiteX3-47" fmla="*/ 38910 w 2166261"/>
              <a:gd name="connsiteY3-48" fmla="*/ 1372311 h 1469588"/>
              <a:gd name="connsiteX4-49" fmla="*/ 0 w 2166261"/>
              <a:gd name="connsiteY4-50" fmla="*/ 0 h 1469588"/>
              <a:gd name="connsiteX0-51" fmla="*/ 97278 w 2263539"/>
              <a:gd name="connsiteY0-52" fmla="*/ 0 h 1489043"/>
              <a:gd name="connsiteX1-53" fmla="*/ 2068986 w 2263539"/>
              <a:gd name="connsiteY1-54" fmla="*/ 0 h 1489043"/>
              <a:gd name="connsiteX2-55" fmla="*/ 2263539 w 2263539"/>
              <a:gd name="connsiteY2-56" fmla="*/ 1469588 h 1489043"/>
              <a:gd name="connsiteX3-57" fmla="*/ 0 w 2263539"/>
              <a:gd name="connsiteY3-58" fmla="*/ 1489043 h 1489043"/>
              <a:gd name="connsiteX4-59" fmla="*/ 97278 w 2263539"/>
              <a:gd name="connsiteY4-60" fmla="*/ 0 h 1489043"/>
              <a:gd name="connsiteX0-61" fmla="*/ 19457 w 2263539"/>
              <a:gd name="connsiteY0-62" fmla="*/ 0 h 1489043"/>
              <a:gd name="connsiteX1-63" fmla="*/ 2068986 w 2263539"/>
              <a:gd name="connsiteY1-64" fmla="*/ 0 h 1489043"/>
              <a:gd name="connsiteX2-65" fmla="*/ 2263539 w 2263539"/>
              <a:gd name="connsiteY2-66" fmla="*/ 1469588 h 1489043"/>
              <a:gd name="connsiteX3-67" fmla="*/ 0 w 2263539"/>
              <a:gd name="connsiteY3-68" fmla="*/ 1489043 h 1489043"/>
              <a:gd name="connsiteX4-69" fmla="*/ 19457 w 2263539"/>
              <a:gd name="connsiteY4-70" fmla="*/ 0 h 1489043"/>
              <a:gd name="connsiteX0-71" fmla="*/ 19457 w 2263539"/>
              <a:gd name="connsiteY0-72" fmla="*/ 0 h 1489043"/>
              <a:gd name="connsiteX1-73" fmla="*/ 2068986 w 2263539"/>
              <a:gd name="connsiteY1-74" fmla="*/ 0 h 1489043"/>
              <a:gd name="connsiteX2-75" fmla="*/ 2263539 w 2263539"/>
              <a:gd name="connsiteY2-76" fmla="*/ 1469588 h 1489043"/>
              <a:gd name="connsiteX3-77" fmla="*/ 0 w 2263539"/>
              <a:gd name="connsiteY3-78" fmla="*/ 1489043 h 1489043"/>
              <a:gd name="connsiteX4-79" fmla="*/ 19457 w 2263539"/>
              <a:gd name="connsiteY4-80" fmla="*/ 0 h 1489043"/>
              <a:gd name="connsiteX0-81" fmla="*/ 97278 w 2263539"/>
              <a:gd name="connsiteY0-82" fmla="*/ 0 h 1489043"/>
              <a:gd name="connsiteX1-83" fmla="*/ 2068986 w 2263539"/>
              <a:gd name="connsiteY1-84" fmla="*/ 0 h 1489043"/>
              <a:gd name="connsiteX2-85" fmla="*/ 2263539 w 2263539"/>
              <a:gd name="connsiteY2-86" fmla="*/ 1469588 h 1489043"/>
              <a:gd name="connsiteX3-87" fmla="*/ 0 w 2263539"/>
              <a:gd name="connsiteY3-88" fmla="*/ 1489043 h 1489043"/>
              <a:gd name="connsiteX4-89" fmla="*/ 97278 w 2263539"/>
              <a:gd name="connsiteY4-90" fmla="*/ 0 h 14890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83" y="1368373"/>
            <a:ext cx="6712278" cy="4121253"/>
          </a:xfrm>
          <a:prstGeom prst="rect">
            <a:avLst/>
          </a:prstGeom>
        </p:spPr>
      </p:pic>
      <p:pic>
        <p:nvPicPr>
          <p:cNvPr id="4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72" y="1966000"/>
            <a:ext cx="6238118" cy="4158745"/>
          </a:xfrm>
          <a:prstGeom prst="rect">
            <a:avLst/>
          </a:prstGeom>
        </p:spPr>
      </p:pic>
      <p:sp>
        <p:nvSpPr>
          <p:cNvPr id="41" name="Rectangle 40">
            <a:hlinkClick r:id="rId4" action="ppaction://hlinksldjump"/>
          </p:cNvPr>
          <p:cNvSpPr/>
          <p:nvPr/>
        </p:nvSpPr>
        <p:spPr>
          <a:xfrm>
            <a:off x="7042801" y="1956324"/>
            <a:ext cx="3188262" cy="21122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rId5" action="ppaction://hlinksldjump"/>
          </p:cNvPr>
          <p:cNvSpPr/>
          <p:nvPr/>
        </p:nvSpPr>
        <p:spPr>
          <a:xfrm>
            <a:off x="7078894" y="4069616"/>
            <a:ext cx="3154301" cy="21040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3881331" y="4059283"/>
            <a:ext cx="3188262" cy="213603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8" name="Arrow: Striped Right 47">
            <a:hlinkClick r:id="rId7" action="ppaction://hlinksldjump"/>
          </p:cNvPr>
          <p:cNvSpPr/>
          <p:nvPr/>
        </p:nvSpPr>
        <p:spPr>
          <a:xfrm>
            <a:off x="10930164" y="5616218"/>
            <a:ext cx="1000125" cy="1019175"/>
          </a:xfrm>
          <a:prstGeom prst="stripedRight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4197096" y="146440"/>
            <a:ext cx="5687568" cy="13086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CỬA BÍ MẬT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6889" y="566928"/>
            <a:ext cx="3160772" cy="6068465"/>
            <a:chOff x="226128" y="1784020"/>
            <a:chExt cx="2119675" cy="473816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226128" y="2241493"/>
              <a:ext cx="2119675" cy="428068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Luật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“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nhìn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Star: 5 Points 4"/>
            <p:cNvSpPr/>
            <p:nvPr/>
          </p:nvSpPr>
          <p:spPr>
            <a:xfrm>
              <a:off x="1031332" y="1784020"/>
              <a:ext cx="531243" cy="670560"/>
            </a:xfrm>
            <a:prstGeom prst="star5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hlinkClick r:id="rId8" action="ppaction://hlinksldjump"/>
          </p:cNvPr>
          <p:cNvSpPr/>
          <p:nvPr/>
        </p:nvSpPr>
        <p:spPr>
          <a:xfrm>
            <a:off x="3881330" y="1966598"/>
            <a:ext cx="3188262" cy="2093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0" name="图片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63" y="70107"/>
            <a:ext cx="1695088" cy="216240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5" grpId="0" animBg="1"/>
      <p:bldP spid="2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50504" y="6910839"/>
            <a:ext cx="3234037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3" tooltip="http://pngimg.com/download/63826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418283" y="223896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Cloud 10">
            <a:hlinkClick r:id="rId4" action="ppaction://hlinksldjump"/>
          </p:cNvPr>
          <p:cNvSpPr/>
          <p:nvPr/>
        </p:nvSpPr>
        <p:spPr>
          <a:xfrm>
            <a:off x="10844403" y="5807964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61391" y="1294629"/>
            <a:ext cx="7793101" cy="4879748"/>
            <a:chOff x="2271257" y="1379691"/>
            <a:chExt cx="6926783" cy="4094570"/>
          </a:xfrm>
        </p:grpSpPr>
        <p:sp>
          <p:nvSpPr>
            <p:cNvPr id="5" name="Rectangle 4"/>
            <p:cNvSpPr/>
            <p:nvPr/>
          </p:nvSpPr>
          <p:spPr>
            <a:xfrm>
              <a:off x="2271257" y="1379691"/>
              <a:ext cx="6926783" cy="409457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ixelated game mushroom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810" y="2283975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lus Sign 7"/>
            <p:cNvSpPr/>
            <p:nvPr/>
          </p:nvSpPr>
          <p:spPr>
            <a:xfrm>
              <a:off x="4814470" y="2594346"/>
              <a:ext cx="1124793" cy="1399922"/>
            </a:xfrm>
            <a:prstGeom prst="mathPl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4" descr="XƯỞNG SẢN XUẤT MÔ HÌNH CON SÒ ĐIỆP BẰNG COMPOSIT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277" y="2450663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149865" y="913917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3" action="ppaction://hlinksldjump"/>
          </p:cNvPr>
          <p:cNvSpPr/>
          <p:nvPr/>
        </p:nvSpPr>
        <p:spPr>
          <a:xfrm>
            <a:off x="10752963" y="5771388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857" y="2138780"/>
            <a:ext cx="6926783" cy="4094570"/>
            <a:chOff x="2271257" y="1379691"/>
            <a:chExt cx="6926783" cy="4094570"/>
          </a:xfrm>
        </p:grpSpPr>
        <p:grpSp>
          <p:nvGrpSpPr>
            <p:cNvPr id="3" name="Group 2"/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2" descr="pixelated game mushroom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lus Sign 11"/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 descr="Cây nhang (hương) trong tâm thức người Việt | NGUYÊN LIỆU LÀM HƯƠ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607" y="1648889"/>
              <a:ext cx="2617766" cy="349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807062" y="426855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3" action="ppaction://hlinksldjump"/>
          </p:cNvPr>
          <p:cNvSpPr/>
          <p:nvPr/>
        </p:nvSpPr>
        <p:spPr>
          <a:xfrm>
            <a:off x="10798683" y="5818442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04951" y="1523573"/>
            <a:ext cx="7954341" cy="4973019"/>
            <a:chOff x="2271257" y="1379691"/>
            <a:chExt cx="6926783" cy="4094570"/>
          </a:xfrm>
        </p:grpSpPr>
        <p:grpSp>
          <p:nvGrpSpPr>
            <p:cNvPr id="6" name="Group 5"/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/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2" descr="Thịt mỡ lợn Hòa Bìn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508" y="1959651"/>
              <a:ext cx="3043046" cy="304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50504" y="6910839"/>
            <a:ext cx="3234037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3" tooltip="http://pngimg.com/download/63826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771954" y="951369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4" action="ppaction://hlinksldjump"/>
          </p:cNvPr>
          <p:cNvSpPr/>
          <p:nvPr/>
        </p:nvSpPr>
        <p:spPr>
          <a:xfrm>
            <a:off x="10862691" y="5819973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29989" y="2046910"/>
            <a:ext cx="7924800" cy="4266803"/>
            <a:chOff x="2271257" y="1379691"/>
            <a:chExt cx="6926783" cy="4094570"/>
          </a:xfrm>
        </p:grpSpPr>
        <p:grpSp>
          <p:nvGrpSpPr>
            <p:cNvPr id="6" name="Group 5"/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/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4" descr="hình ảnh : cây kim, màu xanh da trời, gần, Vải, Chủ đề, Chỉ may, Cuộn dây,  kính, May vá, Tay lao động, Handarbeiten, N hutensilien, Sợi chỉ, Đồ trang  sức, Mắ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263" y="2206094"/>
              <a:ext cx="3031061" cy="256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7" name="Google Shape;8597;p62"/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8600;p62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8601;p62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8602;p62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8603;p62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8604;p62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8605;p62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8606;p62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8607;p62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8608;p62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oogle Shape;8609;p62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8611;p62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8612;p62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8613;p62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8614;p62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8615;p62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8616;p62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8617;p62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0" name="Google Shape;8618;p62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43522" y="-2513789"/>
            <a:ext cx="11107524" cy="6247983"/>
          </a:xfrm>
          <a:prstGeom prst="rect">
            <a:avLst/>
          </a:prstGeom>
        </p:spPr>
      </p:pic>
      <p:pic>
        <p:nvPicPr>
          <p:cNvPr id="24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996" y="1317348"/>
            <a:ext cx="8547333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/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67" name="Google Shape;7563;p54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/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-1" fmla="*/ 0 w 2010619"/>
              <a:gd name="connsiteY0-2" fmla="*/ 0 h 1372311"/>
              <a:gd name="connsiteX1-3" fmla="*/ 2010619 w 2010619"/>
              <a:gd name="connsiteY1-4" fmla="*/ 97277 h 1372311"/>
              <a:gd name="connsiteX2-5" fmla="*/ 2010619 w 2010619"/>
              <a:gd name="connsiteY2-6" fmla="*/ 1372311 h 1372311"/>
              <a:gd name="connsiteX3-7" fmla="*/ 38910 w 2010619"/>
              <a:gd name="connsiteY3-8" fmla="*/ 1372311 h 1372311"/>
              <a:gd name="connsiteX4-9" fmla="*/ 0 w 2010619"/>
              <a:gd name="connsiteY4-10" fmla="*/ 0 h 1372311"/>
              <a:gd name="connsiteX0-11" fmla="*/ 0 w 2010619"/>
              <a:gd name="connsiteY0-12" fmla="*/ 0 h 1372311"/>
              <a:gd name="connsiteX1-13" fmla="*/ 2010619 w 2010619"/>
              <a:gd name="connsiteY1-14" fmla="*/ 97277 h 1372311"/>
              <a:gd name="connsiteX2-15" fmla="*/ 2010619 w 2010619"/>
              <a:gd name="connsiteY2-16" fmla="*/ 1372311 h 1372311"/>
              <a:gd name="connsiteX3-17" fmla="*/ 38910 w 2010619"/>
              <a:gd name="connsiteY3-18" fmla="*/ 1372311 h 1372311"/>
              <a:gd name="connsiteX4-19" fmla="*/ 0 w 2010619"/>
              <a:gd name="connsiteY4-20" fmla="*/ 0 h 1372311"/>
              <a:gd name="connsiteX0-21" fmla="*/ 0 w 2010619"/>
              <a:gd name="connsiteY0-22" fmla="*/ 0 h 1372311"/>
              <a:gd name="connsiteX1-23" fmla="*/ 1971708 w 2010619"/>
              <a:gd name="connsiteY1-24" fmla="*/ 0 h 1372311"/>
              <a:gd name="connsiteX2-25" fmla="*/ 2010619 w 2010619"/>
              <a:gd name="connsiteY2-26" fmla="*/ 1372311 h 1372311"/>
              <a:gd name="connsiteX3-27" fmla="*/ 38910 w 2010619"/>
              <a:gd name="connsiteY3-28" fmla="*/ 1372311 h 1372311"/>
              <a:gd name="connsiteX4-29" fmla="*/ 0 w 2010619"/>
              <a:gd name="connsiteY4-30" fmla="*/ 0 h 1372311"/>
              <a:gd name="connsiteX0-31" fmla="*/ 0 w 2037708"/>
              <a:gd name="connsiteY0-32" fmla="*/ 0 h 1372311"/>
              <a:gd name="connsiteX1-33" fmla="*/ 1971708 w 2037708"/>
              <a:gd name="connsiteY1-34" fmla="*/ 0 h 1372311"/>
              <a:gd name="connsiteX2-35" fmla="*/ 2010619 w 2037708"/>
              <a:gd name="connsiteY2-36" fmla="*/ 1372311 h 1372311"/>
              <a:gd name="connsiteX3-37" fmla="*/ 38910 w 2037708"/>
              <a:gd name="connsiteY3-38" fmla="*/ 1372311 h 1372311"/>
              <a:gd name="connsiteX4-39" fmla="*/ 0 w 2037708"/>
              <a:gd name="connsiteY4-40" fmla="*/ 0 h 1372311"/>
              <a:gd name="connsiteX0-41" fmla="*/ 0 w 2166261"/>
              <a:gd name="connsiteY0-42" fmla="*/ 0 h 1469588"/>
              <a:gd name="connsiteX1-43" fmla="*/ 1971708 w 2166261"/>
              <a:gd name="connsiteY1-44" fmla="*/ 0 h 1469588"/>
              <a:gd name="connsiteX2-45" fmla="*/ 2166261 w 2166261"/>
              <a:gd name="connsiteY2-46" fmla="*/ 1469588 h 1469588"/>
              <a:gd name="connsiteX3-47" fmla="*/ 38910 w 2166261"/>
              <a:gd name="connsiteY3-48" fmla="*/ 1372311 h 1469588"/>
              <a:gd name="connsiteX4-49" fmla="*/ 0 w 2166261"/>
              <a:gd name="connsiteY4-50" fmla="*/ 0 h 1469588"/>
              <a:gd name="connsiteX0-51" fmla="*/ 97278 w 2263539"/>
              <a:gd name="connsiteY0-52" fmla="*/ 0 h 1489043"/>
              <a:gd name="connsiteX1-53" fmla="*/ 2068986 w 2263539"/>
              <a:gd name="connsiteY1-54" fmla="*/ 0 h 1489043"/>
              <a:gd name="connsiteX2-55" fmla="*/ 2263539 w 2263539"/>
              <a:gd name="connsiteY2-56" fmla="*/ 1469588 h 1489043"/>
              <a:gd name="connsiteX3-57" fmla="*/ 0 w 2263539"/>
              <a:gd name="connsiteY3-58" fmla="*/ 1489043 h 1489043"/>
              <a:gd name="connsiteX4-59" fmla="*/ 97278 w 2263539"/>
              <a:gd name="connsiteY4-60" fmla="*/ 0 h 1489043"/>
              <a:gd name="connsiteX0-61" fmla="*/ 19457 w 2263539"/>
              <a:gd name="connsiteY0-62" fmla="*/ 0 h 1489043"/>
              <a:gd name="connsiteX1-63" fmla="*/ 2068986 w 2263539"/>
              <a:gd name="connsiteY1-64" fmla="*/ 0 h 1489043"/>
              <a:gd name="connsiteX2-65" fmla="*/ 2263539 w 2263539"/>
              <a:gd name="connsiteY2-66" fmla="*/ 1469588 h 1489043"/>
              <a:gd name="connsiteX3-67" fmla="*/ 0 w 2263539"/>
              <a:gd name="connsiteY3-68" fmla="*/ 1489043 h 1489043"/>
              <a:gd name="connsiteX4-69" fmla="*/ 19457 w 2263539"/>
              <a:gd name="connsiteY4-70" fmla="*/ 0 h 1489043"/>
              <a:gd name="connsiteX0-71" fmla="*/ 19457 w 2263539"/>
              <a:gd name="connsiteY0-72" fmla="*/ 0 h 1489043"/>
              <a:gd name="connsiteX1-73" fmla="*/ 2068986 w 2263539"/>
              <a:gd name="connsiteY1-74" fmla="*/ 0 h 1489043"/>
              <a:gd name="connsiteX2-75" fmla="*/ 2263539 w 2263539"/>
              <a:gd name="connsiteY2-76" fmla="*/ 1469588 h 1489043"/>
              <a:gd name="connsiteX3-77" fmla="*/ 0 w 2263539"/>
              <a:gd name="connsiteY3-78" fmla="*/ 1489043 h 1489043"/>
              <a:gd name="connsiteX4-79" fmla="*/ 19457 w 2263539"/>
              <a:gd name="connsiteY4-80" fmla="*/ 0 h 1489043"/>
              <a:gd name="connsiteX0-81" fmla="*/ 97278 w 2263539"/>
              <a:gd name="connsiteY0-82" fmla="*/ 0 h 1489043"/>
              <a:gd name="connsiteX1-83" fmla="*/ 2068986 w 2263539"/>
              <a:gd name="connsiteY1-84" fmla="*/ 0 h 1489043"/>
              <a:gd name="connsiteX2-85" fmla="*/ 2263539 w 2263539"/>
              <a:gd name="connsiteY2-86" fmla="*/ 1469588 h 1489043"/>
              <a:gd name="connsiteX3-87" fmla="*/ 0 w 2263539"/>
              <a:gd name="connsiteY3-88" fmla="*/ 1489043 h 1489043"/>
              <a:gd name="connsiteX4-89" fmla="*/ 97278 w 2263539"/>
              <a:gd name="connsiteY4-90" fmla="*/ 0 h 14890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  <p:pic>
        <p:nvPicPr>
          <p:cNvPr id="4" name="N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Nấm là gì? Lợi ích và món ngon từ các loại nấm ăn đượ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1563083"/>
            <a:ext cx="5747071" cy="323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peech Bubble: Rectangle with Corners Rounded 1"/>
          <p:cNvSpPr/>
          <p:nvPr/>
        </p:nvSpPr>
        <p:spPr>
          <a:xfrm>
            <a:off x="6500464" y="1036599"/>
            <a:ext cx="5079895" cy="1392922"/>
          </a:xfrm>
          <a:prstGeom prst="wedgeRoundRectCallout">
            <a:avLst>
              <a:gd name="adj1" fmla="val -55435"/>
              <a:gd name="adj2" fmla="val 48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Hãy kể tên các loại nấm mà em biết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0400" y="2778150"/>
            <a:ext cx="4638675" cy="1200329"/>
          </a:xfrm>
          <a:custGeom>
            <a:avLst/>
            <a:gdLst>
              <a:gd name="connsiteX0" fmla="*/ 0 w 4638675"/>
              <a:gd name="connsiteY0" fmla="*/ 0 h 1200329"/>
              <a:gd name="connsiteX1" fmla="*/ 4638675 w 4638675"/>
              <a:gd name="connsiteY1" fmla="*/ 0 h 1200329"/>
              <a:gd name="connsiteX2" fmla="*/ 4638675 w 4638675"/>
              <a:gd name="connsiteY2" fmla="*/ 1200329 h 1200329"/>
              <a:gd name="connsiteX3" fmla="*/ 0 w 4638675"/>
              <a:gd name="connsiteY3" fmla="*/ 1200329 h 1200329"/>
              <a:gd name="connsiteX4" fmla="*/ 0 w 46386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1200329" fill="none" extrusionOk="0">
                <a:moveTo>
                  <a:pt x="0" y="0"/>
                </a:moveTo>
                <a:cubicBezTo>
                  <a:pt x="782574" y="5222"/>
                  <a:pt x="3133132" y="24918"/>
                  <a:pt x="4638675" y="0"/>
                </a:cubicBezTo>
                <a:cubicBezTo>
                  <a:pt x="4705409" y="180425"/>
                  <a:pt x="4691692" y="1037242"/>
                  <a:pt x="4638675" y="1200329"/>
                </a:cubicBezTo>
                <a:cubicBezTo>
                  <a:pt x="2534748" y="1035568"/>
                  <a:pt x="115952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638675" h="1200329" stroke="0" extrusionOk="0">
                <a:moveTo>
                  <a:pt x="0" y="0"/>
                </a:moveTo>
                <a:cubicBezTo>
                  <a:pt x="464569" y="11849"/>
                  <a:pt x="3027693" y="-161459"/>
                  <a:pt x="4638675" y="0"/>
                </a:cubicBezTo>
                <a:cubicBezTo>
                  <a:pt x="4563633" y="255061"/>
                  <a:pt x="4709197" y="845340"/>
                  <a:pt x="4638675" y="1200329"/>
                </a:cubicBezTo>
                <a:cubicBezTo>
                  <a:pt x="4152506" y="1054469"/>
                  <a:pt x="10270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6538564" y="4617999"/>
            <a:ext cx="5079895" cy="1468476"/>
          </a:xfrm>
          <a:prstGeom prst="wedgeRoundRectCallout">
            <a:avLst>
              <a:gd name="adj1" fmla="val -60310"/>
              <a:gd name="adj2" fmla="val -422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Ngoài các lọai nấm trong hình, em còn biết loại nấm nào khác?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/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67" name="Google Shape;7563;p54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/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-1" fmla="*/ 0 w 2010619"/>
              <a:gd name="connsiteY0-2" fmla="*/ 0 h 1372311"/>
              <a:gd name="connsiteX1-3" fmla="*/ 2010619 w 2010619"/>
              <a:gd name="connsiteY1-4" fmla="*/ 97277 h 1372311"/>
              <a:gd name="connsiteX2-5" fmla="*/ 2010619 w 2010619"/>
              <a:gd name="connsiteY2-6" fmla="*/ 1372311 h 1372311"/>
              <a:gd name="connsiteX3-7" fmla="*/ 38910 w 2010619"/>
              <a:gd name="connsiteY3-8" fmla="*/ 1372311 h 1372311"/>
              <a:gd name="connsiteX4-9" fmla="*/ 0 w 2010619"/>
              <a:gd name="connsiteY4-10" fmla="*/ 0 h 1372311"/>
              <a:gd name="connsiteX0-11" fmla="*/ 0 w 2010619"/>
              <a:gd name="connsiteY0-12" fmla="*/ 0 h 1372311"/>
              <a:gd name="connsiteX1-13" fmla="*/ 2010619 w 2010619"/>
              <a:gd name="connsiteY1-14" fmla="*/ 97277 h 1372311"/>
              <a:gd name="connsiteX2-15" fmla="*/ 2010619 w 2010619"/>
              <a:gd name="connsiteY2-16" fmla="*/ 1372311 h 1372311"/>
              <a:gd name="connsiteX3-17" fmla="*/ 38910 w 2010619"/>
              <a:gd name="connsiteY3-18" fmla="*/ 1372311 h 1372311"/>
              <a:gd name="connsiteX4-19" fmla="*/ 0 w 2010619"/>
              <a:gd name="connsiteY4-20" fmla="*/ 0 h 1372311"/>
              <a:gd name="connsiteX0-21" fmla="*/ 0 w 2010619"/>
              <a:gd name="connsiteY0-22" fmla="*/ 0 h 1372311"/>
              <a:gd name="connsiteX1-23" fmla="*/ 1971708 w 2010619"/>
              <a:gd name="connsiteY1-24" fmla="*/ 0 h 1372311"/>
              <a:gd name="connsiteX2-25" fmla="*/ 2010619 w 2010619"/>
              <a:gd name="connsiteY2-26" fmla="*/ 1372311 h 1372311"/>
              <a:gd name="connsiteX3-27" fmla="*/ 38910 w 2010619"/>
              <a:gd name="connsiteY3-28" fmla="*/ 1372311 h 1372311"/>
              <a:gd name="connsiteX4-29" fmla="*/ 0 w 2010619"/>
              <a:gd name="connsiteY4-30" fmla="*/ 0 h 1372311"/>
              <a:gd name="connsiteX0-31" fmla="*/ 0 w 2037708"/>
              <a:gd name="connsiteY0-32" fmla="*/ 0 h 1372311"/>
              <a:gd name="connsiteX1-33" fmla="*/ 1971708 w 2037708"/>
              <a:gd name="connsiteY1-34" fmla="*/ 0 h 1372311"/>
              <a:gd name="connsiteX2-35" fmla="*/ 2010619 w 2037708"/>
              <a:gd name="connsiteY2-36" fmla="*/ 1372311 h 1372311"/>
              <a:gd name="connsiteX3-37" fmla="*/ 38910 w 2037708"/>
              <a:gd name="connsiteY3-38" fmla="*/ 1372311 h 1372311"/>
              <a:gd name="connsiteX4-39" fmla="*/ 0 w 2037708"/>
              <a:gd name="connsiteY4-40" fmla="*/ 0 h 1372311"/>
              <a:gd name="connsiteX0-41" fmla="*/ 0 w 2166261"/>
              <a:gd name="connsiteY0-42" fmla="*/ 0 h 1469588"/>
              <a:gd name="connsiteX1-43" fmla="*/ 1971708 w 2166261"/>
              <a:gd name="connsiteY1-44" fmla="*/ 0 h 1469588"/>
              <a:gd name="connsiteX2-45" fmla="*/ 2166261 w 2166261"/>
              <a:gd name="connsiteY2-46" fmla="*/ 1469588 h 1469588"/>
              <a:gd name="connsiteX3-47" fmla="*/ 38910 w 2166261"/>
              <a:gd name="connsiteY3-48" fmla="*/ 1372311 h 1469588"/>
              <a:gd name="connsiteX4-49" fmla="*/ 0 w 2166261"/>
              <a:gd name="connsiteY4-50" fmla="*/ 0 h 1469588"/>
              <a:gd name="connsiteX0-51" fmla="*/ 97278 w 2263539"/>
              <a:gd name="connsiteY0-52" fmla="*/ 0 h 1489043"/>
              <a:gd name="connsiteX1-53" fmla="*/ 2068986 w 2263539"/>
              <a:gd name="connsiteY1-54" fmla="*/ 0 h 1489043"/>
              <a:gd name="connsiteX2-55" fmla="*/ 2263539 w 2263539"/>
              <a:gd name="connsiteY2-56" fmla="*/ 1469588 h 1489043"/>
              <a:gd name="connsiteX3-57" fmla="*/ 0 w 2263539"/>
              <a:gd name="connsiteY3-58" fmla="*/ 1489043 h 1489043"/>
              <a:gd name="connsiteX4-59" fmla="*/ 97278 w 2263539"/>
              <a:gd name="connsiteY4-60" fmla="*/ 0 h 1489043"/>
              <a:gd name="connsiteX0-61" fmla="*/ 19457 w 2263539"/>
              <a:gd name="connsiteY0-62" fmla="*/ 0 h 1489043"/>
              <a:gd name="connsiteX1-63" fmla="*/ 2068986 w 2263539"/>
              <a:gd name="connsiteY1-64" fmla="*/ 0 h 1489043"/>
              <a:gd name="connsiteX2-65" fmla="*/ 2263539 w 2263539"/>
              <a:gd name="connsiteY2-66" fmla="*/ 1469588 h 1489043"/>
              <a:gd name="connsiteX3-67" fmla="*/ 0 w 2263539"/>
              <a:gd name="connsiteY3-68" fmla="*/ 1489043 h 1489043"/>
              <a:gd name="connsiteX4-69" fmla="*/ 19457 w 2263539"/>
              <a:gd name="connsiteY4-70" fmla="*/ 0 h 1489043"/>
              <a:gd name="connsiteX0-71" fmla="*/ 19457 w 2263539"/>
              <a:gd name="connsiteY0-72" fmla="*/ 0 h 1489043"/>
              <a:gd name="connsiteX1-73" fmla="*/ 2068986 w 2263539"/>
              <a:gd name="connsiteY1-74" fmla="*/ 0 h 1489043"/>
              <a:gd name="connsiteX2-75" fmla="*/ 2263539 w 2263539"/>
              <a:gd name="connsiteY2-76" fmla="*/ 1469588 h 1489043"/>
              <a:gd name="connsiteX3-77" fmla="*/ 0 w 2263539"/>
              <a:gd name="connsiteY3-78" fmla="*/ 1489043 h 1489043"/>
              <a:gd name="connsiteX4-79" fmla="*/ 19457 w 2263539"/>
              <a:gd name="connsiteY4-80" fmla="*/ 0 h 1489043"/>
              <a:gd name="connsiteX0-81" fmla="*/ 97278 w 2263539"/>
              <a:gd name="connsiteY0-82" fmla="*/ 0 h 1489043"/>
              <a:gd name="connsiteX1-83" fmla="*/ 2068986 w 2263539"/>
              <a:gd name="connsiteY1-84" fmla="*/ 0 h 1489043"/>
              <a:gd name="connsiteX2-85" fmla="*/ 2263539 w 2263539"/>
              <a:gd name="connsiteY2-86" fmla="*/ 1469588 h 1489043"/>
              <a:gd name="connsiteX3-87" fmla="*/ 0 w 2263539"/>
              <a:gd name="connsiteY3-88" fmla="*/ 1489043 h 1489043"/>
              <a:gd name="connsiteX4-89" fmla="*/ 97278 w 2263539"/>
              <a:gd name="connsiteY4-90" fmla="*/ 0 h 14890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735" y="1717109"/>
            <a:ext cx="6712278" cy="4115157"/>
          </a:xfrm>
          <a:prstGeom prst="rect">
            <a:avLst/>
          </a:prstGeom>
        </p:spPr>
      </p:pic>
      <p:pic>
        <p:nvPicPr>
          <p:cNvPr id="4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4" y="549312"/>
            <a:ext cx="8822976" cy="4290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7941" y="1762684"/>
            <a:ext cx="6411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Nấm dùng làm thức ăn 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nấm ăn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red and white mushrooms with white dot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372059" y="553079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là nguồn thực phẩm quan trọng với sức khoẻ con người như thế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7946" y="18066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là nguồn thực phẩm có giá trị dinh dưỡng cao.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/>
          <p:cNvSpPr/>
          <p:nvPr/>
        </p:nvSpPr>
        <p:spPr>
          <a:xfrm>
            <a:off x="1268438" y="1511837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1391109" y="3343904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cung cấp các loại chất nào cho cơ thể con người?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8421" y="47022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cung cấp nhiều loại vi-ta-min, chất xơ, chất đạm,..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reeform: Shape 34"/>
          <p:cNvSpPr/>
          <p:nvPr/>
        </p:nvSpPr>
        <p:spPr>
          <a:xfrm>
            <a:off x="1287488" y="4302662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" grpId="0" animBg="1"/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/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/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1. Quan sát hình 2, nêu tên và mô tả đặc điểm hình dạng, màu sắc của các nấm ăn.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1804987"/>
            <a:ext cx="8343900" cy="43719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2114551"/>
            <a:ext cx="3638888" cy="2919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7750" y="2396002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 và mỏng màu xám, thân to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554</Words>
  <Application>Microsoft Office PowerPoint</Application>
  <PresentationFormat>Custom</PresentationFormat>
  <Paragraphs>53</Paragraphs>
  <Slides>26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2023-11-09T11:17:00Z</dcterms:created>
  <dcterms:modified xsi:type="dcterms:W3CDTF">2026-01-27T13:40:50Z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30E7E3AE33F44E11BC9B127F0B83C788_12</vt:lpwstr>
  </property>
  <property fmtid="{D5CDD505-2E9C-101B-9397-08002B2CF9AE}" pid="3" name="KSOProductBuildVer">
    <vt:lpwstr>1033-12.2.0.13431</vt:lpwstr>
  </property>
</Properties>
</file>