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4"/>
  </p:notesMasterIdLst>
  <p:sldIdLst>
    <p:sldId id="2007577188" r:id="rId3"/>
    <p:sldId id="268" r:id="rId4"/>
    <p:sldId id="264" r:id="rId5"/>
    <p:sldId id="275" r:id="rId6"/>
    <p:sldId id="257" r:id="rId7"/>
    <p:sldId id="263" r:id="rId8"/>
    <p:sldId id="265" r:id="rId9"/>
    <p:sldId id="308" r:id="rId10"/>
    <p:sldId id="313" r:id="rId11"/>
    <p:sldId id="266" r:id="rId12"/>
    <p:sldId id="307" r:id="rId13"/>
    <p:sldId id="267" r:id="rId14"/>
    <p:sldId id="314" r:id="rId15"/>
    <p:sldId id="269" r:id="rId16"/>
    <p:sldId id="315" r:id="rId17"/>
    <p:sldId id="270" r:id="rId18"/>
    <p:sldId id="271" r:id="rId19"/>
    <p:sldId id="309" r:id="rId20"/>
    <p:sldId id="311" r:id="rId21"/>
    <p:sldId id="316" r:id="rId22"/>
    <p:sldId id="317" r:id="rId23"/>
    <p:sldId id="318" r:id="rId24"/>
    <p:sldId id="320" r:id="rId25"/>
    <p:sldId id="319" r:id="rId26"/>
    <p:sldId id="321" r:id="rId27"/>
    <p:sldId id="273" r:id="rId28"/>
    <p:sldId id="276" r:id="rId29"/>
    <p:sldId id="286" r:id="rId30"/>
    <p:sldId id="287" r:id="rId31"/>
    <p:sldId id="322" r:id="rId32"/>
    <p:sldId id="30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842" autoAdjust="0"/>
  </p:normalViewPr>
  <p:slideViewPr>
    <p:cSldViewPr snapToGrid="0">
      <p:cViewPr varScale="1">
        <p:scale>
          <a:sx n="66" d="100"/>
          <a:sy n="66" d="100"/>
        </p:scale>
        <p:origin x="840"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6BC711-47AB-4095-B327-EB8DF21CCFF2}" type="datetimeFigureOut">
              <a:rPr lang="en-US" smtClean="0"/>
              <a:t>1/28/2026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020B5B-3C94-4AB9-B689-2314E99BA732}" type="slidenum">
              <a:rPr lang="en-US" smtClean="0"/>
              <a:t>‹#›</a:t>
            </a:fld>
            <a:endParaRPr lang="en-US"/>
          </a:p>
        </p:txBody>
      </p:sp>
    </p:spTree>
    <p:extLst>
      <p:ext uri="{BB962C8B-B14F-4D97-AF65-F5344CB8AC3E}">
        <p14:creationId xmlns:p14="http://schemas.microsoft.com/office/powerpoint/2010/main" val="2415983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a:solidFill>
                  <a:schemeClr val="tx1"/>
                </a:solidFill>
                <a:latin typeface="Garamond" pitchFamily="18" charset="0"/>
                <a:cs typeface="Arial" charset="0"/>
              </a:defRPr>
            </a:lvl1pPr>
            <a:lvl2pPr marL="742950" indent="-285750" eaLnBrk="0" hangingPunct="0">
              <a:defRPr sz="2800">
                <a:solidFill>
                  <a:schemeClr val="tx1"/>
                </a:solidFill>
                <a:latin typeface="Garamond" pitchFamily="18" charset="0"/>
                <a:cs typeface="Arial" charset="0"/>
              </a:defRPr>
            </a:lvl2pPr>
            <a:lvl3pPr marL="1143000" indent="-228600" eaLnBrk="0" hangingPunct="0">
              <a:defRPr sz="2800">
                <a:solidFill>
                  <a:schemeClr val="tx1"/>
                </a:solidFill>
                <a:latin typeface="Garamond" pitchFamily="18" charset="0"/>
                <a:cs typeface="Arial" charset="0"/>
              </a:defRPr>
            </a:lvl3pPr>
            <a:lvl4pPr marL="1600200" indent="-228600" eaLnBrk="0" hangingPunct="0">
              <a:defRPr sz="2800">
                <a:solidFill>
                  <a:schemeClr val="tx1"/>
                </a:solidFill>
                <a:latin typeface="Garamond" pitchFamily="18" charset="0"/>
                <a:cs typeface="Arial" charset="0"/>
              </a:defRPr>
            </a:lvl4pPr>
            <a:lvl5pPr marL="2057400" indent="-228600" eaLnBrk="0" hangingPunct="0">
              <a:defRPr sz="2800">
                <a:solidFill>
                  <a:schemeClr val="tx1"/>
                </a:solidFill>
                <a:latin typeface="Garamond" pitchFamily="18" charset="0"/>
                <a:cs typeface="Arial" charset="0"/>
              </a:defRPr>
            </a:lvl5pPr>
            <a:lvl6pPr marL="2514600" indent="-228600" defTabSz="1446213" eaLnBrk="0" fontAlgn="base" hangingPunct="0">
              <a:spcBef>
                <a:spcPct val="0"/>
              </a:spcBef>
              <a:spcAft>
                <a:spcPct val="0"/>
              </a:spcAft>
              <a:defRPr sz="2800">
                <a:solidFill>
                  <a:schemeClr val="tx1"/>
                </a:solidFill>
                <a:latin typeface="Garamond" pitchFamily="18" charset="0"/>
                <a:cs typeface="Arial" charset="0"/>
              </a:defRPr>
            </a:lvl6pPr>
            <a:lvl7pPr marL="2971800" indent="-228600" defTabSz="1446213" eaLnBrk="0" fontAlgn="base" hangingPunct="0">
              <a:spcBef>
                <a:spcPct val="0"/>
              </a:spcBef>
              <a:spcAft>
                <a:spcPct val="0"/>
              </a:spcAft>
              <a:defRPr sz="2800">
                <a:solidFill>
                  <a:schemeClr val="tx1"/>
                </a:solidFill>
                <a:latin typeface="Garamond" pitchFamily="18" charset="0"/>
                <a:cs typeface="Arial" charset="0"/>
              </a:defRPr>
            </a:lvl7pPr>
            <a:lvl8pPr marL="3429000" indent="-228600" defTabSz="1446213" eaLnBrk="0" fontAlgn="base" hangingPunct="0">
              <a:spcBef>
                <a:spcPct val="0"/>
              </a:spcBef>
              <a:spcAft>
                <a:spcPct val="0"/>
              </a:spcAft>
              <a:defRPr sz="2800">
                <a:solidFill>
                  <a:schemeClr val="tx1"/>
                </a:solidFill>
                <a:latin typeface="Garamond" pitchFamily="18" charset="0"/>
                <a:cs typeface="Arial" charset="0"/>
              </a:defRPr>
            </a:lvl8pPr>
            <a:lvl9pPr marL="3886200" indent="-228600" defTabSz="1446213" eaLnBrk="0" fontAlgn="base" hangingPunct="0">
              <a:spcBef>
                <a:spcPct val="0"/>
              </a:spcBef>
              <a:spcAft>
                <a:spcPct val="0"/>
              </a:spcAft>
              <a:defRPr sz="2800">
                <a:solidFill>
                  <a:schemeClr val="tx1"/>
                </a:solidFill>
                <a:latin typeface="Garamond" pitchFamily="18" charset="0"/>
                <a:cs typeface="Arial" charset="0"/>
              </a:defRPr>
            </a:lvl9pPr>
          </a:lstStyle>
          <a:p>
            <a:pPr eaLnBrk="1" hangingPunct="1"/>
            <a:fld id="{A8E8AAB3-6B98-4E43-AC69-6BE017A510E2}" type="slidenum">
              <a:rPr lang="en-US" sz="1200" smtClean="0"/>
              <a:pPr eaLnBrk="1" hangingPunct="1"/>
              <a:t>1</a:t>
            </a:fld>
            <a:endParaRPr lang="en-US" sz="1200"/>
          </a:p>
        </p:txBody>
      </p:sp>
    </p:spTree>
    <p:extLst>
      <p:ext uri="{BB962C8B-B14F-4D97-AF65-F5344CB8AC3E}">
        <p14:creationId xmlns:p14="http://schemas.microsoft.com/office/powerpoint/2010/main" val="3118671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5361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4403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7447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8067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7380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5811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4764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099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12347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1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7305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2121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5653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Bài thơ </a:t>
            </a:r>
            <a:r>
              <a:rPr lang="vi-VN" sz="1800" i="1" dirty="0">
                <a:effectLst/>
                <a:latin typeface="Times New Roman" panose="02020603050405020304" pitchFamily="18" charset="0"/>
                <a:ea typeface="Times New Roman" panose="02020603050405020304" pitchFamily="18" charset="0"/>
              </a:rPr>
              <a:t>Tiếng ru</a:t>
            </a:r>
            <a:r>
              <a:rPr lang="vi-VN" sz="1800" dirty="0">
                <a:effectLst/>
                <a:latin typeface="Times New Roman" panose="02020603050405020304" pitchFamily="18" charset="0"/>
                <a:ea typeface="Times New Roman" panose="02020603050405020304" pitchFamily="18" charset="0"/>
              </a:rPr>
              <a:t> sẽ giúp các em hiểu được những lời tâm tình, khuyên nhủ cùng những mong ước của cha mẹ dành cho con cái.</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61697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03714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87080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8734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256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35325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3353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4567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Bài thơ </a:t>
            </a:r>
            <a:r>
              <a:rPr lang="vi-VN" sz="1800" i="1" dirty="0">
                <a:effectLst/>
                <a:latin typeface="Times New Roman" panose="02020603050405020304" pitchFamily="18" charset="0"/>
                <a:ea typeface="Times New Roman" panose="02020603050405020304" pitchFamily="18" charset="0"/>
              </a:rPr>
              <a:t>Tiếng ru</a:t>
            </a:r>
            <a:r>
              <a:rPr lang="vi-VN" sz="1800" dirty="0">
                <a:effectLst/>
                <a:latin typeface="Times New Roman" panose="02020603050405020304" pitchFamily="18" charset="0"/>
                <a:ea typeface="Times New Roman" panose="02020603050405020304" pitchFamily="18" charset="0"/>
              </a:rPr>
              <a:t> sẽ giúp các em hiểu được những lời tâm tình, khuyên nhủ cùng những mong ước của cha mẹ dành cho con cái.</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5745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Bài thơ </a:t>
            </a:r>
            <a:r>
              <a:rPr lang="vi-VN" sz="1800" i="1" dirty="0">
                <a:effectLst/>
                <a:latin typeface="Times New Roman" panose="02020603050405020304" pitchFamily="18" charset="0"/>
                <a:ea typeface="Times New Roman" panose="02020603050405020304" pitchFamily="18" charset="0"/>
              </a:rPr>
              <a:t>Tiếng ru</a:t>
            </a:r>
            <a:r>
              <a:rPr lang="vi-VN" sz="1800" dirty="0">
                <a:effectLst/>
                <a:latin typeface="Times New Roman" panose="02020603050405020304" pitchFamily="18" charset="0"/>
                <a:ea typeface="Times New Roman" panose="02020603050405020304" pitchFamily="18" charset="0"/>
              </a:rPr>
              <a:t> sẽ giúp các em hiểu được những lời tâm tình, khuyên nhủ cùng những mong ước của cha mẹ dành cho con cái.</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1618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06720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3953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2193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2698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2026/1/28</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37619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2026/1/28</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53092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2026/1/28</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33974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6449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4280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170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44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34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538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863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842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1666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853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301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90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79945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2026/1/28</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40518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2026/1/28</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31707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2026/1/28</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73831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2026/1/28</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88726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2026/1/28</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77003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2026/1/28</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34437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E87BAF0C-5125-311C-864E-D87DA11B01F7}"/>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2026/1/28</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34129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55732590-02D8-BDD4-FA5E-34022674F27B}"/>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4" name="Picture 13" descr="A white circle with leaves and blue text&#10;&#10;Description automatically generated">
            <a:extLst>
              <a:ext uri="{FF2B5EF4-FFF2-40B4-BE49-F238E27FC236}">
                <a16:creationId xmlns:a16="http://schemas.microsoft.com/office/drawing/2014/main" id="{7B7AC8F1-BDBD-FB63-D2E9-C46775CB4F8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35347" y="-132121"/>
            <a:ext cx="1361153" cy="1361153"/>
          </a:xfrm>
          <a:prstGeom prst="rect">
            <a:avLst/>
          </a:prstGeom>
        </p:spPr>
      </p:pic>
      <p:pic>
        <p:nvPicPr>
          <p:cNvPr id="15" name="Picture 14" descr="A white circle with leaves and blue text&#10;&#10;Description automatically generated">
            <a:extLst>
              <a:ext uri="{FF2B5EF4-FFF2-40B4-BE49-F238E27FC236}">
                <a16:creationId xmlns:a16="http://schemas.microsoft.com/office/drawing/2014/main" id="{6FBEB904-86A4-DB8A-5BD1-8070C3DF986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55319" y="9228075"/>
            <a:ext cx="1361153" cy="1361153"/>
          </a:xfrm>
          <a:prstGeom prst="rect">
            <a:avLst/>
          </a:prstGeom>
        </p:spPr>
      </p:pic>
    </p:spTree>
    <p:extLst>
      <p:ext uri="{BB962C8B-B14F-4D97-AF65-F5344CB8AC3E}">
        <p14:creationId xmlns:p14="http://schemas.microsoft.com/office/powerpoint/2010/main" val="3555332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sv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sv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7.png"/><Relationship Id="rId7" Type="http://schemas.openxmlformats.org/officeDocument/2006/relationships/image" Target="../media/image41.sv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3.sv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13.sv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2.png"/><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1.sv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101+ Mẫu PowerPoint 8/3 - Background, hình nền mới nhất 2024">
            <a:extLst>
              <a:ext uri="{FF2B5EF4-FFF2-40B4-BE49-F238E27FC236}">
                <a16:creationId xmlns:a16="http://schemas.microsoft.com/office/drawing/2014/main" id="{342A1023-005E-0ADB-9104-64016830C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1098"/>
            <a:ext cx="12254753" cy="68369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08214" y="862852"/>
            <a:ext cx="10286999" cy="3200876"/>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7200" b="1" spc="38">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endParaRPr lang="en-US" sz="72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a:p>
            <a:pPr algn="ctr"/>
            <a:r>
              <a:rPr lang="en-US" sz="4500" b="1">
                <a:solidFill>
                  <a:srgbClr val="FF0000"/>
                </a:solidFill>
                <a:latin typeface="Times New Roman" panose="02020603050405020304" pitchFamily="18" charset="0"/>
                <a:cs typeface="Times New Roman" panose="02020603050405020304" pitchFamily="18" charset="0"/>
              </a:rPr>
              <a:t>CHÀO MỪNG QUÝ THẦY CÔ</a:t>
            </a:r>
          </a:p>
          <a:p>
            <a:pPr algn="ctr"/>
            <a:r>
              <a:rPr lang="en-US" sz="4500" b="1">
                <a:solidFill>
                  <a:srgbClr val="FF0000"/>
                </a:solidFill>
                <a:latin typeface="Times New Roman" panose="02020603050405020304" pitchFamily="18" charset="0"/>
                <a:cs typeface="Times New Roman" panose="02020603050405020304" pitchFamily="18" charset="0"/>
              </a:rPr>
              <a:t>VỀ DỰ GIỜ</a:t>
            </a:r>
          </a:p>
          <a:p>
            <a:pPr algn="ctr"/>
            <a:r>
              <a:rPr lang="en-US" sz="4000" b="1" i="1">
                <a:solidFill>
                  <a:schemeClr val="accent1">
                    <a:lumMod val="75000"/>
                  </a:schemeClr>
                </a:solidFill>
                <a:latin typeface="Times New Roman" panose="02020603050405020304" pitchFamily="18" charset="0"/>
                <a:cs typeface="Times New Roman" panose="02020603050405020304" pitchFamily="18" charset="0"/>
              </a:rPr>
              <a:t>Môn: Tiếng Việt</a:t>
            </a:r>
          </a:p>
        </p:txBody>
      </p:sp>
      <p:pic>
        <p:nvPicPr>
          <p:cNvPr id="2056" name="Picture 8" descr="animal-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35314" y="1377833"/>
            <a:ext cx="98583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20FE1D7-DC0B-7E39-3F3A-868146A83C46}"/>
              </a:ext>
            </a:extLst>
          </p:cNvPr>
          <p:cNvSpPr txBox="1"/>
          <p:nvPr/>
        </p:nvSpPr>
        <p:spPr>
          <a:xfrm>
            <a:off x="3881714" y="430304"/>
            <a:ext cx="4155305" cy="707886"/>
          </a:xfrm>
          <a:prstGeom prst="rect">
            <a:avLst/>
          </a:prstGeom>
          <a:noFill/>
        </p:spPr>
        <p:txBody>
          <a:bodyPr wrap="none" rtlCol="0">
            <a:spAutoFit/>
          </a:bodyPr>
          <a:lstStyle/>
          <a:p>
            <a:pPr algn="ctr"/>
            <a:r>
              <a:rPr lang="en-US" sz="2000" b="1">
                <a:solidFill>
                  <a:schemeClr val="accent5">
                    <a:lumMod val="75000"/>
                  </a:schemeClr>
                </a:solidFill>
                <a:latin typeface="Times New Roman" panose="02020603050405020304" pitchFamily="18" charset="0"/>
                <a:cs typeface="Times New Roman" panose="02020603050405020304" pitchFamily="18" charset="0"/>
              </a:rPr>
              <a:t>UBND PHƯỜNG HƯNG ĐẠO</a:t>
            </a:r>
          </a:p>
          <a:p>
            <a:pPr algn="ctr"/>
            <a:r>
              <a:rPr lang="en-US" sz="2000" b="1">
                <a:solidFill>
                  <a:schemeClr val="accent5">
                    <a:lumMod val="75000"/>
                  </a:schemeClr>
                </a:solidFill>
                <a:latin typeface="Times New Roman" panose="02020603050405020304" pitchFamily="18" charset="0"/>
                <a:cs typeface="Times New Roman" panose="02020603050405020304" pitchFamily="18" charset="0"/>
              </a:rPr>
              <a:t>TRƯỜNG TIỂU HỌC HƯNG ĐẠO</a:t>
            </a:r>
          </a:p>
        </p:txBody>
      </p:sp>
      <p:cxnSp>
        <p:nvCxnSpPr>
          <p:cNvPr id="4" name="Straight Connector 3">
            <a:extLst>
              <a:ext uri="{FF2B5EF4-FFF2-40B4-BE49-F238E27FC236}">
                <a16:creationId xmlns:a16="http://schemas.microsoft.com/office/drawing/2014/main" id="{123AAF9C-A93D-DA0B-C83B-54644D6FD94A}"/>
              </a:ext>
            </a:extLst>
          </p:cNvPr>
          <p:cNvCxnSpPr>
            <a:cxnSpLocks/>
          </p:cNvCxnSpPr>
          <p:nvPr/>
        </p:nvCxnSpPr>
        <p:spPr>
          <a:xfrm>
            <a:off x="4401671" y="1138190"/>
            <a:ext cx="33348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068F63A-0B78-7FAC-3469-2760FB9346F4}"/>
              </a:ext>
            </a:extLst>
          </p:cNvPr>
          <p:cNvSpPr txBox="1"/>
          <p:nvPr/>
        </p:nvSpPr>
        <p:spPr>
          <a:xfrm>
            <a:off x="1219198" y="5387790"/>
            <a:ext cx="5141151" cy="954107"/>
          </a:xfrm>
          <a:prstGeom prst="rect">
            <a:avLst/>
          </a:prstGeom>
          <a:noFill/>
        </p:spPr>
        <p:txBody>
          <a:bodyPr wrap="none" rtlCol="0">
            <a:spAutoFit/>
          </a:bodyPr>
          <a:lstStyle/>
          <a:p>
            <a:r>
              <a:rPr lang="en-US" sz="2800" b="1" i="1">
                <a:solidFill>
                  <a:schemeClr val="accent1">
                    <a:lumMod val="75000"/>
                  </a:schemeClr>
                </a:solidFill>
                <a:latin typeface="Times New Roman" panose="02020603050405020304" pitchFamily="18" charset="0"/>
                <a:cs typeface="Times New Roman" panose="02020603050405020304" pitchFamily="18" charset="0"/>
              </a:rPr>
              <a:t>Giáo viên: Nguyễn Hương Trang</a:t>
            </a:r>
          </a:p>
          <a:p>
            <a:r>
              <a:rPr lang="en-US" sz="2800" b="1" i="1">
                <a:solidFill>
                  <a:schemeClr val="accent1">
                    <a:lumMod val="75000"/>
                  </a:schemeClr>
                </a:solidFill>
                <a:latin typeface="Times New Roman" panose="02020603050405020304" pitchFamily="18" charset="0"/>
                <a:cs typeface="Times New Roman" panose="02020603050405020304" pitchFamily="18" charset="0"/>
              </a:rPr>
              <a:t>Lớp : 4A4</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27204B0-2626-48A2-80B3-82DA6B62B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6520" y="1685210"/>
            <a:ext cx="5380375" cy="5403458"/>
          </a:xfrm>
          <a:prstGeom prst="rect">
            <a:avLst/>
          </a:prstGeom>
        </p:spPr>
      </p:pic>
      <p:sp>
        <p:nvSpPr>
          <p:cNvPr id="3" name="Rectangle 2">
            <a:extLst>
              <a:ext uri="{FF2B5EF4-FFF2-40B4-BE49-F238E27FC236}">
                <a16:creationId xmlns:a16="http://schemas.microsoft.com/office/drawing/2014/main" id="{A183E6AE-9061-C10F-FEB4-BA38E360676C}"/>
              </a:ext>
            </a:extLst>
          </p:cNvPr>
          <p:cNvSpPr/>
          <p:nvPr/>
        </p:nvSpPr>
        <p:spPr>
          <a:xfrm>
            <a:off x="310908" y="2432347"/>
            <a:ext cx="4027064" cy="923330"/>
          </a:xfrm>
          <a:prstGeom prst="rect">
            <a:avLst/>
          </a:prstGeom>
        </p:spPr>
        <p:txBody>
          <a:bodyPr wrap="none">
            <a:spAutoFit/>
          </a:bodyPr>
          <a:lstStyle/>
          <a:p>
            <a:pPr lvl="0"/>
            <a:r>
              <a:rPr lang="en-US" sz="5400" b="1" dirty="0" err="1">
                <a:solidFill>
                  <a:srgbClr val="002060"/>
                </a:solidFill>
                <a:latin typeface="Cambria" panose="02040503050406030204" pitchFamily="18" charset="0"/>
                <a:ea typeface="Cambria" panose="02040503050406030204" pitchFamily="18" charset="0"/>
              </a:rPr>
              <a:t>đốm</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lửa</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tàn</a:t>
            </a:r>
            <a:endParaRPr lang="vi-VN" sz="5400" b="1" dirty="0">
              <a:solidFill>
                <a:srgbClr val="00206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6369CE77-8373-D6B2-18F3-C7D17F5AB75B}"/>
              </a:ext>
            </a:extLst>
          </p:cNvPr>
          <p:cNvPicPr>
            <a:picLocks noChangeAspect="1"/>
          </p:cNvPicPr>
          <p:nvPr/>
        </p:nvPicPr>
        <p:blipFill>
          <a:blip r:embed="rId4"/>
          <a:stretch>
            <a:fillRect/>
          </a:stretch>
        </p:blipFill>
        <p:spPr>
          <a:xfrm>
            <a:off x="380619" y="156397"/>
            <a:ext cx="11174937" cy="1865538"/>
          </a:xfrm>
          <a:prstGeom prst="rect">
            <a:avLst/>
          </a:prstGeom>
        </p:spPr>
      </p:pic>
      <p:sp>
        <p:nvSpPr>
          <p:cNvPr id="8" name="Rectangle 7">
            <a:extLst>
              <a:ext uri="{FF2B5EF4-FFF2-40B4-BE49-F238E27FC236}">
                <a16:creationId xmlns:a16="http://schemas.microsoft.com/office/drawing/2014/main" id="{B24DCDA7-CD67-2C0C-B921-9DCB88827570}"/>
              </a:ext>
            </a:extLst>
          </p:cNvPr>
          <p:cNvSpPr/>
          <p:nvPr/>
        </p:nvSpPr>
        <p:spPr>
          <a:xfrm>
            <a:off x="3663709" y="3588485"/>
            <a:ext cx="3304110" cy="923330"/>
          </a:xfrm>
          <a:prstGeom prst="rect">
            <a:avLst/>
          </a:prstGeom>
        </p:spPr>
        <p:txBody>
          <a:bodyPr wrap="none">
            <a:spAutoFit/>
          </a:bodyPr>
          <a:lstStyle/>
          <a:p>
            <a:pPr lvl="0"/>
            <a:r>
              <a:rPr lang="en-US" sz="5400" b="1" dirty="0" err="1">
                <a:solidFill>
                  <a:srgbClr val="002060"/>
                </a:solidFill>
                <a:latin typeface="Cambria" panose="02040503050406030204" pitchFamily="18" charset="0"/>
                <a:ea typeface="Cambria" panose="02040503050406030204" pitchFamily="18" charset="0"/>
              </a:rPr>
              <a:t>măng</a:t>
            </a:r>
            <a:r>
              <a:rPr lang="en-US" sz="5400" b="1" dirty="0">
                <a:solidFill>
                  <a:srgbClr val="002060"/>
                </a:solidFill>
                <a:latin typeface="Cambria" panose="02040503050406030204" pitchFamily="18" charset="0"/>
                <a:ea typeface="Cambria" panose="02040503050406030204" pitchFamily="18" charset="0"/>
              </a:rPr>
              <a:t> non</a:t>
            </a:r>
            <a:endParaRPr lang="vi-VN" sz="5400" b="1" dirty="0">
              <a:solidFill>
                <a:srgbClr val="002060"/>
              </a:solidFill>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C44DC121-E214-A295-874A-32E9C172068D}"/>
              </a:ext>
            </a:extLst>
          </p:cNvPr>
          <p:cNvSpPr/>
          <p:nvPr/>
        </p:nvSpPr>
        <p:spPr>
          <a:xfrm>
            <a:off x="5177199" y="5038913"/>
            <a:ext cx="3142207" cy="923330"/>
          </a:xfrm>
          <a:prstGeom prst="rect">
            <a:avLst/>
          </a:prstGeom>
        </p:spPr>
        <p:txBody>
          <a:bodyPr wrap="none">
            <a:spAutoFit/>
          </a:bodyPr>
          <a:lstStyle/>
          <a:p>
            <a:pPr lvl="0"/>
            <a:r>
              <a:rPr lang="en-US" sz="5400" b="1" dirty="0" err="1">
                <a:solidFill>
                  <a:srgbClr val="002060"/>
                </a:solidFill>
                <a:latin typeface="Cambria" panose="02040503050406030204" pitchFamily="18" charset="0"/>
                <a:ea typeface="Cambria" panose="02040503050406030204" pitchFamily="18" charset="0"/>
              </a:rPr>
              <a:t>chắt</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chiu</a:t>
            </a:r>
            <a:endParaRPr lang="vi-VN" sz="5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12910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28C6C7-02E5-4918-74DC-799F51ECDDBC}"/>
              </a:ext>
            </a:extLst>
          </p:cNvPr>
          <p:cNvPicPr>
            <a:picLocks noChangeAspect="1"/>
          </p:cNvPicPr>
          <p:nvPr/>
        </p:nvPicPr>
        <p:blipFill>
          <a:blip r:embed="rId3"/>
          <a:srcRect/>
          <a:stretch>
            <a:fillRect/>
          </a:stretch>
        </p:blipFill>
        <p:spPr>
          <a:xfrm>
            <a:off x="6821202" y="37753"/>
            <a:ext cx="5020086" cy="1524851"/>
          </a:xfrm>
          <a:prstGeom prst="rect">
            <a:avLst/>
          </a:prstGeom>
        </p:spPr>
      </p:pic>
      <p:pic>
        <p:nvPicPr>
          <p:cNvPr id="8" name="Picture 7">
            <a:extLst>
              <a:ext uri="{FF2B5EF4-FFF2-40B4-BE49-F238E27FC236}">
                <a16:creationId xmlns:a16="http://schemas.microsoft.com/office/drawing/2014/main" id="{2B8C1FD4-BCA2-48FB-308D-310080C1E980}"/>
              </a:ext>
            </a:extLst>
          </p:cNvPr>
          <p:cNvPicPr>
            <a:picLocks noChangeAspect="1"/>
          </p:cNvPicPr>
          <p:nvPr/>
        </p:nvPicPr>
        <p:blipFill>
          <a:blip r:embed="rId3"/>
          <a:srcRect/>
          <a:stretch>
            <a:fillRect/>
          </a:stretch>
        </p:blipFill>
        <p:spPr>
          <a:xfrm>
            <a:off x="2582774" y="4905114"/>
            <a:ext cx="3819621" cy="1160210"/>
          </a:xfrm>
          <a:prstGeom prst="rect">
            <a:avLst/>
          </a:prstGeom>
        </p:spPr>
      </p:pic>
      <p:pic>
        <p:nvPicPr>
          <p:cNvPr id="9" name="Picture 12">
            <a:extLst>
              <a:ext uri="{FF2B5EF4-FFF2-40B4-BE49-F238E27FC236}">
                <a16:creationId xmlns:a16="http://schemas.microsoft.com/office/drawing/2014/main" id="{B69B56CA-F1D6-8BF7-1376-402E9322F745}"/>
              </a:ext>
            </a:extLst>
          </p:cNvPr>
          <p:cNvPicPr>
            <a:picLocks noChangeAspect="1"/>
          </p:cNvPicPr>
          <p:nvPr/>
        </p:nvPicPr>
        <p:blipFill>
          <a:blip r:embed="rId4"/>
          <a:srcRect/>
          <a:stretch>
            <a:fillRect/>
          </a:stretch>
        </p:blipFill>
        <p:spPr>
          <a:xfrm>
            <a:off x="3492783" y="117973"/>
            <a:ext cx="7190563" cy="6858000"/>
          </a:xfrm>
          <a:prstGeom prst="rect">
            <a:avLst/>
          </a:prstGeom>
        </p:spPr>
      </p:pic>
      <p:pic>
        <p:nvPicPr>
          <p:cNvPr id="10" name="Picture 14">
            <a:extLst>
              <a:ext uri="{FF2B5EF4-FFF2-40B4-BE49-F238E27FC236}">
                <a16:creationId xmlns:a16="http://schemas.microsoft.com/office/drawing/2014/main" id="{5042B4E6-39BD-1CE8-D0AB-2C3EAC0DE7C9}"/>
              </a:ext>
            </a:extLst>
          </p:cNvPr>
          <p:cNvPicPr>
            <a:picLocks noChangeAspect="1"/>
          </p:cNvPicPr>
          <p:nvPr/>
        </p:nvPicPr>
        <p:blipFill>
          <a:blip r:embed="rId5"/>
          <a:srcRect/>
          <a:stretch>
            <a:fillRect/>
          </a:stretch>
        </p:blipFill>
        <p:spPr>
          <a:xfrm>
            <a:off x="6465201" y="-1061817"/>
            <a:ext cx="7190563" cy="6858000"/>
          </a:xfrm>
          <a:prstGeom prst="rect">
            <a:avLst/>
          </a:prstGeom>
        </p:spPr>
      </p:pic>
      <p:grpSp>
        <p:nvGrpSpPr>
          <p:cNvPr id="11" name="Group 10">
            <a:extLst>
              <a:ext uri="{FF2B5EF4-FFF2-40B4-BE49-F238E27FC236}">
                <a16:creationId xmlns:a16="http://schemas.microsoft.com/office/drawing/2014/main" id="{A427EF39-75D6-D875-D922-7A085E328021}"/>
              </a:ext>
            </a:extLst>
          </p:cNvPr>
          <p:cNvGrpSpPr/>
          <p:nvPr/>
        </p:nvGrpSpPr>
        <p:grpSpPr>
          <a:xfrm>
            <a:off x="1940307" y="-402849"/>
            <a:ext cx="8116789" cy="2773909"/>
            <a:chOff x="1563554" y="-14377"/>
            <a:chExt cx="9458111" cy="3318082"/>
          </a:xfrm>
        </p:grpSpPr>
        <p:pic>
          <p:nvPicPr>
            <p:cNvPr id="12" name="图片 5" descr="黑暗里有星球&#10;&#10;中度可信度描述已自动生成">
              <a:extLst>
                <a:ext uri="{FF2B5EF4-FFF2-40B4-BE49-F238E27FC236}">
                  <a16:creationId xmlns:a16="http://schemas.microsoft.com/office/drawing/2014/main" id="{7D7493A4-8586-9B92-9F3A-C1837CC4859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13" name="Rectangle 12">
              <a:extLst>
                <a:ext uri="{FF2B5EF4-FFF2-40B4-BE49-F238E27FC236}">
                  <a16:creationId xmlns:a16="http://schemas.microsoft.com/office/drawing/2014/main" id="{72EE2445-348A-662B-2330-1CDA25EFB06B}"/>
                </a:ext>
              </a:extLst>
            </p:cNvPr>
            <p:cNvSpPr/>
            <p:nvPr/>
          </p:nvSpPr>
          <p:spPr>
            <a:xfrm>
              <a:off x="2211239" y="1063140"/>
              <a:ext cx="849815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câu</a:t>
              </a:r>
              <a:endPar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4" name="图片 3">
            <a:extLst>
              <a:ext uri="{FF2B5EF4-FFF2-40B4-BE49-F238E27FC236}">
                <a16:creationId xmlns:a16="http://schemas.microsoft.com/office/drawing/2014/main" id="{A6A53B65-E941-1143-E782-C05C05E280A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36" b="1936"/>
          <a:stretch>
            <a:fillRect/>
          </a:stretch>
        </p:blipFill>
        <p:spPr>
          <a:xfrm>
            <a:off x="-588222" y="2044756"/>
            <a:ext cx="13294129" cy="4813244"/>
          </a:xfrm>
          <a:prstGeom prst="rect">
            <a:avLst/>
          </a:prstGeom>
        </p:spPr>
      </p:pic>
      <p:sp>
        <p:nvSpPr>
          <p:cNvPr id="15" name="TextBox 14">
            <a:extLst>
              <a:ext uri="{FF2B5EF4-FFF2-40B4-BE49-F238E27FC236}">
                <a16:creationId xmlns:a16="http://schemas.microsoft.com/office/drawing/2014/main" id="{4BA02524-5A0E-D18B-FC6A-D4D6B3045BC2}"/>
              </a:ext>
            </a:extLst>
          </p:cNvPr>
          <p:cNvSpPr txBox="1"/>
          <p:nvPr/>
        </p:nvSpPr>
        <p:spPr>
          <a:xfrm>
            <a:off x="2438400" y="3577134"/>
            <a:ext cx="8138160" cy="1077218"/>
          </a:xfrm>
          <a:prstGeom prst="rect">
            <a:avLst/>
          </a:prstGeom>
          <a:noFill/>
        </p:spPr>
        <p:txBody>
          <a:bodyPr wrap="square" rtlCol="0">
            <a:spAutoFit/>
          </a:bodyPr>
          <a:lstStyle/>
          <a:p>
            <a:r>
              <a:rPr lang="vi-VN" sz="3200" b="1" i="1" dirty="0">
                <a:latin typeface="Cambria" panose="02040503050406030204" pitchFamily="18" charset="0"/>
                <a:ea typeface="Cambria" panose="02040503050406030204" pitchFamily="18" charset="0"/>
              </a:rPr>
              <a:t>Một người </a:t>
            </a:r>
            <a:r>
              <a:rPr lang="vi-VN" sz="3200" b="1" i="1" dirty="0">
                <a:solidFill>
                  <a:srgbClr val="FF0000"/>
                </a:solidFill>
                <a:latin typeface="Cambria" panose="02040503050406030204" pitchFamily="18" charset="0"/>
                <a:ea typeface="Cambria" panose="02040503050406030204" pitchFamily="18" charset="0"/>
              </a:rPr>
              <a:t>/</a:t>
            </a:r>
            <a:r>
              <a:rPr lang="vi-VN" sz="3200" b="1" i="1" dirty="0">
                <a:latin typeface="Cambria" panose="02040503050406030204" pitchFamily="18" charset="0"/>
                <a:ea typeface="Cambria" panose="02040503050406030204" pitchFamily="18" charset="0"/>
              </a:rPr>
              <a:t>- đâu phải trần gian?/</a:t>
            </a:r>
          </a:p>
          <a:p>
            <a:r>
              <a:rPr lang="vi-VN" sz="3200" b="1" i="1" dirty="0">
                <a:latin typeface="Cambria" panose="02040503050406030204" pitchFamily="18" charset="0"/>
                <a:ea typeface="Cambria" panose="02040503050406030204" pitchFamily="18" charset="0"/>
              </a:rPr>
              <a:t>Sống chăng,</a:t>
            </a:r>
            <a:r>
              <a:rPr lang="vi-VN" sz="3200" b="1" i="1" dirty="0">
                <a:solidFill>
                  <a:srgbClr val="FF0000"/>
                </a:solidFill>
                <a:latin typeface="Cambria" panose="02040503050406030204" pitchFamily="18" charset="0"/>
                <a:ea typeface="Cambria" panose="02040503050406030204" pitchFamily="18" charset="0"/>
              </a:rPr>
              <a:t>/</a:t>
            </a:r>
            <a:r>
              <a:rPr lang="vi-VN" sz="3200" b="1" i="1" dirty="0">
                <a:latin typeface="Cambria" panose="02040503050406030204" pitchFamily="18" charset="0"/>
                <a:ea typeface="Cambria" panose="02040503050406030204" pitchFamily="18" charset="0"/>
              </a:rPr>
              <a:t> một đốm lửa tàn mà thôi!</a:t>
            </a:r>
            <a:r>
              <a:rPr lang="vi-VN" sz="3200" b="1" i="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055311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47C4C7-9829-3329-CC66-79A162EB375A}"/>
              </a:ext>
            </a:extLst>
          </p:cNvPr>
          <p:cNvGrpSpPr/>
          <p:nvPr/>
        </p:nvGrpSpPr>
        <p:grpSpPr>
          <a:xfrm>
            <a:off x="5507670" y="3853861"/>
            <a:ext cx="5119690" cy="1165179"/>
            <a:chOff x="10451647" y="3056705"/>
            <a:chExt cx="8709502" cy="2207630"/>
          </a:xfrm>
          <a:solidFill>
            <a:schemeClr val="accent4">
              <a:lumMod val="20000"/>
              <a:lumOff val="80000"/>
            </a:schemeClr>
          </a:solidFill>
        </p:grpSpPr>
        <p:sp>
          <p:nvSpPr>
            <p:cNvPr id="3" name="Rounded Rectangle 38">
              <a:extLst>
                <a:ext uri="{FF2B5EF4-FFF2-40B4-BE49-F238E27FC236}">
                  <a16:creationId xmlns:a16="http://schemas.microsoft.com/office/drawing/2014/main" id="{1A212685-AEE2-7801-782D-BFECF1AFFFD1}"/>
                </a:ext>
              </a:extLst>
            </p:cNvPr>
            <p:cNvSpPr/>
            <p:nvPr/>
          </p:nvSpPr>
          <p:spPr>
            <a:xfrm>
              <a:off x="10451647" y="3056705"/>
              <a:ext cx="8709502" cy="2207630"/>
            </a:xfrm>
            <a:prstGeom prst="roundRect">
              <a:avLst/>
            </a:prstGeom>
            <a:grpFill/>
            <a:ln>
              <a:solidFill>
                <a:srgbClr val="AE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8449A3B-B755-DAC4-375A-3A9AEF23BCAF}"/>
                </a:ext>
              </a:extLst>
            </p:cNvPr>
            <p:cNvSpPr/>
            <p:nvPr/>
          </p:nvSpPr>
          <p:spPr>
            <a:xfrm>
              <a:off x="11025188" y="3409363"/>
              <a:ext cx="8007852" cy="830997"/>
            </a:xfrm>
            <a:prstGeom prst="rect">
              <a:avLst/>
            </a:prstGeom>
            <a:grpFill/>
          </p:spPr>
          <p:txBody>
            <a:bodyPr wrap="square">
              <a:spAutoFit/>
            </a:bodyPr>
            <a:lstStyle/>
            <a:p>
              <a:pPr algn="ctr"/>
              <a:r>
                <a:rPr lang="en-GB" sz="4800" b="1" dirty="0" err="1">
                  <a:solidFill>
                    <a:srgbClr val="3B5574"/>
                  </a:solidFill>
                  <a:latin typeface="Cambria" panose="02040503050406030204" pitchFamily="18" charset="0"/>
                  <a:ea typeface="Cambria" panose="02040503050406030204" pitchFamily="18" charset="0"/>
                </a:rPr>
                <a:t>Loài</a:t>
              </a:r>
              <a:r>
                <a:rPr lang="en-GB" sz="4800" b="1" dirty="0">
                  <a:solidFill>
                    <a:srgbClr val="3B5574"/>
                  </a:solidFill>
                  <a:latin typeface="Cambria" panose="02040503050406030204" pitchFamily="18" charset="0"/>
                  <a:ea typeface="Cambria" panose="02040503050406030204" pitchFamily="18" charset="0"/>
                </a:rPr>
                <a:t> </a:t>
              </a:r>
              <a:r>
                <a:rPr lang="en-GB" sz="4800" b="1" dirty="0" err="1">
                  <a:solidFill>
                    <a:srgbClr val="3B5574"/>
                  </a:solidFill>
                  <a:latin typeface="Cambria" panose="02040503050406030204" pitchFamily="18" charset="0"/>
                  <a:ea typeface="Cambria" panose="02040503050406030204" pitchFamily="18" charset="0"/>
                </a:rPr>
                <a:t>người</a:t>
              </a:r>
              <a:endParaRPr lang="en-GB" sz="2400" b="1" dirty="0">
                <a:solidFill>
                  <a:srgbClr val="3B5574"/>
                </a:solidFill>
              </a:endParaRPr>
            </a:p>
          </p:txBody>
        </p:sp>
      </p:grpSp>
      <p:grpSp>
        <p:nvGrpSpPr>
          <p:cNvPr id="6" name="Group 5">
            <a:extLst>
              <a:ext uri="{FF2B5EF4-FFF2-40B4-BE49-F238E27FC236}">
                <a16:creationId xmlns:a16="http://schemas.microsoft.com/office/drawing/2014/main" id="{DDDD1D33-6439-17FB-627D-393349FB0B07}"/>
              </a:ext>
            </a:extLst>
          </p:cNvPr>
          <p:cNvGrpSpPr/>
          <p:nvPr/>
        </p:nvGrpSpPr>
        <p:grpSpPr>
          <a:xfrm>
            <a:off x="481124" y="1824182"/>
            <a:ext cx="5409398" cy="1980445"/>
            <a:chOff x="6198158" y="1984634"/>
            <a:chExt cx="5409398" cy="1980445"/>
          </a:xfrm>
        </p:grpSpPr>
        <p:sp>
          <p:nvSpPr>
            <p:cNvPr id="13" name="Freeform 6">
              <a:extLst>
                <a:ext uri="{FF2B5EF4-FFF2-40B4-BE49-F238E27FC236}">
                  <a16:creationId xmlns:a16="http://schemas.microsoft.com/office/drawing/2014/main" id="{2B3BEE09-5694-3F3D-E04C-882DAFA6FECC}"/>
                </a:ext>
              </a:extLst>
            </p:cNvPr>
            <p:cNvSpPr/>
            <p:nvPr/>
          </p:nvSpPr>
          <p:spPr>
            <a:xfrm rot="21209372" flipV="1">
              <a:off x="6198158" y="1984634"/>
              <a:ext cx="5409398" cy="1980445"/>
            </a:xfrm>
            <a:custGeom>
              <a:avLst/>
              <a:gdLst/>
              <a:ahLst/>
              <a:cxnLst/>
              <a:rect l="l" t="t" r="r" b="b"/>
              <a:pathLst>
                <a:path w="7322035" h="5400001">
                  <a:moveTo>
                    <a:pt x="0" y="0"/>
                  </a:moveTo>
                  <a:lnTo>
                    <a:pt x="7322035" y="0"/>
                  </a:lnTo>
                  <a:lnTo>
                    <a:pt x="7322035" y="5400001"/>
                  </a:lnTo>
                  <a:lnTo>
                    <a:pt x="0" y="54000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Rectangle 17">
              <a:extLst>
                <a:ext uri="{FF2B5EF4-FFF2-40B4-BE49-F238E27FC236}">
                  <a16:creationId xmlns:a16="http://schemas.microsoft.com/office/drawing/2014/main" id="{BBCA8292-E8AD-C0FC-E3EC-AB74D7DA8CF8}"/>
                </a:ext>
              </a:extLst>
            </p:cNvPr>
            <p:cNvSpPr/>
            <p:nvPr/>
          </p:nvSpPr>
          <p:spPr>
            <a:xfrm>
              <a:off x="6752578" y="2423883"/>
              <a:ext cx="4247655" cy="1015663"/>
            </a:xfrm>
            <a:prstGeom prst="rect">
              <a:avLst/>
            </a:prstGeom>
          </p:spPr>
          <p:txBody>
            <a:bodyPr wrap="square">
              <a:spAutoFit/>
            </a:bodyPr>
            <a:lstStyle/>
            <a:p>
              <a:pPr algn="ctr"/>
              <a:r>
                <a:rPr lang="en-GB" sz="6000" b="1" dirty="0" err="1">
                  <a:solidFill>
                    <a:schemeClr val="bg1"/>
                  </a:solidFill>
                  <a:latin typeface="Cambria" panose="02040503050406030204" pitchFamily="18" charset="0"/>
                  <a:ea typeface="Cambria" panose="02040503050406030204" pitchFamily="18" charset="0"/>
                </a:rPr>
                <a:t>Nhân</a:t>
              </a:r>
              <a:r>
                <a:rPr lang="en-GB" sz="6000" b="1" dirty="0">
                  <a:solidFill>
                    <a:schemeClr val="bg1"/>
                  </a:solidFill>
                  <a:latin typeface="Cambria" panose="02040503050406030204" pitchFamily="18" charset="0"/>
                  <a:ea typeface="Cambria" panose="02040503050406030204" pitchFamily="18" charset="0"/>
                </a:rPr>
                <a:t> </a:t>
              </a:r>
              <a:r>
                <a:rPr lang="en-GB" sz="6000" b="1" dirty="0" err="1">
                  <a:solidFill>
                    <a:schemeClr val="bg1"/>
                  </a:solidFill>
                  <a:latin typeface="Cambria" panose="02040503050406030204" pitchFamily="18" charset="0"/>
                  <a:ea typeface="Cambria" panose="02040503050406030204" pitchFamily="18" charset="0"/>
                </a:rPr>
                <a:t>gian</a:t>
              </a:r>
              <a:endParaRPr lang="en-GB" sz="3200" b="1" dirty="0">
                <a:solidFill>
                  <a:schemeClr val="bg1"/>
                </a:solidFill>
              </a:endParaRPr>
            </a:p>
          </p:txBody>
        </p:sp>
      </p:grpSp>
      <p:pic>
        <p:nvPicPr>
          <p:cNvPr id="19" name="Picture 18">
            <a:extLst>
              <a:ext uri="{FF2B5EF4-FFF2-40B4-BE49-F238E27FC236}">
                <a16:creationId xmlns:a16="http://schemas.microsoft.com/office/drawing/2014/main" id="{CB4D9E16-8723-9AD3-89AC-02397AC7C163}"/>
              </a:ext>
            </a:extLst>
          </p:cNvPr>
          <p:cNvPicPr>
            <a:picLocks noChangeAspect="1"/>
          </p:cNvPicPr>
          <p:nvPr/>
        </p:nvPicPr>
        <p:blipFill>
          <a:blip r:embed="rId5"/>
          <a:stretch>
            <a:fillRect/>
          </a:stretch>
        </p:blipFill>
        <p:spPr>
          <a:xfrm>
            <a:off x="1023160" y="-87316"/>
            <a:ext cx="11168840" cy="1822862"/>
          </a:xfrm>
          <a:prstGeom prst="rect">
            <a:avLst/>
          </a:prstGeom>
        </p:spPr>
      </p:pic>
    </p:spTree>
    <p:extLst>
      <p:ext uri="{BB962C8B-B14F-4D97-AF65-F5344CB8AC3E}">
        <p14:creationId xmlns:p14="http://schemas.microsoft.com/office/powerpoint/2010/main" val="3043094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47C4C7-9829-3329-CC66-79A162EB375A}"/>
              </a:ext>
            </a:extLst>
          </p:cNvPr>
          <p:cNvGrpSpPr/>
          <p:nvPr/>
        </p:nvGrpSpPr>
        <p:grpSpPr>
          <a:xfrm>
            <a:off x="4511040" y="3853861"/>
            <a:ext cx="6807200" cy="1165179"/>
            <a:chOff x="10451647" y="3056705"/>
            <a:chExt cx="8709502" cy="2207630"/>
          </a:xfrm>
          <a:solidFill>
            <a:schemeClr val="accent4">
              <a:lumMod val="20000"/>
              <a:lumOff val="80000"/>
            </a:schemeClr>
          </a:solidFill>
        </p:grpSpPr>
        <p:sp>
          <p:nvSpPr>
            <p:cNvPr id="3" name="Rounded Rectangle 38">
              <a:extLst>
                <a:ext uri="{FF2B5EF4-FFF2-40B4-BE49-F238E27FC236}">
                  <a16:creationId xmlns:a16="http://schemas.microsoft.com/office/drawing/2014/main" id="{1A212685-AEE2-7801-782D-BFECF1AFFFD1}"/>
                </a:ext>
              </a:extLst>
            </p:cNvPr>
            <p:cNvSpPr/>
            <p:nvPr/>
          </p:nvSpPr>
          <p:spPr>
            <a:xfrm>
              <a:off x="10451647" y="3056705"/>
              <a:ext cx="8709502" cy="2207630"/>
            </a:xfrm>
            <a:prstGeom prst="roundRect">
              <a:avLst/>
            </a:prstGeom>
            <a:grpFill/>
            <a:ln>
              <a:solidFill>
                <a:srgbClr val="AE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a:extLst>
                <a:ext uri="{FF2B5EF4-FFF2-40B4-BE49-F238E27FC236}">
                  <a16:creationId xmlns:a16="http://schemas.microsoft.com/office/drawing/2014/main" id="{C8449A3B-B755-DAC4-375A-3A9AEF23BCAF}"/>
                </a:ext>
              </a:extLst>
            </p:cNvPr>
            <p:cNvSpPr/>
            <p:nvPr/>
          </p:nvSpPr>
          <p:spPr>
            <a:xfrm>
              <a:off x="10672636" y="3409364"/>
              <a:ext cx="8360405" cy="1574465"/>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3B5574"/>
                  </a:solidFill>
                  <a:effectLst/>
                  <a:uLnTx/>
                  <a:uFillTx/>
                  <a:latin typeface="Cambria" panose="02040503050406030204" pitchFamily="18" charset="0"/>
                  <a:ea typeface="Cambria" panose="02040503050406030204" pitchFamily="18" charset="0"/>
                  <a:cs typeface="+mn-cs"/>
                </a:rPr>
                <a:t>Thêm</a:t>
              </a:r>
              <a:r>
                <a:rPr kumimoji="0" lang="en-GB" sz="4800" b="1" i="0" u="none" strike="noStrike" kern="1200" cap="none" spc="0" normalizeH="0" baseline="0" noProof="0" dirty="0">
                  <a:ln>
                    <a:noFill/>
                  </a:ln>
                  <a:solidFill>
                    <a:srgbClr val="3B5574"/>
                  </a:solidFill>
                  <a:effectLst/>
                  <a:uLnTx/>
                  <a:uFillTx/>
                  <a:latin typeface="Cambria" panose="02040503050406030204" pitchFamily="18" charset="0"/>
                  <a:ea typeface="Cambria" panose="02040503050406030204" pitchFamily="18" charset="0"/>
                  <a:cs typeface="+mn-cs"/>
                </a:rPr>
                <a:t> </a:t>
              </a:r>
              <a:r>
                <a:rPr kumimoji="0" lang="en-GB" sz="4800" b="1" i="0" u="none" strike="noStrike" kern="1200" cap="none" spc="0" normalizeH="0" baseline="0" noProof="0" dirty="0" err="1">
                  <a:ln>
                    <a:noFill/>
                  </a:ln>
                  <a:solidFill>
                    <a:srgbClr val="3B5574"/>
                  </a:solidFill>
                  <a:effectLst/>
                  <a:uLnTx/>
                  <a:uFillTx/>
                  <a:latin typeface="Cambria" panose="02040503050406030204" pitchFamily="18" charset="0"/>
                  <a:ea typeface="Cambria" panose="02040503050406030204" pitchFamily="18" charset="0"/>
                  <a:cs typeface="+mn-cs"/>
                </a:rPr>
                <a:t>vào</a:t>
              </a:r>
              <a:r>
                <a:rPr kumimoji="0" lang="en-GB" sz="4800" b="1" i="0" u="none" strike="noStrike" kern="1200" cap="none" spc="0" normalizeH="0" baseline="0" noProof="0" dirty="0">
                  <a:ln>
                    <a:noFill/>
                  </a:ln>
                  <a:solidFill>
                    <a:srgbClr val="3B5574"/>
                  </a:solidFill>
                  <a:effectLst/>
                  <a:uLnTx/>
                  <a:uFillTx/>
                  <a:latin typeface="Cambria" panose="02040503050406030204" pitchFamily="18" charset="0"/>
                  <a:ea typeface="Cambria" panose="02040503050406030204" pitchFamily="18" charset="0"/>
                  <a:cs typeface="+mn-cs"/>
                </a:rPr>
                <a:t>, </a:t>
              </a:r>
              <a:r>
                <a:rPr kumimoji="0" lang="en-GB" sz="4800" b="1" i="0" u="none" strike="noStrike" kern="1200" cap="none" spc="0" normalizeH="0" baseline="0" noProof="0" dirty="0" err="1">
                  <a:ln>
                    <a:noFill/>
                  </a:ln>
                  <a:solidFill>
                    <a:srgbClr val="3B5574"/>
                  </a:solidFill>
                  <a:effectLst/>
                  <a:uLnTx/>
                  <a:uFillTx/>
                  <a:latin typeface="Cambria" panose="02040503050406030204" pitchFamily="18" charset="0"/>
                  <a:ea typeface="Cambria" panose="02040503050406030204" pitchFamily="18" charset="0"/>
                  <a:cs typeface="+mn-cs"/>
                </a:rPr>
                <a:t>đắp</a:t>
              </a:r>
              <a:r>
                <a:rPr kumimoji="0" lang="en-GB" sz="4800" b="1" i="0" u="none" strike="noStrike" kern="1200" cap="none" spc="0" normalizeH="0" baseline="0" noProof="0" dirty="0">
                  <a:ln>
                    <a:noFill/>
                  </a:ln>
                  <a:solidFill>
                    <a:srgbClr val="3B5574"/>
                  </a:solidFill>
                  <a:effectLst/>
                  <a:uLnTx/>
                  <a:uFillTx/>
                  <a:latin typeface="Cambria" panose="02040503050406030204" pitchFamily="18" charset="0"/>
                  <a:ea typeface="Cambria" panose="02040503050406030204" pitchFamily="18" charset="0"/>
                  <a:cs typeface="+mn-cs"/>
                </a:rPr>
                <a:t> </a:t>
              </a:r>
              <a:r>
                <a:rPr kumimoji="0" lang="en-GB" sz="4800" b="1" i="0" u="none" strike="noStrike" kern="1200" cap="none" spc="0" normalizeH="0" baseline="0" noProof="0" dirty="0" err="1">
                  <a:ln>
                    <a:noFill/>
                  </a:ln>
                  <a:solidFill>
                    <a:srgbClr val="3B5574"/>
                  </a:solidFill>
                  <a:effectLst/>
                  <a:uLnTx/>
                  <a:uFillTx/>
                  <a:latin typeface="Cambria" panose="02040503050406030204" pitchFamily="18" charset="0"/>
                  <a:ea typeface="Cambria" panose="02040503050406030204" pitchFamily="18" charset="0"/>
                  <a:cs typeface="+mn-cs"/>
                </a:rPr>
                <a:t>nên</a:t>
              </a:r>
              <a:endParaRPr kumimoji="0" lang="en-GB" sz="2400" b="1" i="0" u="none" strike="noStrike" kern="1200" cap="none" spc="0" normalizeH="0" baseline="0" noProof="0" dirty="0">
                <a:ln>
                  <a:noFill/>
                </a:ln>
                <a:solidFill>
                  <a:srgbClr val="3B5574"/>
                </a:solidFill>
                <a:effectLst/>
                <a:uLnTx/>
                <a:uFillTx/>
                <a:latin typeface="等线" panose="020F0502020204030204"/>
                <a:ea typeface="+mn-ea"/>
                <a:cs typeface="+mn-cs"/>
              </a:endParaRPr>
            </a:p>
          </p:txBody>
        </p:sp>
      </p:grpSp>
      <p:grpSp>
        <p:nvGrpSpPr>
          <p:cNvPr id="6" name="Group 5">
            <a:extLst>
              <a:ext uri="{FF2B5EF4-FFF2-40B4-BE49-F238E27FC236}">
                <a16:creationId xmlns:a16="http://schemas.microsoft.com/office/drawing/2014/main" id="{DDDD1D33-6439-17FB-627D-393349FB0B07}"/>
              </a:ext>
            </a:extLst>
          </p:cNvPr>
          <p:cNvGrpSpPr/>
          <p:nvPr/>
        </p:nvGrpSpPr>
        <p:grpSpPr>
          <a:xfrm>
            <a:off x="481124" y="1824182"/>
            <a:ext cx="4842716" cy="1980445"/>
            <a:chOff x="6198158" y="1984634"/>
            <a:chExt cx="5409398" cy="1980445"/>
          </a:xfrm>
        </p:grpSpPr>
        <p:sp>
          <p:nvSpPr>
            <p:cNvPr id="13" name="Freeform 6">
              <a:extLst>
                <a:ext uri="{FF2B5EF4-FFF2-40B4-BE49-F238E27FC236}">
                  <a16:creationId xmlns:a16="http://schemas.microsoft.com/office/drawing/2014/main" id="{2B3BEE09-5694-3F3D-E04C-882DAFA6FECC}"/>
                </a:ext>
              </a:extLst>
            </p:cNvPr>
            <p:cNvSpPr/>
            <p:nvPr/>
          </p:nvSpPr>
          <p:spPr>
            <a:xfrm rot="21209372" flipV="1">
              <a:off x="6198158" y="1984634"/>
              <a:ext cx="5409398" cy="1980445"/>
            </a:xfrm>
            <a:custGeom>
              <a:avLst/>
              <a:gdLst/>
              <a:ahLst/>
              <a:cxnLst/>
              <a:rect l="l" t="t" r="r" b="b"/>
              <a:pathLst>
                <a:path w="7322035" h="5400001">
                  <a:moveTo>
                    <a:pt x="0" y="0"/>
                  </a:moveTo>
                  <a:lnTo>
                    <a:pt x="7322035" y="0"/>
                  </a:lnTo>
                  <a:lnTo>
                    <a:pt x="7322035" y="5400001"/>
                  </a:lnTo>
                  <a:lnTo>
                    <a:pt x="0" y="54000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Rectangle 17">
              <a:extLst>
                <a:ext uri="{FF2B5EF4-FFF2-40B4-BE49-F238E27FC236}">
                  <a16:creationId xmlns:a16="http://schemas.microsoft.com/office/drawing/2014/main" id="{BBCA8292-E8AD-C0FC-E3EC-AB74D7DA8CF8}"/>
                </a:ext>
              </a:extLst>
            </p:cNvPr>
            <p:cNvSpPr/>
            <p:nvPr/>
          </p:nvSpPr>
          <p:spPr>
            <a:xfrm>
              <a:off x="6752578" y="2423883"/>
              <a:ext cx="4247655"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dirty="0" err="1">
                  <a:solidFill>
                    <a:prstClr val="white"/>
                  </a:solidFill>
                  <a:latin typeface="Cambria" panose="02040503050406030204" pitchFamily="18" charset="0"/>
                  <a:ea typeface="Cambria" panose="02040503050406030204" pitchFamily="18" charset="0"/>
                </a:rPr>
                <a:t>Bồi</a:t>
              </a:r>
              <a:endParaRPr kumimoji="0" lang="en-GB" sz="3200" b="1"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pic>
        <p:nvPicPr>
          <p:cNvPr id="19" name="Picture 18">
            <a:extLst>
              <a:ext uri="{FF2B5EF4-FFF2-40B4-BE49-F238E27FC236}">
                <a16:creationId xmlns:a16="http://schemas.microsoft.com/office/drawing/2014/main" id="{CB4D9E16-8723-9AD3-89AC-02397AC7C163}"/>
              </a:ext>
            </a:extLst>
          </p:cNvPr>
          <p:cNvPicPr>
            <a:picLocks noChangeAspect="1"/>
          </p:cNvPicPr>
          <p:nvPr/>
        </p:nvPicPr>
        <p:blipFill>
          <a:blip r:embed="rId5"/>
          <a:stretch>
            <a:fillRect/>
          </a:stretch>
        </p:blipFill>
        <p:spPr>
          <a:xfrm>
            <a:off x="1023160" y="-87316"/>
            <a:ext cx="11168840" cy="1822862"/>
          </a:xfrm>
          <a:prstGeom prst="rect">
            <a:avLst/>
          </a:prstGeom>
        </p:spPr>
      </p:pic>
    </p:spTree>
    <p:extLst>
      <p:ext uri="{BB962C8B-B14F-4D97-AF65-F5344CB8AC3E}">
        <p14:creationId xmlns:p14="http://schemas.microsoft.com/office/powerpoint/2010/main" val="2602672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6949E7-A862-9F31-190B-AEB3FAFCF7E8}"/>
              </a:ext>
            </a:extLst>
          </p:cNvPr>
          <p:cNvSpPr/>
          <p:nvPr/>
        </p:nvSpPr>
        <p:spPr>
          <a:xfrm>
            <a:off x="1657667" y="503845"/>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đọc</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nhóm</a:t>
            </a:r>
            <a:endParaRPr lang="zh-CN" altLang="en-US" sz="3600" b="1" dirty="0">
              <a:solidFill>
                <a:srgbClr val="0070C0"/>
              </a:solidFill>
              <a:latin typeface="Cambria" panose="02040503050406030204" pitchFamily="18" charset="0"/>
              <a:ea typeface="inpin heiti" charset="-122"/>
              <a:cs typeface="Times New Roman" panose="02020603050405020304" pitchFamily="18" charset="0"/>
            </a:endParaRPr>
          </a:p>
        </p:txBody>
      </p:sp>
      <p:sp>
        <p:nvSpPr>
          <p:cNvPr id="3" name="Rectangle 2">
            <a:extLst>
              <a:ext uri="{FF2B5EF4-FFF2-40B4-BE49-F238E27FC236}">
                <a16:creationId xmlns:a16="http://schemas.microsoft.com/office/drawing/2014/main" id="{2DD7A6AE-2BFE-8B16-3430-4825514E4F4B}"/>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Yêu</a:t>
            </a:r>
            <a:r>
              <a:rPr lang="zh-CN" altLang="en-US" sz="3600" b="1" dirty="0">
                <a:solidFill>
                  <a:srgbClr val="002060"/>
                </a:solidFill>
                <a:latin typeface="Cambria" panose="02040503050406030204" pitchFamily="18" charset="0"/>
                <a:cs typeface="Times New Roman" panose="02020603050405020304" pitchFamily="18" charset="0"/>
              </a:rPr>
              <a:t> </a:t>
            </a:r>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cầu</a:t>
            </a:r>
            <a:endParaRPr lang="zh-CN" altLang="en-US" sz="3600" b="1"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Phân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công</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endParaRPr lang="zh-CN" altLang="en-US" sz="3600"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Tất</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viên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đều</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endParaRPr lang="zh-CN" altLang="en-US" sz="3600" dirty="0">
              <a:solidFill>
                <a:srgbClr val="002060"/>
              </a:solidFill>
              <a:latin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45422FB-BDA0-0AB6-C2C0-4C6074C4B06E}"/>
              </a:ext>
            </a:extLst>
          </p:cNvPr>
          <p:cNvPicPr>
            <a:picLocks noChangeAspect="1"/>
          </p:cNvPicPr>
          <p:nvPr/>
        </p:nvPicPr>
        <p:blipFill>
          <a:blip r:embed="rId3"/>
          <a:stretch>
            <a:fillRect/>
          </a:stretch>
        </p:blipFill>
        <p:spPr>
          <a:xfrm>
            <a:off x="6880972" y="1166873"/>
            <a:ext cx="4637808" cy="2333262"/>
          </a:xfrm>
          <a:prstGeom prst="rect">
            <a:avLst/>
          </a:prstGeom>
        </p:spPr>
      </p:pic>
      <p:pic>
        <p:nvPicPr>
          <p:cNvPr id="5" name="Picture 4">
            <a:extLst>
              <a:ext uri="{FF2B5EF4-FFF2-40B4-BE49-F238E27FC236}">
                <a16:creationId xmlns:a16="http://schemas.microsoft.com/office/drawing/2014/main" id="{9ED6C17F-B0F5-B089-C135-D1457D595D2C}"/>
              </a:ext>
            </a:extLst>
          </p:cNvPr>
          <p:cNvPicPr>
            <a:picLocks noChangeAspect="1"/>
          </p:cNvPicPr>
          <p:nvPr/>
        </p:nvPicPr>
        <p:blipFill>
          <a:blip r:embed="rId4">
            <a:clrChange>
              <a:clrFrom>
                <a:srgbClr val="E0E0E0"/>
              </a:clrFrom>
              <a:clrTo>
                <a:srgbClr val="E0E0E0">
                  <a:alpha val="0"/>
                </a:srgbClr>
              </a:clrTo>
            </a:clrChange>
            <a:extLst>
              <a:ext uri="{BEBA8EAE-BF5A-486C-A8C5-ECC9F3942E4B}">
                <a14:imgProps xmlns:a14="http://schemas.microsoft.com/office/drawing/2010/main">
                  <a14:imgLayer r:embed="rId5">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6" name="Kí hiệu - Khám phá &amp; Luyện tập">
            <a:extLst>
              <a:ext uri="{FF2B5EF4-FFF2-40B4-BE49-F238E27FC236}">
                <a16:creationId xmlns:a16="http://schemas.microsoft.com/office/drawing/2014/main" id="{4D85A683-5A24-B727-987B-3E48FEA36C4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spTree>
    <p:extLst>
      <p:ext uri="{BB962C8B-B14F-4D97-AF65-F5344CB8AC3E}">
        <p14:creationId xmlns:p14="http://schemas.microsoft.com/office/powerpoint/2010/main" val="2986777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BC88FA-4065-A4EB-5818-3E02F6BEFD3C}"/>
              </a:ext>
            </a:extLst>
          </p:cNvPr>
          <p:cNvSpPr txBox="1"/>
          <p:nvPr/>
        </p:nvSpPr>
        <p:spPr>
          <a:xfrm>
            <a:off x="1644955" y="133324"/>
            <a:ext cx="94243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prstClr val="black"/>
                  </a:solidFill>
                </a:ln>
                <a:solidFill>
                  <a:schemeClr val="accent2"/>
                </a:solidFill>
                <a:effectLst/>
                <a:uLnTx/>
                <a:uFillTx/>
                <a:latin typeface="Cambria" panose="02040503050406030204" pitchFamily="18" charset="0"/>
                <a:ea typeface="Cambria" panose="02040503050406030204" pitchFamily="18" charset="0"/>
              </a:rPr>
              <a:t>LUYỆN ĐỌC TRƯỚC LỚP</a:t>
            </a:r>
          </a:p>
        </p:txBody>
      </p:sp>
      <p:grpSp>
        <p:nvGrpSpPr>
          <p:cNvPr id="3" name="Group 2">
            <a:extLst>
              <a:ext uri="{FF2B5EF4-FFF2-40B4-BE49-F238E27FC236}">
                <a16:creationId xmlns:a16="http://schemas.microsoft.com/office/drawing/2014/main" id="{D42AD4DE-32C4-E434-B21F-8191C94A0C0C}"/>
              </a:ext>
            </a:extLst>
          </p:cNvPr>
          <p:cNvGrpSpPr/>
          <p:nvPr/>
        </p:nvGrpSpPr>
        <p:grpSpPr>
          <a:xfrm>
            <a:off x="1541663" y="1702879"/>
            <a:ext cx="9122782" cy="3666080"/>
            <a:chOff x="4841104" y="3817600"/>
            <a:chExt cx="7073839" cy="2842692"/>
          </a:xfrm>
        </p:grpSpPr>
        <p:grpSp>
          <p:nvGrpSpPr>
            <p:cNvPr id="4" name="Group 3">
              <a:extLst>
                <a:ext uri="{FF2B5EF4-FFF2-40B4-BE49-F238E27FC236}">
                  <a16:creationId xmlns:a16="http://schemas.microsoft.com/office/drawing/2014/main" id="{C64FD7F7-92B3-F146-ABBD-A98E3560C472}"/>
                </a:ext>
              </a:extLst>
            </p:cNvPr>
            <p:cNvGrpSpPr/>
            <p:nvPr/>
          </p:nvGrpSpPr>
          <p:grpSpPr>
            <a:xfrm>
              <a:off x="4841104" y="3817600"/>
              <a:ext cx="7073839" cy="2842692"/>
              <a:chOff x="2975204" y="1255651"/>
              <a:chExt cx="7073839" cy="2842692"/>
            </a:xfrm>
          </p:grpSpPr>
          <p:sp>
            <p:nvSpPr>
              <p:cNvPr id="14" name="Rectangle: Rounded Corners 42">
                <a:extLst>
                  <a:ext uri="{FF2B5EF4-FFF2-40B4-BE49-F238E27FC236}">
                    <a16:creationId xmlns:a16="http://schemas.microsoft.com/office/drawing/2014/main" id="{E464AC86-4208-CF25-7117-D6FC531260EB}"/>
                  </a:ext>
                </a:extLst>
              </p:cNvPr>
              <p:cNvSpPr/>
              <p:nvPr/>
            </p:nvSpPr>
            <p:spPr>
              <a:xfrm>
                <a:off x="2975204" y="1724298"/>
                <a:ext cx="7073839" cy="2374045"/>
              </a:xfrm>
              <a:custGeom>
                <a:avLst/>
                <a:gdLst>
                  <a:gd name="csX0" fmla="*/ 0 w 7073839"/>
                  <a:gd name="csY0" fmla="*/ 478892 h 2374045"/>
                  <a:gd name="csX1" fmla="*/ 478892 w 7073839"/>
                  <a:gd name="csY1" fmla="*/ 0 h 2374045"/>
                  <a:gd name="csX2" fmla="*/ 1097293 w 7073839"/>
                  <a:gd name="csY2" fmla="*/ 0 h 2374045"/>
                  <a:gd name="csX3" fmla="*/ 1593373 w 7073839"/>
                  <a:gd name="csY3" fmla="*/ 0 h 2374045"/>
                  <a:gd name="csX4" fmla="*/ 2150614 w 7073839"/>
                  <a:gd name="csY4" fmla="*/ 0 h 2374045"/>
                  <a:gd name="csX5" fmla="*/ 2952496 w 7073839"/>
                  <a:gd name="csY5" fmla="*/ 0 h 2374045"/>
                  <a:gd name="csX6" fmla="*/ 3448576 w 7073839"/>
                  <a:gd name="csY6" fmla="*/ 0 h 2374045"/>
                  <a:gd name="csX7" fmla="*/ 3944657 w 7073839"/>
                  <a:gd name="csY7" fmla="*/ 0 h 2374045"/>
                  <a:gd name="csX8" fmla="*/ 4440737 w 7073839"/>
                  <a:gd name="csY8" fmla="*/ 0 h 2374045"/>
                  <a:gd name="csX9" fmla="*/ 5120298 w 7073839"/>
                  <a:gd name="csY9" fmla="*/ 0 h 2374045"/>
                  <a:gd name="csX10" fmla="*/ 5799860 w 7073839"/>
                  <a:gd name="csY10" fmla="*/ 0 h 2374045"/>
                  <a:gd name="csX11" fmla="*/ 6594947 w 7073839"/>
                  <a:gd name="csY11" fmla="*/ 0 h 2374045"/>
                  <a:gd name="csX12" fmla="*/ 7073839 w 7073839"/>
                  <a:gd name="csY12" fmla="*/ 478892 h 2374045"/>
                  <a:gd name="csX13" fmla="*/ 7073839 w 7073839"/>
                  <a:gd name="csY13" fmla="*/ 922654 h 2374045"/>
                  <a:gd name="csX14" fmla="*/ 7073839 w 7073839"/>
                  <a:gd name="csY14" fmla="*/ 1408903 h 2374045"/>
                  <a:gd name="csX15" fmla="*/ 7073839 w 7073839"/>
                  <a:gd name="csY15" fmla="*/ 1895153 h 2374045"/>
                  <a:gd name="csX16" fmla="*/ 6594947 w 7073839"/>
                  <a:gd name="csY16" fmla="*/ 2374045 h 2374045"/>
                  <a:gd name="csX17" fmla="*/ 5854225 w 7073839"/>
                  <a:gd name="csY17" fmla="*/ 2374045 h 2374045"/>
                  <a:gd name="csX18" fmla="*/ 5235824 w 7073839"/>
                  <a:gd name="csY18" fmla="*/ 2374045 h 2374045"/>
                  <a:gd name="csX19" fmla="*/ 4678583 w 7073839"/>
                  <a:gd name="csY19" fmla="*/ 2374045 h 2374045"/>
                  <a:gd name="csX20" fmla="*/ 4182503 w 7073839"/>
                  <a:gd name="csY20" fmla="*/ 2374045 h 2374045"/>
                  <a:gd name="csX21" fmla="*/ 3380620 w 7073839"/>
                  <a:gd name="csY21" fmla="*/ 2374045 h 2374045"/>
                  <a:gd name="csX22" fmla="*/ 2701059 w 7073839"/>
                  <a:gd name="csY22" fmla="*/ 2374045 h 2374045"/>
                  <a:gd name="csX23" fmla="*/ 2082658 w 7073839"/>
                  <a:gd name="csY23" fmla="*/ 2374045 h 2374045"/>
                  <a:gd name="csX24" fmla="*/ 1341935 w 7073839"/>
                  <a:gd name="csY24" fmla="*/ 2374045 h 2374045"/>
                  <a:gd name="csX25" fmla="*/ 478892 w 7073839"/>
                  <a:gd name="csY25" fmla="*/ 2374045 h 2374045"/>
                  <a:gd name="csX26" fmla="*/ 0 w 7073839"/>
                  <a:gd name="csY26" fmla="*/ 1895153 h 2374045"/>
                  <a:gd name="csX27" fmla="*/ 0 w 7073839"/>
                  <a:gd name="csY27" fmla="*/ 1451391 h 2374045"/>
                  <a:gd name="csX28" fmla="*/ 0 w 7073839"/>
                  <a:gd name="csY28" fmla="*/ 993467 h 2374045"/>
                  <a:gd name="csX29" fmla="*/ 0 w 7073839"/>
                  <a:gd name="csY29" fmla="*/ 478892 h 23740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1.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2.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3.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15" name="Rectangle: Rounded Corners 14">
                <a:extLst>
                  <a:ext uri="{FF2B5EF4-FFF2-40B4-BE49-F238E27FC236}">
                    <a16:creationId xmlns:a16="http://schemas.microsoft.com/office/drawing/2014/main" id="{41757CE4-8DAB-AC9F-F095-FAC6DDA8A0A7}"/>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F3CB55F6-5753-1B17-482A-64D1608C8312}"/>
                </a:ext>
              </a:extLst>
            </p:cNvPr>
            <p:cNvPicPr>
              <a:picLocks noChangeAspect="1"/>
            </p:cNvPicPr>
            <p:nvPr/>
          </p:nvPicPr>
          <p:blipFill>
            <a:blip r:embed="rId3"/>
            <a:stretch>
              <a:fillRect/>
            </a:stretch>
          </p:blipFill>
          <p:spPr>
            <a:xfrm>
              <a:off x="7754555" y="4927768"/>
              <a:ext cx="469963" cy="469963"/>
            </a:xfrm>
            <a:prstGeom prst="rect">
              <a:avLst/>
            </a:prstGeom>
          </p:spPr>
        </p:pic>
        <p:pic>
          <p:nvPicPr>
            <p:cNvPr id="6" name="Picture 5">
              <a:extLst>
                <a:ext uri="{FF2B5EF4-FFF2-40B4-BE49-F238E27FC236}">
                  <a16:creationId xmlns:a16="http://schemas.microsoft.com/office/drawing/2014/main" id="{0356BD34-253B-E933-174C-236D7A2E8570}"/>
                </a:ext>
              </a:extLst>
            </p:cNvPr>
            <p:cNvPicPr>
              <a:picLocks noChangeAspect="1"/>
            </p:cNvPicPr>
            <p:nvPr/>
          </p:nvPicPr>
          <p:blipFill>
            <a:blip r:embed="rId4"/>
            <a:stretch>
              <a:fillRect/>
            </a:stretch>
          </p:blipFill>
          <p:spPr>
            <a:xfrm>
              <a:off x="7197882" y="4927768"/>
              <a:ext cx="469963" cy="469963"/>
            </a:xfrm>
            <a:prstGeom prst="rect">
              <a:avLst/>
            </a:prstGeom>
          </p:spPr>
        </p:pic>
        <p:pic>
          <p:nvPicPr>
            <p:cNvPr id="7" name="Picture 6">
              <a:extLst>
                <a:ext uri="{FF2B5EF4-FFF2-40B4-BE49-F238E27FC236}">
                  <a16:creationId xmlns:a16="http://schemas.microsoft.com/office/drawing/2014/main" id="{7E9798A5-F971-861A-F73D-E13AF3CAA73A}"/>
                </a:ext>
              </a:extLst>
            </p:cNvPr>
            <p:cNvPicPr>
              <a:picLocks noChangeAspect="1"/>
            </p:cNvPicPr>
            <p:nvPr/>
          </p:nvPicPr>
          <p:blipFill>
            <a:blip r:embed="rId5"/>
            <a:stretch>
              <a:fillRect/>
            </a:stretch>
          </p:blipFill>
          <p:spPr>
            <a:xfrm>
              <a:off x="8311229" y="4927768"/>
              <a:ext cx="469963" cy="469963"/>
            </a:xfrm>
            <a:prstGeom prst="rect">
              <a:avLst/>
            </a:prstGeom>
          </p:spPr>
        </p:pic>
        <p:pic>
          <p:nvPicPr>
            <p:cNvPr id="8" name="Picture 7">
              <a:extLst>
                <a:ext uri="{FF2B5EF4-FFF2-40B4-BE49-F238E27FC236}">
                  <a16:creationId xmlns:a16="http://schemas.microsoft.com/office/drawing/2014/main" id="{E2FD4AAE-F4ED-0308-8D10-AB4C1DF9C656}"/>
                </a:ext>
              </a:extLst>
            </p:cNvPr>
            <p:cNvPicPr>
              <a:picLocks noChangeAspect="1"/>
            </p:cNvPicPr>
            <p:nvPr/>
          </p:nvPicPr>
          <p:blipFill>
            <a:blip r:embed="rId3"/>
            <a:stretch>
              <a:fillRect/>
            </a:stretch>
          </p:blipFill>
          <p:spPr>
            <a:xfrm>
              <a:off x="7776880" y="5512675"/>
              <a:ext cx="469963" cy="469963"/>
            </a:xfrm>
            <a:prstGeom prst="rect">
              <a:avLst/>
            </a:prstGeom>
          </p:spPr>
        </p:pic>
        <p:pic>
          <p:nvPicPr>
            <p:cNvPr id="9" name="Picture 8">
              <a:extLst>
                <a:ext uri="{FF2B5EF4-FFF2-40B4-BE49-F238E27FC236}">
                  <a16:creationId xmlns:a16="http://schemas.microsoft.com/office/drawing/2014/main" id="{C42731EF-F54E-FC09-A852-B7DD81765F88}"/>
                </a:ext>
              </a:extLst>
            </p:cNvPr>
            <p:cNvPicPr>
              <a:picLocks noChangeAspect="1"/>
            </p:cNvPicPr>
            <p:nvPr/>
          </p:nvPicPr>
          <p:blipFill>
            <a:blip r:embed="rId4"/>
            <a:stretch>
              <a:fillRect/>
            </a:stretch>
          </p:blipFill>
          <p:spPr>
            <a:xfrm>
              <a:off x="7220205" y="5512675"/>
              <a:ext cx="469963" cy="469963"/>
            </a:xfrm>
            <a:prstGeom prst="rect">
              <a:avLst/>
            </a:prstGeom>
          </p:spPr>
        </p:pic>
        <p:pic>
          <p:nvPicPr>
            <p:cNvPr id="10" name="Picture 9">
              <a:extLst>
                <a:ext uri="{FF2B5EF4-FFF2-40B4-BE49-F238E27FC236}">
                  <a16:creationId xmlns:a16="http://schemas.microsoft.com/office/drawing/2014/main" id="{BA6E6F47-5036-A798-42B8-E09BF8F32E40}"/>
                </a:ext>
              </a:extLst>
            </p:cNvPr>
            <p:cNvPicPr>
              <a:picLocks noChangeAspect="1"/>
            </p:cNvPicPr>
            <p:nvPr/>
          </p:nvPicPr>
          <p:blipFill>
            <a:blip r:embed="rId5"/>
            <a:stretch>
              <a:fillRect/>
            </a:stretch>
          </p:blipFill>
          <p:spPr>
            <a:xfrm>
              <a:off x="8333554" y="5512675"/>
              <a:ext cx="469963" cy="469963"/>
            </a:xfrm>
            <a:prstGeom prst="rect">
              <a:avLst/>
            </a:prstGeom>
          </p:spPr>
        </p:pic>
        <p:pic>
          <p:nvPicPr>
            <p:cNvPr id="11" name="Picture 10">
              <a:extLst>
                <a:ext uri="{FF2B5EF4-FFF2-40B4-BE49-F238E27FC236}">
                  <a16:creationId xmlns:a16="http://schemas.microsoft.com/office/drawing/2014/main" id="{D1290EB2-01DF-E0C9-1DED-8197821531D8}"/>
                </a:ext>
              </a:extLst>
            </p:cNvPr>
            <p:cNvPicPr>
              <a:picLocks noChangeAspect="1"/>
            </p:cNvPicPr>
            <p:nvPr/>
          </p:nvPicPr>
          <p:blipFill>
            <a:blip r:embed="rId3"/>
            <a:stretch>
              <a:fillRect/>
            </a:stretch>
          </p:blipFill>
          <p:spPr>
            <a:xfrm>
              <a:off x="10357915" y="6108002"/>
              <a:ext cx="469963" cy="469963"/>
            </a:xfrm>
            <a:prstGeom prst="rect">
              <a:avLst/>
            </a:prstGeom>
          </p:spPr>
        </p:pic>
        <p:pic>
          <p:nvPicPr>
            <p:cNvPr id="12" name="Picture 11">
              <a:extLst>
                <a:ext uri="{FF2B5EF4-FFF2-40B4-BE49-F238E27FC236}">
                  <a16:creationId xmlns:a16="http://schemas.microsoft.com/office/drawing/2014/main" id="{C8C5195C-82CD-C038-87C7-EE74B9D2A14D}"/>
                </a:ext>
              </a:extLst>
            </p:cNvPr>
            <p:cNvPicPr>
              <a:picLocks noChangeAspect="1"/>
            </p:cNvPicPr>
            <p:nvPr/>
          </p:nvPicPr>
          <p:blipFill>
            <a:blip r:embed="rId4"/>
            <a:stretch>
              <a:fillRect/>
            </a:stretch>
          </p:blipFill>
          <p:spPr>
            <a:xfrm>
              <a:off x="9801241" y="6108002"/>
              <a:ext cx="469963" cy="469963"/>
            </a:xfrm>
            <a:prstGeom prst="rect">
              <a:avLst/>
            </a:prstGeom>
          </p:spPr>
        </p:pic>
        <p:pic>
          <p:nvPicPr>
            <p:cNvPr id="13" name="Picture 12">
              <a:extLst>
                <a:ext uri="{FF2B5EF4-FFF2-40B4-BE49-F238E27FC236}">
                  <a16:creationId xmlns:a16="http://schemas.microsoft.com/office/drawing/2014/main" id="{9DA6D885-24C7-FA50-27C4-A30C2C051378}"/>
                </a:ext>
              </a:extLst>
            </p:cNvPr>
            <p:cNvPicPr>
              <a:picLocks noChangeAspect="1"/>
            </p:cNvPicPr>
            <p:nvPr/>
          </p:nvPicPr>
          <p:blipFill>
            <a:blip r:embed="rId5"/>
            <a:stretch>
              <a:fillRect/>
            </a:stretch>
          </p:blipFill>
          <p:spPr>
            <a:xfrm>
              <a:off x="10914589" y="6108002"/>
              <a:ext cx="469963" cy="469963"/>
            </a:xfrm>
            <a:prstGeom prst="rect">
              <a:avLst/>
            </a:prstGeom>
          </p:spPr>
        </p:pic>
      </p:grpSp>
      <p:pic>
        <p:nvPicPr>
          <p:cNvPr id="16" name="Picture 17">
            <a:extLst>
              <a:ext uri="{FF2B5EF4-FFF2-40B4-BE49-F238E27FC236}">
                <a16:creationId xmlns:a16="http://schemas.microsoft.com/office/drawing/2014/main" id="{7E0B327C-7B56-BB57-F5D5-0D5FAD7004D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845129" y="1766502"/>
            <a:ext cx="2028074" cy="5172560"/>
          </a:xfrm>
          <a:prstGeom prst="rect">
            <a:avLst/>
          </a:prstGeom>
        </p:spPr>
      </p:pic>
    </p:spTree>
    <p:extLst>
      <p:ext uri="{BB962C8B-B14F-4D97-AF65-F5344CB8AC3E}">
        <p14:creationId xmlns:p14="http://schemas.microsoft.com/office/powerpoint/2010/main" val="2612139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500" fill="hold"/>
                                            <p:tgtEl>
                                              <p:spTgt spid="16"/>
                                            </p:tgtEl>
                                            <p:attrNameLst>
                                              <p:attrName>ppt_w</p:attrName>
                                            </p:attrNameLst>
                                          </p:cBhvr>
                                          <p:tavLst>
                                            <p:tav tm="0">
                                              <p:val>
                                                <p:fltVal val="0"/>
                                              </p:val>
                                            </p:tav>
                                            <p:tav tm="100000">
                                              <p:val>
                                                <p:strVal val="#ppt_w"/>
                                              </p:val>
                                            </p:tav>
                                          </p:tavLst>
                                        </p:anim>
                                        <p:anim calcmode="lin" valueType="num">
                                          <p:cBhvr>
                                            <p:cTn id="11" dur="500" fill="hold"/>
                                            <p:tgtEl>
                                              <p:spTgt spid="16"/>
                                            </p:tgtEl>
                                            <p:attrNameLst>
                                              <p:attrName>ppt_h</p:attrName>
                                            </p:attrNameLst>
                                          </p:cBhvr>
                                          <p:tavLst>
                                            <p:tav tm="0">
                                              <p:val>
                                                <p:fltVal val="0"/>
                                              </p:val>
                                            </p:tav>
                                            <p:tav tm="100000">
                                              <p:val>
                                                <p:strVal val="#ppt_h"/>
                                              </p:val>
                                            </p:tav>
                                          </p:tavLst>
                                        </p:anim>
                                        <p:animEffect transition="in" filter="fade">
                                          <p:cBhvr>
                                            <p:cTn id="12" dur="500"/>
                                            <p:tgtEl>
                                              <p:spTgt spid="1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p:stCondLst>
                                  <p:cond delay="500"/>
                                </p:stCondLst>
                                <p:childTnLst>
                                  <p:par>
                                    <p:cTn id="14" presetID="2" presetClass="entr" presetSubtype="4" fill="hold" nodeType="afterEffect" p14:presetBounceEnd="66000">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14:bounceEnd="66000">
                                          <p:cBhvr additive="base">
                                            <p:cTn id="16"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500" fill="hold"/>
                                            <p:tgtEl>
                                              <p:spTgt spid="16"/>
                                            </p:tgtEl>
                                            <p:attrNameLst>
                                              <p:attrName>ppt_w</p:attrName>
                                            </p:attrNameLst>
                                          </p:cBhvr>
                                          <p:tavLst>
                                            <p:tav tm="0">
                                              <p:val>
                                                <p:fltVal val="0"/>
                                              </p:val>
                                            </p:tav>
                                            <p:tav tm="100000">
                                              <p:val>
                                                <p:strVal val="#ppt_w"/>
                                              </p:val>
                                            </p:tav>
                                          </p:tavLst>
                                        </p:anim>
                                        <p:anim calcmode="lin" valueType="num">
                                          <p:cBhvr>
                                            <p:cTn id="11" dur="500" fill="hold"/>
                                            <p:tgtEl>
                                              <p:spTgt spid="16"/>
                                            </p:tgtEl>
                                            <p:attrNameLst>
                                              <p:attrName>ppt_h</p:attrName>
                                            </p:attrNameLst>
                                          </p:cBhvr>
                                          <p:tavLst>
                                            <p:tav tm="0">
                                              <p:val>
                                                <p:fltVal val="0"/>
                                              </p:val>
                                            </p:tav>
                                            <p:tav tm="100000">
                                              <p:val>
                                                <p:strVal val="#ppt_h"/>
                                              </p:val>
                                            </p:tav>
                                          </p:tavLst>
                                        </p:anim>
                                        <p:animEffect transition="in" filter="fade">
                                          <p:cBhvr>
                                            <p:cTn id="12" dur="500"/>
                                            <p:tgtEl>
                                              <p:spTgt spid="16"/>
                                            </p:tgtEl>
                                          </p:cBhvr>
                                        </p:animEffect>
                                      </p:childTnLst>
                                      <p:subTnLst>
                                        <p:audio>
                                          <p:cMediaNode>
                                            <p:cTn display="0" masterRel="sameClick">
                                              <p:stCondLst>
                                                <p:cond evt="begin" delay="0">
                                                  <p:tn val="8"/>
                                                </p:cond>
                                              </p:stCondLst>
                                              <p:endCondLst>
                                                <p:cond evt="onStopAudio" delay="0">
                                                  <p:tgtEl>
                                                    <p:sldTgt/>
                                                  </p:tgtEl>
                                                </p:cond>
                                              </p:endCondLst>
                                            </p:cTn>
                                            <p:tgtEl>
                                              <p:sndTgt r:embed="rId8" name="chimes.wav"/>
                                            </p:tgtEl>
                                          </p:cMediaNode>
                                        </p:audio>
                                      </p:sub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1000" fill="hold"/>
                                            <p:tgtEl>
                                              <p:spTgt spid="3"/>
                                            </p:tgtEl>
                                            <p:attrNameLst>
                                              <p:attrName>ppt_x</p:attrName>
                                            </p:attrNameLst>
                                          </p:cBhvr>
                                          <p:tavLst>
                                            <p:tav tm="0">
                                              <p:val>
                                                <p:strVal val="#ppt_x"/>
                                              </p:val>
                                            </p:tav>
                                            <p:tav tm="100000">
                                              <p:val>
                                                <p:strVal val="#ppt_x"/>
                                              </p:val>
                                            </p:tav>
                                          </p:tavLst>
                                        </p:anim>
                                        <p:anim calcmode="lin" valueType="num">
                                          <p:cBhvr additive="base">
                                            <p:cTn id="17"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2D39CE1-27EB-4218-9BF8-A5B6D1908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33" y="1286332"/>
            <a:ext cx="4570409" cy="5067068"/>
          </a:xfrm>
          <a:prstGeom prst="rect">
            <a:avLst/>
          </a:prstGeom>
        </p:spPr>
      </p:pic>
      <p:pic>
        <p:nvPicPr>
          <p:cNvPr id="2" name="Picture 1">
            <a:extLst>
              <a:ext uri="{FF2B5EF4-FFF2-40B4-BE49-F238E27FC236}">
                <a16:creationId xmlns:a16="http://schemas.microsoft.com/office/drawing/2014/main" id="{852F19F9-23B8-A602-4899-4EB08A22DAFF}"/>
              </a:ext>
            </a:extLst>
          </p:cNvPr>
          <p:cNvPicPr>
            <a:picLocks noChangeAspect="1"/>
          </p:cNvPicPr>
          <p:nvPr/>
        </p:nvPicPr>
        <p:blipFill>
          <a:blip r:embed="rId4"/>
          <a:stretch>
            <a:fillRect/>
          </a:stretch>
        </p:blipFill>
        <p:spPr>
          <a:xfrm>
            <a:off x="4727933" y="1229359"/>
            <a:ext cx="6519874" cy="4222293"/>
          </a:xfrm>
          <a:prstGeom prst="rect">
            <a:avLst/>
          </a:prstGeom>
        </p:spPr>
      </p:pic>
    </p:spTree>
    <p:extLst>
      <p:ext uri="{BB962C8B-B14F-4D97-AF65-F5344CB8AC3E}">
        <p14:creationId xmlns:p14="http://schemas.microsoft.com/office/powerpoint/2010/main" val="3579887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5">
            <a:extLst>
              <a:ext uri="{FF2B5EF4-FFF2-40B4-BE49-F238E27FC236}">
                <a16:creationId xmlns:a16="http://schemas.microsoft.com/office/drawing/2014/main" id="{5057AFF8-3072-3CA9-50D5-620E348CDE10}"/>
              </a:ext>
            </a:extLst>
          </p:cNvPr>
          <p:cNvPicPr>
            <a:picLocks noChangeAspect="1"/>
          </p:cNvPicPr>
          <p:nvPr/>
        </p:nvPicPr>
        <p:blipFill>
          <a:blip r:embed="rId3"/>
          <a:srcRect/>
          <a:stretch>
            <a:fillRect/>
          </a:stretch>
        </p:blipFill>
        <p:spPr>
          <a:xfrm>
            <a:off x="213360" y="-314325"/>
            <a:ext cx="11836400" cy="7753349"/>
          </a:xfrm>
          <a:prstGeom prst="rect">
            <a:avLst/>
          </a:prstGeom>
        </p:spPr>
      </p:pic>
      <p:sp>
        <p:nvSpPr>
          <p:cNvPr id="3" name="Rectangle 2">
            <a:extLst>
              <a:ext uri="{FF2B5EF4-FFF2-40B4-BE49-F238E27FC236}">
                <a16:creationId xmlns:a16="http://schemas.microsoft.com/office/drawing/2014/main" id="{52733B70-1FC2-30E8-E0A8-30427F2C420B}"/>
              </a:ext>
            </a:extLst>
          </p:cNvPr>
          <p:cNvSpPr/>
          <p:nvPr/>
        </p:nvSpPr>
        <p:spPr>
          <a:xfrm>
            <a:off x="1874837" y="1938647"/>
            <a:ext cx="8382000" cy="584775"/>
          </a:xfrm>
          <a:prstGeom prst="rect">
            <a:avLst/>
          </a:prstGeom>
        </p:spPr>
        <p:txBody>
          <a:bodyPr wrap="square">
            <a:spAutoFit/>
          </a:bodyPr>
          <a:lstStyle/>
          <a:p>
            <a:pPr algn="ctr" defTabSz="609630"/>
            <a:r>
              <a:rPr lang="en-GB" sz="3200" b="1" dirty="0" err="1">
                <a:solidFill>
                  <a:prstClr val="white"/>
                </a:solidFill>
                <a:latin typeface="Cambria" panose="02040503050406030204" pitchFamily="18" charset="0"/>
                <a:ea typeface="Cambria" panose="02040503050406030204" pitchFamily="18" charset="0"/>
              </a:rPr>
              <a:t>Thảo</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luận</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nhóm</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đôi</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trả</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lời</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các</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câu</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hỏi</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sau</a:t>
            </a:r>
            <a:r>
              <a:rPr lang="en-GB" sz="3200" b="1" dirty="0">
                <a:solidFill>
                  <a:prstClr val="white"/>
                </a:solidFill>
                <a:latin typeface="Cambria" panose="02040503050406030204" pitchFamily="18" charset="0"/>
                <a:ea typeface="Cambria" panose="02040503050406030204" pitchFamily="18" charset="0"/>
              </a:rPr>
              <a:t>:</a:t>
            </a:r>
            <a:endParaRPr lang="en-GB" sz="1600" b="1" dirty="0">
              <a:solidFill>
                <a:prstClr val="white"/>
              </a:solidFill>
              <a:latin typeface="Calibri"/>
            </a:endParaRPr>
          </a:p>
        </p:txBody>
      </p:sp>
      <p:sp>
        <p:nvSpPr>
          <p:cNvPr id="4" name="Rectangle 3">
            <a:extLst>
              <a:ext uri="{FF2B5EF4-FFF2-40B4-BE49-F238E27FC236}">
                <a16:creationId xmlns:a16="http://schemas.microsoft.com/office/drawing/2014/main" id="{C3C5B5E7-C6E3-4226-D49F-0ED15FDC512E}"/>
              </a:ext>
            </a:extLst>
          </p:cNvPr>
          <p:cNvSpPr/>
          <p:nvPr/>
        </p:nvSpPr>
        <p:spPr>
          <a:xfrm>
            <a:off x="1767840" y="2578079"/>
            <a:ext cx="9265920" cy="3970318"/>
          </a:xfrm>
          <a:prstGeom prst="rect">
            <a:avLst/>
          </a:prstGeom>
        </p:spPr>
        <p:txBody>
          <a:bodyPr wrap="square">
            <a:spAutoFit/>
          </a:bodyPr>
          <a:lstStyle/>
          <a:p>
            <a:pPr marL="514350" indent="-514350" defTabSz="609630">
              <a:buAutoNum type="arabicPeriod"/>
            </a:pPr>
            <a:r>
              <a:rPr lang="vi-VN" sz="2800" b="1" i="1" dirty="0">
                <a:solidFill>
                  <a:schemeClr val="bg1"/>
                </a:solidFill>
                <a:latin typeface="Cambria" panose="02040503050406030204" pitchFamily="18" charset="0"/>
                <a:ea typeface="Cambria" panose="02040503050406030204" pitchFamily="18" charset="0"/>
              </a:rPr>
              <a:t>Bài thơ là lời của ai, nói với ai? Từ ngữ nào cho em biết điều đó?</a:t>
            </a:r>
            <a:endParaRPr lang="en-US" sz="2800" b="1" i="1" dirty="0">
              <a:solidFill>
                <a:schemeClr val="bg1"/>
              </a:solidFill>
              <a:latin typeface="Cambria" panose="02040503050406030204" pitchFamily="18" charset="0"/>
              <a:ea typeface="Cambria" panose="02040503050406030204" pitchFamily="18" charset="0"/>
            </a:endParaRPr>
          </a:p>
          <a:p>
            <a:r>
              <a:rPr lang="vi-VN" sz="2800" b="1" i="1" dirty="0">
                <a:solidFill>
                  <a:schemeClr val="bg1"/>
                </a:solidFill>
                <a:latin typeface="Cambria" panose="02040503050406030204" pitchFamily="18" charset="0"/>
                <a:ea typeface="Cambria" panose="02040503050406030204" pitchFamily="18" charset="0"/>
              </a:rPr>
              <a:t>2. Khổ thơ đầu khuyên chúng ta điều gì? Tìm câu trả lời đúng.</a:t>
            </a:r>
          </a:p>
          <a:p>
            <a:r>
              <a:rPr lang="vi-VN" sz="2800" dirty="0">
                <a:solidFill>
                  <a:schemeClr val="bg1"/>
                </a:solidFill>
                <a:latin typeface="Cambria" panose="02040503050406030204" pitchFamily="18" charset="0"/>
                <a:ea typeface="Cambria" panose="02040503050406030204" pitchFamily="18" charset="0"/>
              </a:rPr>
              <a:t>A. Cần phải sống chan hoà với thiên nhiên.</a:t>
            </a:r>
          </a:p>
          <a:p>
            <a:r>
              <a:rPr lang="vi-VN" sz="2800" dirty="0">
                <a:solidFill>
                  <a:schemeClr val="bg1"/>
                </a:solidFill>
                <a:latin typeface="Cambria" panose="02040503050406030204" pitchFamily="18" charset="0"/>
                <a:ea typeface="Cambria" panose="02040503050406030204" pitchFamily="18" charset="0"/>
              </a:rPr>
              <a:t>B. Cần phải biết bảo vệ môi trường sống của mình.</a:t>
            </a:r>
          </a:p>
          <a:p>
            <a:r>
              <a:rPr lang="vi-VN" sz="2800" dirty="0">
                <a:solidFill>
                  <a:schemeClr val="bg1"/>
                </a:solidFill>
                <a:latin typeface="Cambria" panose="02040503050406030204" pitchFamily="18" charset="0"/>
                <a:ea typeface="Cambria" panose="02040503050406030204" pitchFamily="18" charset="0"/>
              </a:rPr>
              <a:t>C. Cần phải biết yêu thương các loài vật.</a:t>
            </a:r>
          </a:p>
          <a:p>
            <a:r>
              <a:rPr lang="vi-VN" sz="2800" dirty="0">
                <a:solidFill>
                  <a:schemeClr val="bg1"/>
                </a:solidFill>
                <a:latin typeface="Cambria" panose="02040503050406030204" pitchFamily="18" charset="0"/>
                <a:ea typeface="Cambria" panose="02040503050406030204" pitchFamily="18" charset="0"/>
              </a:rPr>
              <a:t>D. Cần phải gắn bó với cộng đồng, yêu thương mọi người.</a:t>
            </a:r>
          </a:p>
          <a:p>
            <a:pPr defTabSz="609630"/>
            <a:endParaRPr lang="vi-VN" sz="2800" i="1" dirty="0">
              <a:solidFill>
                <a:schemeClr val="bg1"/>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DD47AA1E-E948-2A6F-DEE2-1FA84DEF6212}"/>
              </a:ext>
            </a:extLst>
          </p:cNvPr>
          <p:cNvPicPr>
            <a:picLocks noChangeAspect="1"/>
          </p:cNvPicPr>
          <p:nvPr/>
        </p:nvPicPr>
        <p:blipFill>
          <a:blip r:embed="rId4"/>
          <a:stretch>
            <a:fillRect/>
          </a:stretch>
        </p:blipFill>
        <p:spPr>
          <a:xfrm>
            <a:off x="2200015" y="832178"/>
            <a:ext cx="7486537" cy="1186791"/>
          </a:xfrm>
          <a:prstGeom prst="rect">
            <a:avLst/>
          </a:prstGeom>
        </p:spPr>
      </p:pic>
    </p:spTree>
    <p:extLst>
      <p:ext uri="{BB962C8B-B14F-4D97-AF65-F5344CB8AC3E}">
        <p14:creationId xmlns:p14="http://schemas.microsoft.com/office/powerpoint/2010/main" val="1829150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D3E8E4F-51E8-44F2-B230-C727973B3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070" y="905493"/>
            <a:ext cx="5047013" cy="5047013"/>
          </a:xfrm>
          <a:prstGeom prst="rect">
            <a:avLst/>
          </a:prstGeom>
        </p:spPr>
      </p:pic>
      <p:pic>
        <p:nvPicPr>
          <p:cNvPr id="6" name="Picture 5">
            <a:extLst>
              <a:ext uri="{FF2B5EF4-FFF2-40B4-BE49-F238E27FC236}">
                <a16:creationId xmlns:a16="http://schemas.microsoft.com/office/drawing/2014/main" id="{753F875D-5671-F4DC-5D08-0038070AAF4B}"/>
              </a:ext>
            </a:extLst>
          </p:cNvPr>
          <p:cNvPicPr>
            <a:picLocks noChangeAspect="1"/>
          </p:cNvPicPr>
          <p:nvPr/>
        </p:nvPicPr>
        <p:blipFill>
          <a:blip r:embed="rId4"/>
          <a:stretch>
            <a:fillRect/>
          </a:stretch>
        </p:blipFill>
        <p:spPr>
          <a:xfrm>
            <a:off x="4552949" y="1189804"/>
            <a:ext cx="7235095" cy="4706171"/>
          </a:xfrm>
          <a:prstGeom prst="rect">
            <a:avLst/>
          </a:prstGeom>
        </p:spPr>
      </p:pic>
    </p:spTree>
    <p:extLst>
      <p:ext uri="{BB962C8B-B14F-4D97-AF65-F5344CB8AC3E}">
        <p14:creationId xmlns:p14="http://schemas.microsoft.com/office/powerpoint/2010/main" val="1962360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573488" y="1796899"/>
            <a:ext cx="11028575" cy="4072960"/>
            <a:chOff x="921554" y="1847598"/>
            <a:chExt cx="11028575" cy="4072960"/>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539837"/>
              <a:ext cx="11028575" cy="3380721"/>
              <a:chOff x="0" y="-57150"/>
              <a:chExt cx="1309636" cy="1078236"/>
            </a:xfrm>
          </p:grpSpPr>
          <p:sp>
            <p:nvSpPr>
              <p:cNvPr id="13" name="Freeform 5">
                <a:extLst>
                  <a:ext uri="{FF2B5EF4-FFF2-40B4-BE49-F238E27FC236}">
                    <a16:creationId xmlns:a16="http://schemas.microsoft.com/office/drawing/2014/main" id="{BCEEC65E-70D6-47B5-2EC4-59E1F13535BB}"/>
                  </a:ext>
                </a:extLst>
              </p:cNvPr>
              <p:cNvSpPr/>
              <p:nvPr/>
            </p:nvSpPr>
            <p:spPr>
              <a:xfrm>
                <a:off x="0" y="0"/>
                <a:ext cx="1309636" cy="1021086"/>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txBody>
              <a:bodyPr/>
              <a:lstStyle/>
              <a:p>
                <a:endParaRPr lang="en-US"/>
              </a:p>
            </p:txBody>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algn="ctr">
                  <a:lnSpc>
                    <a:spcPts val="2659"/>
                  </a:lnSpc>
                </a:pPr>
                <a:endParaRPr sz="1200"/>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568208" y="1847598"/>
              <a:ext cx="1712390" cy="1471600"/>
              <a:chOff x="494698" y="16630"/>
              <a:chExt cx="812800" cy="829694"/>
            </a:xfrm>
          </p:grpSpPr>
          <p:sp>
            <p:nvSpPr>
              <p:cNvPr id="11" name="Freeform 8">
                <a:extLst>
                  <a:ext uri="{FF2B5EF4-FFF2-40B4-BE49-F238E27FC236}">
                    <a16:creationId xmlns:a16="http://schemas.microsoft.com/office/drawing/2014/main" id="{AD08FBBD-51DC-5C07-E498-BFCF4F1CEC28}"/>
                  </a:ext>
                </a:extLst>
              </p:cNvPr>
              <p:cNvSpPr/>
              <p:nvPr/>
            </p:nvSpPr>
            <p:spPr>
              <a:xfrm>
                <a:off x="494698" y="1663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12" name="TextBox 9">
                <a:extLst>
                  <a:ext uri="{FF2B5EF4-FFF2-40B4-BE49-F238E27FC236}">
                    <a16:creationId xmlns:a16="http://schemas.microsoft.com/office/drawing/2014/main" id="{1E88D91D-C9E5-3D5F-9600-DD1A70AEF50A}"/>
                  </a:ext>
                </a:extLst>
              </p:cNvPr>
              <p:cNvSpPr txBox="1"/>
              <p:nvPr/>
            </p:nvSpPr>
            <p:spPr>
              <a:xfrm>
                <a:off x="566832" y="100199"/>
                <a:ext cx="660400" cy="746125"/>
              </a:xfrm>
              <a:prstGeom prst="rect">
                <a:avLst/>
              </a:prstGeom>
            </p:spPr>
            <p:txBody>
              <a:bodyPr lIns="50800" tIns="50800" rIns="50800" bIns="50800" rtlCol="0" anchor="ctr"/>
              <a:lstStyle/>
              <a:p>
                <a:pPr algn="ctr">
                  <a:lnSpc>
                    <a:spcPts val="5599"/>
                  </a:lnSpc>
                </a:pPr>
                <a:r>
                  <a:rPr lang="en-US" sz="6000" dirty="0">
                    <a:solidFill>
                      <a:srgbClr val="000000"/>
                    </a:solidFill>
                    <a:latin typeface="Cambria" panose="02040503050406030204" pitchFamily="18" charset="0"/>
                    <a:ea typeface="Cambria" panose="02040503050406030204" pitchFamily="18" charset="0"/>
                  </a:rPr>
                  <a:t>1</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318707" y="3300780"/>
              <a:ext cx="10346288" cy="2123658"/>
            </a:xfrm>
            <a:prstGeom prst="rect">
              <a:avLst/>
            </a:prstGeom>
          </p:spPr>
          <p:txBody>
            <a:bodyPr wrap="square">
              <a:spAutoFit/>
            </a:bodyPr>
            <a:lstStyle/>
            <a:p>
              <a:pPr marL="571500" indent="-571500" algn="just">
                <a:buFont typeface="Arial" panose="020B0604020202020204" pitchFamily="34" charset="0"/>
                <a:buChar char="•"/>
              </a:pPr>
              <a:r>
                <a:rPr lang="vi-VN" sz="4400" dirty="0">
                  <a:solidFill>
                    <a:srgbClr val="000000"/>
                  </a:solidFill>
                  <a:latin typeface="Cambria" panose="02040503050406030204" pitchFamily="18" charset="0"/>
                  <a:ea typeface="Cambria" panose="02040503050406030204" pitchFamily="18" charset="0"/>
                </a:rPr>
                <a:t>Bài thơ là lời của cha mẹ nói với con cái.</a:t>
              </a:r>
            </a:p>
            <a:p>
              <a:pPr marL="571500" indent="-571500" algn="just">
                <a:buFont typeface="Arial" panose="020B0604020202020204" pitchFamily="34" charset="0"/>
                <a:buChar char="•"/>
              </a:pPr>
              <a:r>
                <a:rPr lang="vi-VN" sz="4400" dirty="0">
                  <a:solidFill>
                    <a:srgbClr val="000000"/>
                  </a:solidFill>
                  <a:latin typeface="Cambria" panose="02040503050406030204" pitchFamily="18" charset="0"/>
                  <a:ea typeface="Cambria" panose="02040503050406030204" pitchFamily="18" charset="0"/>
                </a:rPr>
                <a:t> Những từ ngữ  thể hiện điều đó: </a:t>
              </a:r>
              <a:r>
                <a:rPr lang="vi-VN" sz="4400" i="1" dirty="0">
                  <a:solidFill>
                    <a:srgbClr val="000000"/>
                  </a:solidFill>
                  <a:latin typeface="Cambria" panose="02040503050406030204" pitchFamily="18" charset="0"/>
                  <a:ea typeface="Cambria" panose="02040503050406030204" pitchFamily="18" charset="0"/>
                </a:rPr>
                <a:t>con ơi, con, các con.</a:t>
              </a: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793617" y="0"/>
            <a:ext cx="12623801" cy="1963856"/>
          </a:xfrm>
          <a:prstGeom prst="rect">
            <a:avLst/>
          </a:prstGeom>
        </p:spPr>
      </p:pic>
    </p:spTree>
    <p:extLst>
      <p:ext uri="{BB962C8B-B14F-4D97-AF65-F5344CB8AC3E}">
        <p14:creationId xmlns:p14="http://schemas.microsoft.com/office/powerpoint/2010/main" val="1679504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842AB4-9A94-4F86-0A5B-A5194BF7E9A5}"/>
              </a:ext>
            </a:extLst>
          </p:cNvPr>
          <p:cNvPicPr>
            <a:picLocks noChangeAspect="1"/>
          </p:cNvPicPr>
          <p:nvPr/>
        </p:nvPicPr>
        <p:blipFill>
          <a:blip r:embed="rId3"/>
          <a:stretch>
            <a:fillRect/>
          </a:stretch>
        </p:blipFill>
        <p:spPr>
          <a:xfrm>
            <a:off x="0" y="2085975"/>
            <a:ext cx="6046168" cy="4772025"/>
          </a:xfrm>
          <a:prstGeom prst="rect">
            <a:avLst/>
          </a:prstGeom>
        </p:spPr>
      </p:pic>
      <p:pic>
        <p:nvPicPr>
          <p:cNvPr id="6" name="Picture 5">
            <a:extLst>
              <a:ext uri="{FF2B5EF4-FFF2-40B4-BE49-F238E27FC236}">
                <a16:creationId xmlns:a16="http://schemas.microsoft.com/office/drawing/2014/main" id="{9ED016E0-5780-2F88-FBDD-0922899CD16C}"/>
              </a:ext>
            </a:extLst>
          </p:cNvPr>
          <p:cNvPicPr>
            <a:picLocks noChangeAspect="1"/>
          </p:cNvPicPr>
          <p:nvPr/>
        </p:nvPicPr>
        <p:blipFill>
          <a:blip r:embed="rId4"/>
          <a:stretch>
            <a:fillRect/>
          </a:stretch>
        </p:blipFill>
        <p:spPr>
          <a:xfrm>
            <a:off x="4799549" y="504825"/>
            <a:ext cx="6669602" cy="3011685"/>
          </a:xfrm>
          <a:prstGeom prst="rect">
            <a:avLst/>
          </a:prstGeom>
        </p:spPr>
      </p:pic>
    </p:spTree>
    <p:extLst>
      <p:ext uri="{BB962C8B-B14F-4D97-AF65-F5344CB8AC3E}">
        <p14:creationId xmlns:p14="http://schemas.microsoft.com/office/powerpoint/2010/main" val="3231145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468713" y="1445091"/>
            <a:ext cx="11028575" cy="5260508"/>
            <a:chOff x="921554" y="1840690"/>
            <a:chExt cx="11028575" cy="4079868"/>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389447"/>
              <a:ext cx="11028575" cy="3531111"/>
              <a:chOff x="0" y="-105115"/>
              <a:chExt cx="1309636" cy="1126201"/>
            </a:xfrm>
          </p:grpSpPr>
          <p:sp>
            <p:nvSpPr>
              <p:cNvPr id="13" name="Freeform 5">
                <a:extLst>
                  <a:ext uri="{FF2B5EF4-FFF2-40B4-BE49-F238E27FC236}">
                    <a16:creationId xmlns:a16="http://schemas.microsoft.com/office/drawing/2014/main" id="{BCEEC65E-70D6-47B5-2EC4-59E1F13535BB}"/>
                  </a:ext>
                </a:extLst>
              </p:cNvPr>
              <p:cNvSpPr/>
              <p:nvPr/>
            </p:nvSpPr>
            <p:spPr>
              <a:xfrm>
                <a:off x="0" y="-105115"/>
                <a:ext cx="1309636" cy="1126201"/>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txBody>
              <a:bodyPr/>
              <a:lstStyle/>
              <a:p>
                <a:endParaRPr lang="en-US"/>
              </a:p>
            </p:txBody>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349133" y="1840690"/>
              <a:ext cx="1712390" cy="1323377"/>
              <a:chOff x="390712" y="12735"/>
              <a:chExt cx="812800" cy="746125"/>
            </a:xfrm>
          </p:grpSpPr>
          <p:sp>
            <p:nvSpPr>
              <p:cNvPr id="11" name="Freeform 8">
                <a:extLst>
                  <a:ext uri="{FF2B5EF4-FFF2-40B4-BE49-F238E27FC236}">
                    <a16:creationId xmlns:a16="http://schemas.microsoft.com/office/drawing/2014/main" id="{AD08FBBD-51DC-5C07-E498-BFCF4F1CEC28}"/>
                  </a:ext>
                </a:extLst>
              </p:cNvPr>
              <p:cNvSpPr/>
              <p:nvPr/>
            </p:nvSpPr>
            <p:spPr>
              <a:xfrm>
                <a:off x="390712" y="49950"/>
                <a:ext cx="812800" cy="56372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12" name="TextBox 9">
                <a:extLst>
                  <a:ext uri="{FF2B5EF4-FFF2-40B4-BE49-F238E27FC236}">
                    <a16:creationId xmlns:a16="http://schemas.microsoft.com/office/drawing/2014/main" id="{1E88D91D-C9E5-3D5F-9600-DD1A70AEF50A}"/>
                  </a:ext>
                </a:extLst>
              </p:cNvPr>
              <p:cNvSpPr txBox="1"/>
              <p:nvPr/>
            </p:nvSpPr>
            <p:spPr>
              <a:xfrm>
                <a:off x="476410" y="12735"/>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404432" y="3123486"/>
              <a:ext cx="10346288" cy="2363139"/>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Khổ thơ đầu khuyên chúng ta điều gì? Tìm câu trả lời đúng.</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Cần phải sống chan hoà với thiên nhiên.</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Cần phải biết bảo vệ môi trường sống của mình.</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Cần phải biết yêu thương các loài vật.</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Cần phải gắn bó với cộng đồng, yêu thương mọi người.</a:t>
              </a: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400050" y="0"/>
            <a:ext cx="10630034" cy="1653690"/>
          </a:xfrm>
          <a:prstGeom prst="rect">
            <a:avLst/>
          </a:prstGeom>
        </p:spPr>
      </p:pic>
      <p:sp>
        <p:nvSpPr>
          <p:cNvPr id="4" name="Oval 3">
            <a:extLst>
              <a:ext uri="{FF2B5EF4-FFF2-40B4-BE49-F238E27FC236}">
                <a16:creationId xmlns:a16="http://schemas.microsoft.com/office/drawing/2014/main" id="{138301AC-0893-DC24-AC4A-372898A6EDD2}"/>
              </a:ext>
            </a:extLst>
          </p:cNvPr>
          <p:cNvSpPr/>
          <p:nvPr/>
        </p:nvSpPr>
        <p:spPr>
          <a:xfrm>
            <a:off x="847725" y="5524500"/>
            <a:ext cx="609600" cy="5619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6322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5">
            <a:extLst>
              <a:ext uri="{FF2B5EF4-FFF2-40B4-BE49-F238E27FC236}">
                <a16:creationId xmlns:a16="http://schemas.microsoft.com/office/drawing/2014/main" id="{5057AFF8-3072-3CA9-50D5-620E348CDE10}"/>
              </a:ext>
            </a:extLst>
          </p:cNvPr>
          <p:cNvPicPr>
            <a:picLocks noChangeAspect="1"/>
          </p:cNvPicPr>
          <p:nvPr/>
        </p:nvPicPr>
        <p:blipFill>
          <a:blip r:embed="rId3"/>
          <a:srcRect/>
          <a:stretch>
            <a:fillRect/>
          </a:stretch>
        </p:blipFill>
        <p:spPr>
          <a:xfrm>
            <a:off x="213360" y="-314325"/>
            <a:ext cx="11836400" cy="7753349"/>
          </a:xfrm>
          <a:prstGeom prst="rect">
            <a:avLst/>
          </a:prstGeom>
        </p:spPr>
      </p:pic>
      <p:sp>
        <p:nvSpPr>
          <p:cNvPr id="6" name="Rectangle 5">
            <a:extLst>
              <a:ext uri="{FF2B5EF4-FFF2-40B4-BE49-F238E27FC236}">
                <a16:creationId xmlns:a16="http://schemas.microsoft.com/office/drawing/2014/main" id="{8124CFB5-C0CB-EB17-C3D0-8EE8BEAB9FB1}"/>
              </a:ext>
            </a:extLst>
          </p:cNvPr>
          <p:cNvSpPr/>
          <p:nvPr/>
        </p:nvSpPr>
        <p:spPr>
          <a:xfrm>
            <a:off x="1646397" y="2105801"/>
            <a:ext cx="9031128" cy="584775"/>
          </a:xfrm>
          <a:prstGeom prst="rect">
            <a:avLst/>
          </a:prstGeom>
        </p:spPr>
        <p:txBody>
          <a:bodyPr wrap="square">
            <a:spAutoFit/>
          </a:bodyPr>
          <a:lstStyle/>
          <a:p>
            <a:pPr algn="ctr"/>
            <a:r>
              <a:rPr lang="en-GB" sz="3200" b="1" dirty="0" err="1">
                <a:solidFill>
                  <a:schemeClr val="bg1"/>
                </a:solidFill>
                <a:latin typeface="Cambria" panose="02040503050406030204" pitchFamily="18" charset="0"/>
                <a:ea typeface="Cambria" panose="02040503050406030204" pitchFamily="18" charset="0"/>
              </a:rPr>
              <a:t>Thảo</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luận</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nhóm</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bốn</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trả</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lời</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các</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câu</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hỏi</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sau</a:t>
            </a:r>
            <a:r>
              <a:rPr lang="en-GB" sz="3200" b="1" dirty="0">
                <a:solidFill>
                  <a:schemeClr val="bg1"/>
                </a:solidFill>
                <a:latin typeface="Cambria" panose="02040503050406030204" pitchFamily="18" charset="0"/>
                <a:ea typeface="Cambria" panose="02040503050406030204" pitchFamily="18" charset="0"/>
              </a:rPr>
              <a:t>:</a:t>
            </a:r>
            <a:endParaRPr lang="en-GB" sz="1400" b="1" dirty="0">
              <a:solidFill>
                <a:schemeClr val="bg1"/>
              </a:solidFill>
            </a:endParaRPr>
          </a:p>
        </p:txBody>
      </p:sp>
      <p:sp>
        <p:nvSpPr>
          <p:cNvPr id="7" name="Rectangle 6">
            <a:extLst>
              <a:ext uri="{FF2B5EF4-FFF2-40B4-BE49-F238E27FC236}">
                <a16:creationId xmlns:a16="http://schemas.microsoft.com/office/drawing/2014/main" id="{444FB78F-94C4-E500-52CB-6A9861DF05E5}"/>
              </a:ext>
            </a:extLst>
          </p:cNvPr>
          <p:cNvSpPr/>
          <p:nvPr/>
        </p:nvSpPr>
        <p:spPr>
          <a:xfrm>
            <a:off x="1514251" y="2872850"/>
            <a:ext cx="9172799" cy="3046988"/>
          </a:xfrm>
          <a:prstGeom prst="rect">
            <a:avLst/>
          </a:prstGeom>
        </p:spPr>
        <p:txBody>
          <a:bodyPr wrap="square">
            <a:spAutoFit/>
          </a:bodyPr>
          <a:lstStyle/>
          <a:p>
            <a:pPr algn="just"/>
            <a:r>
              <a:rPr lang="vi-VN" sz="3200" b="1" i="1" dirty="0">
                <a:solidFill>
                  <a:schemeClr val="bg1"/>
                </a:solidFill>
                <a:latin typeface="Cambria" panose="02040503050406030204" pitchFamily="18" charset="0"/>
                <a:ea typeface="Cambria" panose="02040503050406030204" pitchFamily="18" charset="0"/>
              </a:rPr>
              <a:t>Câu 3</a:t>
            </a:r>
            <a:r>
              <a:rPr lang="en-GB" sz="3200" b="1" i="1" dirty="0">
                <a:solidFill>
                  <a:schemeClr val="bg1"/>
                </a:solidFill>
                <a:latin typeface="Cambria" panose="02040503050406030204" pitchFamily="18" charset="0"/>
                <a:ea typeface="Cambria" panose="02040503050406030204" pitchFamily="18" charset="0"/>
              </a:rPr>
              <a:t>: </a:t>
            </a:r>
            <a:r>
              <a:rPr lang="vi-VN" sz="3200" b="1" i="1" dirty="0">
                <a:solidFill>
                  <a:schemeClr val="bg1"/>
                </a:solidFill>
                <a:latin typeface="Cambria" panose="02040503050406030204" pitchFamily="18" charset="0"/>
                <a:ea typeface="Cambria" panose="02040503050406030204" pitchFamily="18" charset="0"/>
              </a:rPr>
              <a:t>Hình ảnh nào giúp chúng ta hiểu vai trò, sức mạnh của sự đoàn kết?</a:t>
            </a:r>
          </a:p>
          <a:p>
            <a:pPr algn="just"/>
            <a:r>
              <a:rPr lang="vi-VN" sz="3200" b="1" i="1" dirty="0">
                <a:solidFill>
                  <a:schemeClr val="bg1"/>
                </a:solidFill>
                <a:latin typeface="Cambria" panose="02040503050406030204" pitchFamily="18" charset="0"/>
                <a:ea typeface="Cambria" panose="02040503050406030204" pitchFamily="18" charset="0"/>
              </a:rPr>
              <a:t>Câu 4</a:t>
            </a:r>
            <a:r>
              <a:rPr lang="en-GB" sz="3200" b="1" i="1" dirty="0">
                <a:solidFill>
                  <a:schemeClr val="bg1"/>
                </a:solidFill>
                <a:latin typeface="Cambria" panose="02040503050406030204" pitchFamily="18" charset="0"/>
                <a:ea typeface="Cambria" panose="02040503050406030204" pitchFamily="18" charset="0"/>
              </a:rPr>
              <a:t>: </a:t>
            </a:r>
            <a:r>
              <a:rPr lang="vi-VN" sz="3200" b="1" i="1" dirty="0">
                <a:solidFill>
                  <a:schemeClr val="bg1"/>
                </a:solidFill>
                <a:latin typeface="Cambria" panose="02040503050406030204" pitchFamily="18" charset="0"/>
                <a:ea typeface="Cambria" panose="02040503050406030204" pitchFamily="18" charset="0"/>
              </a:rPr>
              <a:t>Em nhận được lời khuyên gì từ khổ thơ thứ ba? </a:t>
            </a:r>
            <a:endParaRPr lang="en-US" sz="3200" b="1" i="1" dirty="0">
              <a:solidFill>
                <a:schemeClr val="bg1"/>
              </a:solidFill>
              <a:latin typeface="Cambria" panose="02040503050406030204" pitchFamily="18" charset="0"/>
              <a:ea typeface="Cambria" panose="02040503050406030204" pitchFamily="18" charset="0"/>
            </a:endParaRPr>
          </a:p>
          <a:p>
            <a:pPr algn="just"/>
            <a:r>
              <a:rPr lang="vi-VN" sz="3200" b="1" i="1" dirty="0">
                <a:solidFill>
                  <a:schemeClr val="bg1"/>
                </a:solidFill>
                <a:latin typeface="Cambria" panose="02040503050406030204" pitchFamily="18" charset="0"/>
                <a:ea typeface="Cambria" panose="02040503050406030204" pitchFamily="18" charset="0"/>
              </a:rPr>
              <a:t>Câu </a:t>
            </a:r>
            <a:r>
              <a:rPr lang="en-US" sz="3200" b="1" i="1" dirty="0">
                <a:solidFill>
                  <a:schemeClr val="bg1"/>
                </a:solidFill>
                <a:latin typeface="Cambria" panose="02040503050406030204" pitchFamily="18" charset="0"/>
                <a:ea typeface="Cambria" panose="02040503050406030204" pitchFamily="18" charset="0"/>
              </a:rPr>
              <a:t>5: </a:t>
            </a:r>
            <a:r>
              <a:rPr lang="vi-VN" sz="3200" b="1" i="1" dirty="0">
                <a:solidFill>
                  <a:schemeClr val="bg1"/>
                </a:solidFill>
                <a:latin typeface="Cambria" panose="02040503050406030204" pitchFamily="18" charset="0"/>
                <a:ea typeface="Cambria" panose="02040503050406030204" pitchFamily="18" charset="0"/>
              </a:rPr>
              <a:t>Khổ thơ cuối nói gì về tình cảm của cha mẹ dành cho con cái? </a:t>
            </a:r>
          </a:p>
        </p:txBody>
      </p:sp>
      <p:pic>
        <p:nvPicPr>
          <p:cNvPr id="8" name="Picture 7">
            <a:extLst>
              <a:ext uri="{FF2B5EF4-FFF2-40B4-BE49-F238E27FC236}">
                <a16:creationId xmlns:a16="http://schemas.microsoft.com/office/drawing/2014/main" id="{DCB5FE8F-BF90-0D7D-D5FC-8F568DB39707}"/>
              </a:ext>
            </a:extLst>
          </p:cNvPr>
          <p:cNvPicPr>
            <a:picLocks noChangeAspect="1"/>
          </p:cNvPicPr>
          <p:nvPr/>
        </p:nvPicPr>
        <p:blipFill>
          <a:blip r:embed="rId4"/>
          <a:stretch>
            <a:fillRect/>
          </a:stretch>
        </p:blipFill>
        <p:spPr>
          <a:xfrm>
            <a:off x="2436864" y="737930"/>
            <a:ext cx="8212601" cy="1300740"/>
          </a:xfrm>
          <a:prstGeom prst="rect">
            <a:avLst/>
          </a:prstGeom>
        </p:spPr>
      </p:pic>
    </p:spTree>
    <p:extLst>
      <p:ext uri="{BB962C8B-B14F-4D97-AF65-F5344CB8AC3E}">
        <p14:creationId xmlns:p14="http://schemas.microsoft.com/office/powerpoint/2010/main" val="1692921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573488" y="1796899"/>
            <a:ext cx="11028575" cy="4318150"/>
            <a:chOff x="921554" y="1847598"/>
            <a:chExt cx="11028575" cy="4318150"/>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539837"/>
              <a:ext cx="11028575" cy="3625911"/>
              <a:chOff x="0" y="-57150"/>
              <a:chExt cx="1309636" cy="1156436"/>
            </a:xfrm>
          </p:grpSpPr>
          <p:sp>
            <p:nvSpPr>
              <p:cNvPr id="13" name="Freeform 5">
                <a:extLst>
                  <a:ext uri="{FF2B5EF4-FFF2-40B4-BE49-F238E27FC236}">
                    <a16:creationId xmlns:a16="http://schemas.microsoft.com/office/drawing/2014/main" id="{BCEEC65E-70D6-47B5-2EC4-59E1F13535BB}"/>
                  </a:ext>
                </a:extLst>
              </p:cNvPr>
              <p:cNvSpPr/>
              <p:nvPr/>
            </p:nvSpPr>
            <p:spPr>
              <a:xfrm>
                <a:off x="0" y="0"/>
                <a:ext cx="1309636" cy="1099286"/>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txBody>
              <a:bodyPr/>
              <a:lstStyle/>
              <a:p>
                <a:endParaRPr lang="en-US"/>
              </a:p>
            </p:txBody>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568208" y="1847598"/>
              <a:ext cx="1712390" cy="1471600"/>
              <a:chOff x="494698" y="16630"/>
              <a:chExt cx="812800" cy="829694"/>
            </a:xfrm>
          </p:grpSpPr>
          <p:sp>
            <p:nvSpPr>
              <p:cNvPr id="11" name="Freeform 8">
                <a:extLst>
                  <a:ext uri="{FF2B5EF4-FFF2-40B4-BE49-F238E27FC236}">
                    <a16:creationId xmlns:a16="http://schemas.microsoft.com/office/drawing/2014/main" id="{AD08FBBD-51DC-5C07-E498-BFCF4F1CEC28}"/>
                  </a:ext>
                </a:extLst>
              </p:cNvPr>
              <p:cNvSpPr/>
              <p:nvPr/>
            </p:nvSpPr>
            <p:spPr>
              <a:xfrm>
                <a:off x="494698" y="1663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12" name="TextBox 9">
                <a:extLst>
                  <a:ext uri="{FF2B5EF4-FFF2-40B4-BE49-F238E27FC236}">
                    <a16:creationId xmlns:a16="http://schemas.microsoft.com/office/drawing/2014/main" id="{1E88D91D-C9E5-3D5F-9600-DD1A70AEF50A}"/>
                  </a:ext>
                </a:extLst>
              </p:cNvPr>
              <p:cNvSpPr txBox="1"/>
              <p:nvPr/>
            </p:nvSpPr>
            <p:spPr>
              <a:xfrm>
                <a:off x="566832" y="100199"/>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318707" y="3196005"/>
              <a:ext cx="10346288" cy="2800767"/>
            </a:xfrm>
            <a:prstGeom prst="rect">
              <a:avLst/>
            </a:prstGeom>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Hình ảnh một ngôi sao chẳng sáng đêm, một thân lúa chín chẳng nên mùa vàng, một người đâu phải nhân gian giúp chúng ta hiểu vai trò, sức mạnh của sự đoàn kết.</a:t>
              </a:r>
              <a:endParaRPr kumimoji="0" lang="vi-VN" sz="4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793617" y="0"/>
            <a:ext cx="12623801" cy="1963856"/>
          </a:xfrm>
          <a:prstGeom prst="rect">
            <a:avLst/>
          </a:prstGeom>
        </p:spPr>
      </p:pic>
    </p:spTree>
    <p:extLst>
      <p:ext uri="{BB962C8B-B14F-4D97-AF65-F5344CB8AC3E}">
        <p14:creationId xmlns:p14="http://schemas.microsoft.com/office/powerpoint/2010/main" val="3329198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F828B0-9711-8373-8B70-8329935F6D0F}"/>
              </a:ext>
            </a:extLst>
          </p:cNvPr>
          <p:cNvGrpSpPr/>
          <p:nvPr/>
        </p:nvGrpSpPr>
        <p:grpSpPr>
          <a:xfrm>
            <a:off x="409573" y="1041416"/>
            <a:ext cx="11382377" cy="4273535"/>
            <a:chOff x="1834150" y="1963118"/>
            <a:chExt cx="5449824" cy="2146654"/>
          </a:xfrm>
        </p:grpSpPr>
        <p:sp>
          <p:nvSpPr>
            <p:cNvPr id="3" name="Rectangle: Diagonal Corners Rounded 2">
              <a:extLst>
                <a:ext uri="{FF2B5EF4-FFF2-40B4-BE49-F238E27FC236}">
                  <a16:creationId xmlns:a16="http://schemas.microsoft.com/office/drawing/2014/main" id="{754BFDE1-7C15-0BDE-1CB0-3D4BC820C1F6}"/>
                </a:ext>
              </a:extLst>
            </p:cNvPr>
            <p:cNvSpPr/>
            <p:nvPr/>
          </p:nvSpPr>
          <p:spPr>
            <a:xfrm>
              <a:off x="2428789" y="2256761"/>
              <a:ext cx="4855185" cy="1666221"/>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Diagonal Corners Rounded 3">
              <a:extLst>
                <a:ext uri="{FF2B5EF4-FFF2-40B4-BE49-F238E27FC236}">
                  <a16:creationId xmlns:a16="http://schemas.microsoft.com/office/drawing/2014/main" id="{10402244-C5A0-BA2A-2035-5E6E2E672366}"/>
                </a:ext>
              </a:extLst>
            </p:cNvPr>
            <p:cNvSpPr/>
            <p:nvPr/>
          </p:nvSpPr>
          <p:spPr>
            <a:xfrm>
              <a:off x="2214643" y="2418977"/>
              <a:ext cx="4855185" cy="1690795"/>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3">
              <a:extLst>
                <a:ext uri="{FF2B5EF4-FFF2-40B4-BE49-F238E27FC236}">
                  <a16:creationId xmlns:a16="http://schemas.microsoft.com/office/drawing/2014/main" id="{BB0FEDA1-4B34-C3C9-1405-187908A56BA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834150" y="1963118"/>
              <a:ext cx="684079" cy="720349"/>
            </a:xfrm>
            <a:prstGeom prst="rect">
              <a:avLst/>
            </a:prstGeom>
          </p:spPr>
        </p:pic>
        <p:sp>
          <p:nvSpPr>
            <p:cNvPr id="6" name="TextBox 5">
              <a:extLst>
                <a:ext uri="{FF2B5EF4-FFF2-40B4-BE49-F238E27FC236}">
                  <a16:creationId xmlns:a16="http://schemas.microsoft.com/office/drawing/2014/main" id="{2D1521E9-27D5-FA02-ADE7-6FD84E50A471}"/>
                </a:ext>
              </a:extLst>
            </p:cNvPr>
            <p:cNvSpPr txBox="1"/>
            <p:nvPr/>
          </p:nvSpPr>
          <p:spPr>
            <a:xfrm>
              <a:off x="2353577" y="2495530"/>
              <a:ext cx="4635608" cy="159238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990099"/>
                  </a:solidFill>
                  <a:effectLst/>
                  <a:uLnTx/>
                  <a:uFillTx/>
                  <a:latin typeface="Calibri" panose="020F0502020204030204"/>
                  <a:ea typeface="+mn-ea"/>
                  <a:cs typeface="+mn-cs"/>
                </a:rPr>
                <a:t>Đoàn kết tạo nên sức mạnh tập thể, giúp chúng ta dễ dàng vượt qua khó khăn dẫn đến thành công. Đoàn kết giúp mỗi con người không cảm thấy lạc lõng trong tập thể, cộng đồng.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504354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573488" y="1545072"/>
            <a:ext cx="11028575" cy="4779529"/>
            <a:chOff x="921554" y="1595771"/>
            <a:chExt cx="11028575" cy="4779529"/>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212872"/>
              <a:ext cx="11028575" cy="4162428"/>
              <a:chOff x="0" y="-161431"/>
              <a:chExt cx="1309636" cy="1327551"/>
            </a:xfrm>
          </p:grpSpPr>
          <p:sp>
            <p:nvSpPr>
              <p:cNvPr id="13" name="Freeform 5">
                <a:extLst>
                  <a:ext uri="{FF2B5EF4-FFF2-40B4-BE49-F238E27FC236}">
                    <a16:creationId xmlns:a16="http://schemas.microsoft.com/office/drawing/2014/main" id="{BCEEC65E-70D6-47B5-2EC4-59E1F13535BB}"/>
                  </a:ext>
                </a:extLst>
              </p:cNvPr>
              <p:cNvSpPr/>
              <p:nvPr/>
            </p:nvSpPr>
            <p:spPr>
              <a:xfrm>
                <a:off x="0" y="-161431"/>
                <a:ext cx="1309636" cy="1327551"/>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txBody>
              <a:bodyPr/>
              <a:lstStyle/>
              <a:p>
                <a:endParaRPr lang="en-US"/>
              </a:p>
            </p:txBody>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463434" y="1595771"/>
              <a:ext cx="1542608" cy="1323377"/>
              <a:chOff x="444966" y="-125351"/>
              <a:chExt cx="732212" cy="746125"/>
            </a:xfrm>
          </p:grpSpPr>
          <p:sp>
            <p:nvSpPr>
              <p:cNvPr id="11" name="Freeform 8">
                <a:extLst>
                  <a:ext uri="{FF2B5EF4-FFF2-40B4-BE49-F238E27FC236}">
                    <a16:creationId xmlns:a16="http://schemas.microsoft.com/office/drawing/2014/main" id="{AD08FBBD-51DC-5C07-E498-BFCF4F1CEC28}"/>
                  </a:ext>
                </a:extLst>
              </p:cNvPr>
              <p:cNvSpPr/>
              <p:nvPr/>
            </p:nvSpPr>
            <p:spPr>
              <a:xfrm>
                <a:off x="444966" y="-122996"/>
                <a:ext cx="732212" cy="72685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12" name="TextBox 9">
                <a:extLst>
                  <a:ext uri="{FF2B5EF4-FFF2-40B4-BE49-F238E27FC236}">
                    <a16:creationId xmlns:a16="http://schemas.microsoft.com/office/drawing/2014/main" id="{1E88D91D-C9E5-3D5F-9600-DD1A70AEF50A}"/>
                  </a:ext>
                </a:extLst>
              </p:cNvPr>
              <p:cNvSpPr txBox="1"/>
              <p:nvPr/>
            </p:nvSpPr>
            <p:spPr>
              <a:xfrm>
                <a:off x="476410" y="-125351"/>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032957" y="2929305"/>
              <a:ext cx="10346288" cy="3108543"/>
            </a:xfrm>
            <a:prstGeom prst="rect">
              <a:avLst/>
            </a:prstGeom>
          </p:spPr>
          <p:txBody>
            <a:bodyPr wrap="square">
              <a:spAutoFit/>
            </a:bodyPr>
            <a:lstStyle/>
            <a:p>
              <a:pPr marL="457200" marR="0" indent="-457200" algn="just">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Hình ảnh </a:t>
              </a:r>
              <a:r>
                <a:rPr lang="nl-NL" sz="2800" b="1" dirty="0">
                  <a:effectLst/>
                  <a:latin typeface="Cambria" panose="02040503050406030204" pitchFamily="18" charset="0"/>
                  <a:ea typeface="Cambria" panose="02040503050406030204" pitchFamily="18" charset="0"/>
                </a:rPr>
                <a:t>“núi cao vì có đất bồi” </a:t>
              </a:r>
              <a:r>
                <a:rPr lang="nl-NL" sz="2800" dirty="0">
                  <a:effectLst/>
                  <a:latin typeface="Cambria" panose="02040503050406030204" pitchFamily="18" charset="0"/>
                  <a:ea typeface="Cambria" panose="02040503050406030204" pitchFamily="18" charset="0"/>
                </a:rPr>
                <a:t>chỉ rõ vì sao núi cao hơn đất. Vì thế không nên chên đất thấp hơn mình.</a:t>
              </a:r>
            </a:p>
            <a:p>
              <a:pPr marL="457200" marR="0" indent="-457200" algn="just">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Hình ảnh </a:t>
              </a:r>
              <a:r>
                <a:rPr lang="nl-NL" sz="2800" b="1" dirty="0">
                  <a:effectLst/>
                  <a:latin typeface="Cambria" panose="02040503050406030204" pitchFamily="18" charset="0"/>
                  <a:ea typeface="Cambria" panose="02040503050406030204" pitchFamily="18" charset="0"/>
                </a:rPr>
                <a:t>“Muôn dòng sông đổ biển sâu” </a:t>
              </a:r>
              <a:r>
                <a:rPr lang="nl-NL" sz="2800" dirty="0">
                  <a:effectLst/>
                  <a:latin typeface="Cambria" panose="02040503050406030204" pitchFamily="18" charset="0"/>
                  <a:ea typeface="Cambria" panose="02040503050406030204" pitchFamily="18" charset="0"/>
                </a:rPr>
                <a:t>cho biết vì sao biển rộng lớn, nước tràn đầy…</a:t>
              </a:r>
            </a:p>
            <a:p>
              <a:pPr marL="457200" marR="0" indent="-457200" algn="just">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Nhà thơ đã </a:t>
              </a:r>
              <a:r>
                <a:rPr lang="nl-NL" sz="2800" b="1" dirty="0">
                  <a:effectLst/>
                  <a:latin typeface="Cambria" panose="02040503050406030204" pitchFamily="18" charset="0"/>
                  <a:ea typeface="Cambria" panose="02040503050406030204" pitchFamily="18" charset="0"/>
                </a:rPr>
                <a:t>mượn biển, núi</a:t>
              </a:r>
              <a:r>
                <a:rPr lang="nl-NL" sz="2800" dirty="0">
                  <a:effectLst/>
                  <a:latin typeface="Cambria" panose="02040503050406030204" pitchFamily="18" charset="0"/>
                  <a:ea typeface="Cambria" panose="02040503050406030204" pitchFamily="18" charset="0"/>
                </a:rPr>
                <a:t>,… để đưa ra lời khuyên về lối sống đẹp, cần phải biết ơn giá trị tốt đẹp mà các em nhận được từ cuộc sống.</a:t>
              </a:r>
              <a:endParaRPr lang="en-US" sz="2800" dirty="0">
                <a:effectLst/>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0" y="0"/>
            <a:ext cx="10953884" cy="1704071"/>
          </a:xfrm>
          <a:prstGeom prst="rect">
            <a:avLst/>
          </a:prstGeom>
        </p:spPr>
      </p:pic>
    </p:spTree>
    <p:extLst>
      <p:ext uri="{BB962C8B-B14F-4D97-AF65-F5344CB8AC3E}">
        <p14:creationId xmlns:p14="http://schemas.microsoft.com/office/powerpoint/2010/main" val="2073148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573488" y="1545072"/>
            <a:ext cx="11028575" cy="4779529"/>
            <a:chOff x="921554" y="1595771"/>
            <a:chExt cx="11028575" cy="4779529"/>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212872"/>
              <a:ext cx="11028575" cy="4162428"/>
              <a:chOff x="0" y="-161431"/>
              <a:chExt cx="1309636" cy="1327551"/>
            </a:xfrm>
          </p:grpSpPr>
          <p:sp>
            <p:nvSpPr>
              <p:cNvPr id="13" name="Freeform 5">
                <a:extLst>
                  <a:ext uri="{FF2B5EF4-FFF2-40B4-BE49-F238E27FC236}">
                    <a16:creationId xmlns:a16="http://schemas.microsoft.com/office/drawing/2014/main" id="{BCEEC65E-70D6-47B5-2EC4-59E1F13535BB}"/>
                  </a:ext>
                </a:extLst>
              </p:cNvPr>
              <p:cNvSpPr/>
              <p:nvPr/>
            </p:nvSpPr>
            <p:spPr>
              <a:xfrm>
                <a:off x="0" y="-161431"/>
                <a:ext cx="1309636" cy="1327551"/>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txBody>
              <a:bodyPr/>
              <a:lstStyle/>
              <a:p>
                <a:endParaRPr lang="en-US"/>
              </a:p>
            </p:txBody>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463434" y="1595771"/>
              <a:ext cx="1542608" cy="1323377"/>
              <a:chOff x="444966" y="-125351"/>
              <a:chExt cx="732212" cy="746125"/>
            </a:xfrm>
          </p:grpSpPr>
          <p:sp>
            <p:nvSpPr>
              <p:cNvPr id="11" name="Freeform 8">
                <a:extLst>
                  <a:ext uri="{FF2B5EF4-FFF2-40B4-BE49-F238E27FC236}">
                    <a16:creationId xmlns:a16="http://schemas.microsoft.com/office/drawing/2014/main" id="{AD08FBBD-51DC-5C07-E498-BFCF4F1CEC28}"/>
                  </a:ext>
                </a:extLst>
              </p:cNvPr>
              <p:cNvSpPr/>
              <p:nvPr/>
            </p:nvSpPr>
            <p:spPr>
              <a:xfrm>
                <a:off x="444966" y="-122996"/>
                <a:ext cx="732212" cy="72685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12" name="TextBox 9">
                <a:extLst>
                  <a:ext uri="{FF2B5EF4-FFF2-40B4-BE49-F238E27FC236}">
                    <a16:creationId xmlns:a16="http://schemas.microsoft.com/office/drawing/2014/main" id="{1E88D91D-C9E5-3D5F-9600-DD1A70AEF50A}"/>
                  </a:ext>
                </a:extLst>
              </p:cNvPr>
              <p:cNvSpPr txBox="1"/>
              <p:nvPr/>
            </p:nvSpPr>
            <p:spPr>
              <a:xfrm>
                <a:off x="476410" y="-125351"/>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032957" y="2929305"/>
              <a:ext cx="10346288" cy="2585323"/>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Khổ thơ cuối nói về tình cảm yêu thương vô bờ và niềm hi vọng của cha mẹ dành cho con.</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0" y="0"/>
            <a:ext cx="10953884" cy="1704071"/>
          </a:xfrm>
          <a:prstGeom prst="rect">
            <a:avLst/>
          </a:prstGeom>
        </p:spPr>
      </p:pic>
    </p:spTree>
    <p:extLst>
      <p:ext uri="{BB962C8B-B14F-4D97-AF65-F5344CB8AC3E}">
        <p14:creationId xmlns:p14="http://schemas.microsoft.com/office/powerpoint/2010/main" val="3660401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7497CB11-67F5-4C15-954D-D2C62ABC4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486" y="2324100"/>
            <a:ext cx="4674262" cy="4674262"/>
          </a:xfrm>
          <a:prstGeom prst="rect">
            <a:avLst/>
          </a:prstGeom>
        </p:spPr>
      </p:pic>
      <p:grpSp>
        <p:nvGrpSpPr>
          <p:cNvPr id="2" name="Group 1">
            <a:extLst>
              <a:ext uri="{FF2B5EF4-FFF2-40B4-BE49-F238E27FC236}">
                <a16:creationId xmlns:a16="http://schemas.microsoft.com/office/drawing/2014/main" id="{1639E38C-1425-55FB-2C96-FF20BE762800}"/>
              </a:ext>
            </a:extLst>
          </p:cNvPr>
          <p:cNvGrpSpPr/>
          <p:nvPr/>
        </p:nvGrpSpPr>
        <p:grpSpPr>
          <a:xfrm>
            <a:off x="3286123" y="650891"/>
            <a:ext cx="8772527" cy="5673709"/>
            <a:chOff x="1834150" y="1963118"/>
            <a:chExt cx="5449824" cy="2849980"/>
          </a:xfrm>
        </p:grpSpPr>
        <p:sp>
          <p:nvSpPr>
            <p:cNvPr id="3" name="Rectangle: Diagonal Corners Rounded 2">
              <a:extLst>
                <a:ext uri="{FF2B5EF4-FFF2-40B4-BE49-F238E27FC236}">
                  <a16:creationId xmlns:a16="http://schemas.microsoft.com/office/drawing/2014/main" id="{DC945FF9-B1A0-7064-95DA-AB75B97D41F2}"/>
                </a:ext>
              </a:extLst>
            </p:cNvPr>
            <p:cNvSpPr/>
            <p:nvPr/>
          </p:nvSpPr>
          <p:spPr>
            <a:xfrm>
              <a:off x="2428789" y="2256761"/>
              <a:ext cx="4855185" cy="2398447"/>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Diagonal Corners Rounded 3">
              <a:extLst>
                <a:ext uri="{FF2B5EF4-FFF2-40B4-BE49-F238E27FC236}">
                  <a16:creationId xmlns:a16="http://schemas.microsoft.com/office/drawing/2014/main" id="{B6640541-53EB-C864-AB75-527D814BEE96}"/>
                </a:ext>
              </a:extLst>
            </p:cNvPr>
            <p:cNvSpPr/>
            <p:nvPr/>
          </p:nvSpPr>
          <p:spPr>
            <a:xfrm>
              <a:off x="2214643" y="2418977"/>
              <a:ext cx="4855185" cy="2394121"/>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3">
              <a:extLst>
                <a:ext uri="{FF2B5EF4-FFF2-40B4-BE49-F238E27FC236}">
                  <a16:creationId xmlns:a16="http://schemas.microsoft.com/office/drawing/2014/main" id="{1BF5FE27-C506-F2EB-B464-4E5FB97ADE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834150" y="1963118"/>
              <a:ext cx="1005065" cy="720349"/>
            </a:xfrm>
            <a:prstGeom prst="rect">
              <a:avLst/>
            </a:prstGeom>
          </p:spPr>
        </p:pic>
        <p:sp>
          <p:nvSpPr>
            <p:cNvPr id="6" name="TextBox 5">
              <a:extLst>
                <a:ext uri="{FF2B5EF4-FFF2-40B4-BE49-F238E27FC236}">
                  <a16:creationId xmlns:a16="http://schemas.microsoft.com/office/drawing/2014/main" id="{175D3F55-616A-42E0-513C-0DA6936728F8}"/>
                </a:ext>
              </a:extLst>
            </p:cNvPr>
            <p:cNvSpPr txBox="1"/>
            <p:nvPr/>
          </p:nvSpPr>
          <p:spPr>
            <a:xfrm>
              <a:off x="2353577" y="2495530"/>
              <a:ext cx="4635608" cy="214894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990099"/>
                  </a:solidFill>
                  <a:effectLst/>
                  <a:uLnTx/>
                  <a:uFillTx/>
                  <a:latin typeface="Calibri" panose="020F0502020204030204"/>
                  <a:ea typeface="+mn-ea"/>
                  <a:cs typeface="+mn-cs"/>
                </a:rPr>
                <a:t>Hình ảnh so sánh </a:t>
              </a:r>
              <a:r>
                <a:rPr kumimoji="0" lang="vi-VN" sz="3400" b="1" i="1" u="none" strike="noStrike" kern="1200" cap="none" spc="0" normalizeH="0" baseline="0" noProof="0" dirty="0">
                  <a:ln>
                    <a:noFill/>
                  </a:ln>
                  <a:solidFill>
                    <a:srgbClr val="990099"/>
                  </a:solidFill>
                  <a:effectLst/>
                  <a:uLnTx/>
                  <a:uFillTx/>
                  <a:latin typeface="Calibri" panose="020F0502020204030204"/>
                  <a:ea typeface="+mn-ea"/>
                  <a:cs typeface="+mn-cs"/>
                </a:rPr>
                <a:t>chắt chiu như mẹ yêu con tháng ngày</a:t>
              </a:r>
              <a:r>
                <a:rPr kumimoji="0" lang="vi-VN" sz="3400" b="1" i="0" u="none" strike="noStrike" kern="1200" cap="none" spc="0" normalizeH="0" baseline="0" noProof="0" dirty="0">
                  <a:ln>
                    <a:noFill/>
                  </a:ln>
                  <a:solidFill>
                    <a:srgbClr val="990099"/>
                  </a:solidFill>
                  <a:effectLst/>
                  <a:uLnTx/>
                  <a:uFillTx/>
                  <a:latin typeface="Calibri" panose="020F0502020204030204"/>
                  <a:ea typeface="+mn-ea"/>
                  <a:cs typeface="+mn-cs"/>
                </a:rPr>
                <a:t> kết hợp với hình ảnh được nhân hóa </a:t>
              </a:r>
              <a:r>
                <a:rPr kumimoji="0" lang="vi-VN" sz="3400" b="1" i="1" u="none" strike="noStrike" kern="1200" cap="none" spc="0" normalizeH="0" baseline="0" noProof="0" dirty="0">
                  <a:ln>
                    <a:noFill/>
                  </a:ln>
                  <a:solidFill>
                    <a:srgbClr val="990099"/>
                  </a:solidFill>
                  <a:effectLst/>
                  <a:uLnTx/>
                  <a:uFillTx/>
                  <a:latin typeface="Calibri" panose="020F0502020204030204"/>
                  <a:ea typeface="+mn-ea"/>
                  <a:cs typeface="+mn-cs"/>
                </a:rPr>
                <a:t>tre già yêu lấy măng non </a:t>
              </a:r>
              <a:r>
                <a:rPr kumimoji="0" lang="vi-VN" sz="3400" b="1" i="0" u="none" strike="noStrike" kern="1200" cap="none" spc="0" normalizeH="0" baseline="0" noProof="0" dirty="0">
                  <a:ln>
                    <a:noFill/>
                  </a:ln>
                  <a:solidFill>
                    <a:srgbClr val="990099"/>
                  </a:solidFill>
                  <a:effectLst/>
                  <a:uLnTx/>
                  <a:uFillTx/>
                  <a:latin typeface="Calibri" panose="020F0502020204030204"/>
                  <a:ea typeface="+mn-ea"/>
                  <a:cs typeface="+mn-cs"/>
                </a:rPr>
                <a:t>giúp chúng ta liên tưởng đến tình yêu thương, sự chăm sóc của người mẹ dành cho con cái. Từ yêu thương dẫn tới mong ước, hi vọng sau này con sẽ trưởng thành...</a:t>
              </a:r>
              <a:endPar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30387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EB5E9E7B-1534-4D94-9374-CFC480E2C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650" y="2664238"/>
            <a:ext cx="4114900" cy="4114900"/>
          </a:xfrm>
          <a:prstGeom prst="rect">
            <a:avLst/>
          </a:prstGeom>
        </p:spPr>
      </p:pic>
      <p:sp>
        <p:nvSpPr>
          <p:cNvPr id="2" name="矩形 5">
            <a:extLst>
              <a:ext uri="{FF2B5EF4-FFF2-40B4-BE49-F238E27FC236}">
                <a16:creationId xmlns:a16="http://schemas.microsoft.com/office/drawing/2014/main" id="{61675BA8-B1AE-74B2-24ED-335D91EF09D1}"/>
              </a:ext>
            </a:extLst>
          </p:cNvPr>
          <p:cNvSpPr/>
          <p:nvPr/>
        </p:nvSpPr>
        <p:spPr>
          <a:xfrm>
            <a:off x="3143428" y="1394601"/>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Rectangle 2">
            <a:extLst>
              <a:ext uri="{FF2B5EF4-FFF2-40B4-BE49-F238E27FC236}">
                <a16:creationId xmlns:a16="http://schemas.microsoft.com/office/drawing/2014/main" id="{36C50968-C252-826A-B8B1-FE25F989B4C3}"/>
              </a:ext>
            </a:extLst>
          </p:cNvPr>
          <p:cNvSpPr/>
          <p:nvPr/>
        </p:nvSpPr>
        <p:spPr>
          <a:xfrm>
            <a:off x="3867150" y="2262814"/>
            <a:ext cx="7544742" cy="3170099"/>
          </a:xfrm>
          <a:prstGeom prst="rect">
            <a:avLst/>
          </a:prstGeom>
        </p:spPr>
        <p:txBody>
          <a:bodyPr wrap="square">
            <a:spAutoFit/>
          </a:bodyPr>
          <a:lstStyle/>
          <a:p>
            <a:pPr lvl="0" algn="ctr"/>
            <a:r>
              <a:rPr lang="en-US" sz="4000" b="1" dirty="0" err="1">
                <a:solidFill>
                  <a:prstClr val="black"/>
                </a:solidFill>
                <a:latin typeface="Cambria" panose="02040503050406030204" pitchFamily="18" charset="0"/>
                <a:ea typeface="Cambria" panose="02040503050406030204" pitchFamily="18" charset="0"/>
              </a:rPr>
              <a:t>Bài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thơ</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lời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tâm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tình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khuyên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nhủ</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cũng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như</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ước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mong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của</a:t>
            </a:r>
            <a:r>
              <a:rPr lang="en-US" sz="4000" b="1" dirty="0">
                <a:solidFill>
                  <a:prstClr val="black"/>
                </a:solidFill>
                <a:latin typeface="Cambria" panose="02040503050406030204" pitchFamily="18" charset="0"/>
                <a:ea typeface="Cambria" panose="02040503050406030204" pitchFamily="18" charset="0"/>
              </a:rPr>
              <a:t> cha </a:t>
            </a:r>
            <a:r>
              <a:rPr lang="en-US" sz="4000" b="1" dirty="0" err="1">
                <a:solidFill>
                  <a:prstClr val="black"/>
                </a:solidFill>
                <a:latin typeface="Cambria" panose="02040503050406030204" pitchFamily="18" charset="0"/>
                <a:ea typeface="Cambria" panose="02040503050406030204" pitchFamily="18" charset="0"/>
              </a:rPr>
              <a:t>mẹ</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dành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cho</a:t>
            </a:r>
            <a:r>
              <a:rPr lang="en-US" sz="4000" b="1" dirty="0">
                <a:solidFill>
                  <a:prstClr val="black"/>
                </a:solidFill>
                <a:latin typeface="Cambria" panose="02040503050406030204" pitchFamily="18" charset="0"/>
                <a:ea typeface="Cambria" panose="02040503050406030204" pitchFamily="18" charset="0"/>
              </a:rPr>
              <a:t> con </a:t>
            </a:r>
            <a:r>
              <a:rPr lang="en-US" sz="4000" b="1" dirty="0" err="1">
                <a:solidFill>
                  <a:prstClr val="black"/>
                </a:solidFill>
                <a:latin typeface="Cambria" panose="02040503050406030204" pitchFamily="18" charset="0"/>
                <a:ea typeface="Cambria" panose="02040503050406030204" pitchFamily="18" charset="0"/>
              </a:rPr>
              <a:t>cái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Đó</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hành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trang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đầy</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quý</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báu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để</a:t>
            </a:r>
            <a:r>
              <a:rPr lang="en-US" sz="4000" b="1" dirty="0">
                <a:solidFill>
                  <a:prstClr val="black"/>
                </a:solidFill>
                <a:latin typeface="Cambria" panose="02040503050406030204" pitchFamily="18" charset="0"/>
                <a:ea typeface="Cambria" panose="02040503050406030204" pitchFamily="18" charset="0"/>
              </a:rPr>
              <a:t> con </a:t>
            </a:r>
            <a:r>
              <a:rPr lang="en-US" sz="4000" b="1" dirty="0" err="1">
                <a:solidFill>
                  <a:prstClr val="black"/>
                </a:solidFill>
                <a:latin typeface="Cambria" panose="02040503050406030204" pitchFamily="18" charset="0"/>
                <a:ea typeface="Cambria" panose="02040503050406030204" pitchFamily="18" charset="0"/>
              </a:rPr>
              <a:t>vững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bước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vào</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đời</a:t>
            </a:r>
            <a:r>
              <a:rPr lang="en-US" sz="4000" b="1" dirty="0">
                <a:solidFill>
                  <a:prstClr val="black"/>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3C900A9B-88A7-E106-AEF3-28066F3A7FB3}"/>
              </a:ext>
            </a:extLst>
          </p:cNvPr>
          <p:cNvPicPr>
            <a:picLocks noChangeAspect="1"/>
          </p:cNvPicPr>
          <p:nvPr/>
        </p:nvPicPr>
        <p:blipFill>
          <a:blip r:embed="rId4"/>
          <a:stretch>
            <a:fillRect/>
          </a:stretch>
        </p:blipFill>
        <p:spPr>
          <a:xfrm>
            <a:off x="3796991" y="223393"/>
            <a:ext cx="7803556" cy="2383743"/>
          </a:xfrm>
          <a:prstGeom prst="rect">
            <a:avLst/>
          </a:prstGeom>
        </p:spPr>
      </p:pic>
    </p:spTree>
    <p:extLst>
      <p:ext uri="{BB962C8B-B14F-4D97-AF65-F5344CB8AC3E}">
        <p14:creationId xmlns:p14="http://schemas.microsoft.com/office/powerpoint/2010/main" val="2429344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535007-8945-27E6-BD26-0CC9CE5A8A6F}"/>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5" name="Picture 4">
            <a:extLst>
              <a:ext uri="{FF2B5EF4-FFF2-40B4-BE49-F238E27FC236}">
                <a16:creationId xmlns:a16="http://schemas.microsoft.com/office/drawing/2014/main" id="{3DCBBDFF-CF04-FCE6-67C1-E4FE1581036F}"/>
              </a:ext>
            </a:extLst>
          </p:cNvPr>
          <p:cNvPicPr>
            <a:picLocks noChangeAspect="1"/>
          </p:cNvPicPr>
          <p:nvPr/>
        </p:nvPicPr>
        <p:blipFill>
          <a:blip r:embed="rId4"/>
          <a:stretch>
            <a:fillRect/>
          </a:stretch>
        </p:blipFill>
        <p:spPr>
          <a:xfrm>
            <a:off x="731285" y="741728"/>
            <a:ext cx="10955462" cy="2292295"/>
          </a:xfrm>
          <a:prstGeom prst="rect">
            <a:avLst/>
          </a:prstGeom>
        </p:spPr>
      </p:pic>
    </p:spTree>
    <p:extLst>
      <p:ext uri="{BB962C8B-B14F-4D97-AF65-F5344CB8AC3E}">
        <p14:creationId xmlns:p14="http://schemas.microsoft.com/office/powerpoint/2010/main" val="2090184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97037-073A-6343-5D57-E278A88CE0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3F2BD48-63D1-DD2C-A708-A1B341355F88}"/>
              </a:ext>
            </a:extLst>
          </p:cNvPr>
          <p:cNvSpPr>
            <a:spLocks noGrp="1"/>
          </p:cNvSpPr>
          <p:nvPr>
            <p:ph idx="1"/>
          </p:nvPr>
        </p:nvSpPr>
        <p:spPr/>
        <p:txBody>
          <a:bodyPr/>
          <a:lstStyle/>
          <a:p>
            <a:endParaRPr lang="en-US"/>
          </a:p>
        </p:txBody>
      </p:sp>
      <p:sp>
        <p:nvSpPr>
          <p:cNvPr id="4" name="圆角矩形 10">
            <a:extLst>
              <a:ext uri="{FF2B5EF4-FFF2-40B4-BE49-F238E27FC236}">
                <a16:creationId xmlns:a16="http://schemas.microsoft.com/office/drawing/2014/main" id="{613AC335-97C9-E06F-D989-3D9A2387E5EC}"/>
              </a:ext>
            </a:extLst>
          </p:cNvPr>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Picture 4">
            <a:extLst>
              <a:ext uri="{FF2B5EF4-FFF2-40B4-BE49-F238E27FC236}">
                <a16:creationId xmlns:a16="http://schemas.microsoft.com/office/drawing/2014/main" id="{CDB44894-67DE-13A2-CFC6-E255B2A99424}"/>
              </a:ext>
            </a:extLst>
          </p:cNvPr>
          <p:cNvPicPr>
            <a:picLocks noChangeAspect="1"/>
          </p:cNvPicPr>
          <p:nvPr/>
        </p:nvPicPr>
        <p:blipFill>
          <a:blip r:embed="rId2"/>
          <a:stretch>
            <a:fillRect/>
          </a:stretch>
        </p:blipFill>
        <p:spPr>
          <a:xfrm>
            <a:off x="860850" y="503079"/>
            <a:ext cx="10701219" cy="1803281"/>
          </a:xfrm>
          <a:prstGeom prst="rect">
            <a:avLst/>
          </a:prstGeom>
        </p:spPr>
      </p:pic>
      <p:sp>
        <p:nvSpPr>
          <p:cNvPr id="6" name="TextBox 5">
            <a:extLst>
              <a:ext uri="{FF2B5EF4-FFF2-40B4-BE49-F238E27FC236}">
                <a16:creationId xmlns:a16="http://schemas.microsoft.com/office/drawing/2014/main" id="{7866729C-508A-4372-5C25-A31305E20B10}"/>
              </a:ext>
            </a:extLst>
          </p:cNvPr>
          <p:cNvSpPr txBox="1"/>
          <p:nvPr/>
        </p:nvSpPr>
        <p:spPr>
          <a:xfrm>
            <a:off x="665203" y="2187158"/>
            <a:ext cx="10964333" cy="2123658"/>
          </a:xfrm>
          <a:prstGeom prst="rect">
            <a:avLst/>
          </a:prstGeom>
          <a:noFill/>
        </p:spPr>
        <p:txBody>
          <a:bodyPr wrap="square" rtlCol="0">
            <a:spAutoFit/>
          </a:bodyPr>
          <a:lstStyle/>
          <a:p>
            <a:pPr lvl="0" algn="just">
              <a:defRPr/>
            </a:pPr>
            <a:r>
              <a:rPr lang="vi-VN" sz="4400"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như: </a:t>
            </a:r>
            <a:r>
              <a:rPr lang="vi-VN" sz="4400" i="1" dirty="0">
                <a:solidFill>
                  <a:prstClr val="black"/>
                </a:solidFill>
                <a:latin typeface="Cambria" panose="02040503050406030204" pitchFamily="18" charset="0"/>
                <a:ea typeface="Cambria" panose="02040503050406030204" pitchFamily="18" charset="0"/>
              </a:rPr>
              <a:t>yêu hoa, yêu nước, yêu trời,…</a:t>
            </a:r>
            <a:endParaRPr kumimoji="0" lang="vi-VN"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8169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ữ gi - Olm">
            <a:extLst>
              <a:ext uri="{FF2B5EF4-FFF2-40B4-BE49-F238E27FC236}">
                <a16:creationId xmlns:a16="http://schemas.microsoft.com/office/drawing/2014/main" id="{5FEDE715-071F-FD67-E162-B3528ED5A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95" y="1083206"/>
            <a:ext cx="2666108" cy="57574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a:extLst>
              <a:ext uri="{FF2B5EF4-FFF2-40B4-BE49-F238E27FC236}">
                <a16:creationId xmlns:a16="http://schemas.microsoft.com/office/drawing/2014/main" id="{CA3DF1AB-2EA1-B4FB-C9B6-9DDBF7B0CC6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69246">
            <a:off x="2886631" y="57794"/>
            <a:ext cx="7598704" cy="5484100"/>
          </a:xfrm>
          <a:prstGeom prst="rect">
            <a:avLst/>
          </a:prstGeom>
        </p:spPr>
      </p:pic>
      <p:sp>
        <p:nvSpPr>
          <p:cNvPr id="6" name="TextBox 5">
            <a:extLst>
              <a:ext uri="{FF2B5EF4-FFF2-40B4-BE49-F238E27FC236}">
                <a16:creationId xmlns:a16="http://schemas.microsoft.com/office/drawing/2014/main" id="{5DDC911A-5397-8159-B9C2-EFAE971A5A1E}"/>
              </a:ext>
            </a:extLst>
          </p:cNvPr>
          <p:cNvSpPr txBox="1"/>
          <p:nvPr/>
        </p:nvSpPr>
        <p:spPr>
          <a:xfrm>
            <a:off x="4150528" y="993001"/>
            <a:ext cx="5422097" cy="2554545"/>
          </a:xfrm>
          <a:prstGeom prst="rect">
            <a:avLst/>
          </a:prstGeom>
          <a:noFill/>
        </p:spPr>
        <p:txBody>
          <a:bodyPr wrap="square" rtlCol="0">
            <a:spAutoFit/>
          </a:bodyPr>
          <a:lstStyle/>
          <a:p>
            <a:pPr lvl="0" algn="ctr">
              <a:defRPr/>
            </a:pPr>
            <a:r>
              <a:rPr lang="vi-VN" sz="4000" b="1" dirty="0">
                <a:solidFill>
                  <a:srgbClr val="002060"/>
                </a:solidFill>
                <a:latin typeface="Cambria" panose="02040503050406030204" pitchFamily="18" charset="0"/>
                <a:ea typeface="Cambria" panose="02040503050406030204" pitchFamily="18" charset="0"/>
              </a:rPr>
              <a:t>Bài hát ru nói về nội dung gì? Em cảm thấy thế nào khi nghe bài hát ru đó?</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269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D24D195-DA28-EAA7-6223-98AA5D2D64C3}"/>
              </a:ext>
            </a:extLst>
          </p:cNvPr>
          <p:cNvPicPr>
            <a:picLocks noChangeAspect="1"/>
          </p:cNvPicPr>
          <p:nvPr/>
        </p:nvPicPr>
        <p:blipFill>
          <a:blip r:embed="rId3"/>
          <a:stretch>
            <a:fillRect/>
          </a:stretch>
        </p:blipFill>
        <p:spPr>
          <a:xfrm>
            <a:off x="4226560" y="-112333"/>
            <a:ext cx="3484880" cy="1722303"/>
          </a:xfrm>
          <a:prstGeom prst="rect">
            <a:avLst/>
          </a:prstGeom>
        </p:spPr>
      </p:pic>
      <p:sp>
        <p:nvSpPr>
          <p:cNvPr id="22" name="TextBox 21">
            <a:extLst>
              <a:ext uri="{FF2B5EF4-FFF2-40B4-BE49-F238E27FC236}">
                <a16:creationId xmlns:a16="http://schemas.microsoft.com/office/drawing/2014/main" id="{2A809A83-F2E1-5AFE-98D4-107438D9C8A9}"/>
              </a:ext>
            </a:extLst>
          </p:cNvPr>
          <p:cNvSpPr txBox="1"/>
          <p:nvPr/>
        </p:nvSpPr>
        <p:spPr>
          <a:xfrm>
            <a:off x="172720" y="1391920"/>
            <a:ext cx="620776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ong làm mật, yêu hoa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cá bơi, yêu nước; con chim ca, yêu trời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người muốn sống, con 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Phải yêu đồng chí, yêu người anh em.</a:t>
            </a:r>
          </a:p>
        </p:txBody>
      </p:sp>
      <p:sp>
        <p:nvSpPr>
          <p:cNvPr id="23" name="TextBox 22">
            <a:extLst>
              <a:ext uri="{FF2B5EF4-FFF2-40B4-BE49-F238E27FC236}">
                <a16:creationId xmlns:a16="http://schemas.microsoft.com/office/drawing/2014/main" id="{CC2E5574-164D-C611-C649-CB2C15564175}"/>
              </a:ext>
            </a:extLst>
          </p:cNvPr>
          <p:cNvSpPr txBox="1"/>
          <p:nvPr/>
        </p:nvSpPr>
        <p:spPr>
          <a:xfrm>
            <a:off x="294640" y="3302000"/>
            <a:ext cx="578104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ngôi sao, chẳng sáng đêm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thân lúa chín, chẳng nên mùa vàng.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người – đâu phải nhân gian?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Sống chăng, một đốm lửa tàn mà thôi!</a:t>
            </a:r>
          </a:p>
        </p:txBody>
      </p:sp>
      <p:sp>
        <p:nvSpPr>
          <p:cNvPr id="24" name="TextBox 23">
            <a:extLst>
              <a:ext uri="{FF2B5EF4-FFF2-40B4-BE49-F238E27FC236}">
                <a16:creationId xmlns:a16="http://schemas.microsoft.com/office/drawing/2014/main" id="{8F766E90-2E70-DE87-22B0-8B72AC9216DD}"/>
              </a:ext>
            </a:extLst>
          </p:cNvPr>
          <p:cNvSpPr txBox="1"/>
          <p:nvPr/>
        </p:nvSpPr>
        <p:spPr>
          <a:xfrm>
            <a:off x="6380480" y="1391920"/>
            <a:ext cx="581152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cao bởi có đất bồi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chê đất thấp, núi ngồi ở đâu?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Muôn dòng sông đổ biển sâu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Biển chê sông nhỏ, biển đâu nước còn?</a:t>
            </a:r>
          </a:p>
        </p:txBody>
      </p:sp>
      <p:sp>
        <p:nvSpPr>
          <p:cNvPr id="25" name="TextBox 24">
            <a:extLst>
              <a:ext uri="{FF2B5EF4-FFF2-40B4-BE49-F238E27FC236}">
                <a16:creationId xmlns:a16="http://schemas.microsoft.com/office/drawing/2014/main" id="{09F8D488-94B5-C450-FBDE-916B459B92EE}"/>
              </a:ext>
            </a:extLst>
          </p:cNvPr>
          <p:cNvSpPr txBox="1"/>
          <p:nvPr/>
        </p:nvSpPr>
        <p:spPr>
          <a:xfrm>
            <a:off x="6604000" y="3332480"/>
            <a:ext cx="54864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Tre già yêu lấy măng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Chắt chiu như mẹ yêu con tháng ngày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Mai sau con lớn hơn thầy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con ôm cả hai tay đất tròn.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(Tố Hữu)</a:t>
            </a:r>
          </a:p>
        </p:txBody>
      </p:sp>
    </p:spTree>
    <p:extLst>
      <p:ext uri="{BB962C8B-B14F-4D97-AF65-F5344CB8AC3E}">
        <p14:creationId xmlns:p14="http://schemas.microsoft.com/office/powerpoint/2010/main" val="61670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1865F34-D3E2-4733-8053-A6C4109694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070" y="905493"/>
            <a:ext cx="5047013" cy="5047013"/>
          </a:xfrm>
          <a:prstGeom prst="rect">
            <a:avLst/>
          </a:prstGeom>
        </p:spPr>
      </p:pic>
      <p:pic>
        <p:nvPicPr>
          <p:cNvPr id="2" name="Picture 1">
            <a:extLst>
              <a:ext uri="{FF2B5EF4-FFF2-40B4-BE49-F238E27FC236}">
                <a16:creationId xmlns:a16="http://schemas.microsoft.com/office/drawing/2014/main" id="{4C435733-396F-F0D0-542F-BD843C789564}"/>
              </a:ext>
            </a:extLst>
          </p:cNvPr>
          <p:cNvPicPr>
            <a:picLocks noChangeAspect="1"/>
          </p:cNvPicPr>
          <p:nvPr/>
        </p:nvPicPr>
        <p:blipFill>
          <a:blip r:embed="rId4"/>
          <a:stretch>
            <a:fillRect/>
          </a:stretch>
        </p:blipFill>
        <p:spPr>
          <a:xfrm>
            <a:off x="4781550" y="1223433"/>
            <a:ext cx="6833203" cy="4777561"/>
          </a:xfrm>
          <a:prstGeom prst="rect">
            <a:avLst/>
          </a:prstGeom>
        </p:spPr>
      </p:pic>
    </p:spTree>
    <p:extLst>
      <p:ext uri="{BB962C8B-B14F-4D97-AF65-F5344CB8AC3E}">
        <p14:creationId xmlns:p14="http://schemas.microsoft.com/office/powerpoint/2010/main" val="1800364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F828B0-9711-8373-8B70-8329935F6D0F}"/>
              </a:ext>
            </a:extLst>
          </p:cNvPr>
          <p:cNvGrpSpPr/>
          <p:nvPr/>
        </p:nvGrpSpPr>
        <p:grpSpPr>
          <a:xfrm>
            <a:off x="409573" y="1041416"/>
            <a:ext cx="9096377" cy="4291574"/>
            <a:chOff x="1834150" y="1963118"/>
            <a:chExt cx="5449824" cy="2155715"/>
          </a:xfrm>
        </p:grpSpPr>
        <p:sp>
          <p:nvSpPr>
            <p:cNvPr id="3" name="Rectangle: Diagonal Corners Rounded 2">
              <a:extLst>
                <a:ext uri="{FF2B5EF4-FFF2-40B4-BE49-F238E27FC236}">
                  <a16:creationId xmlns:a16="http://schemas.microsoft.com/office/drawing/2014/main" id="{754BFDE1-7C15-0BDE-1CB0-3D4BC820C1F6}"/>
                </a:ext>
              </a:extLst>
            </p:cNvPr>
            <p:cNvSpPr/>
            <p:nvPr/>
          </p:nvSpPr>
          <p:spPr>
            <a:xfrm>
              <a:off x="2428789" y="2256761"/>
              <a:ext cx="4855185" cy="1666221"/>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Diagonal Corners Rounded 3">
              <a:extLst>
                <a:ext uri="{FF2B5EF4-FFF2-40B4-BE49-F238E27FC236}">
                  <a16:creationId xmlns:a16="http://schemas.microsoft.com/office/drawing/2014/main" id="{10402244-C5A0-BA2A-2035-5E6E2E672366}"/>
                </a:ext>
              </a:extLst>
            </p:cNvPr>
            <p:cNvSpPr/>
            <p:nvPr/>
          </p:nvSpPr>
          <p:spPr>
            <a:xfrm>
              <a:off x="2214643" y="2418977"/>
              <a:ext cx="4855185" cy="1593847"/>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3">
              <a:extLst>
                <a:ext uri="{FF2B5EF4-FFF2-40B4-BE49-F238E27FC236}">
                  <a16:creationId xmlns:a16="http://schemas.microsoft.com/office/drawing/2014/main" id="{BB0FEDA1-4B34-C3C9-1405-187908A56BA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834150" y="1963118"/>
              <a:ext cx="1005065" cy="720349"/>
            </a:xfrm>
            <a:prstGeom prst="rect">
              <a:avLst/>
            </a:prstGeom>
          </p:spPr>
        </p:pic>
        <p:sp>
          <p:nvSpPr>
            <p:cNvPr id="6" name="TextBox 5">
              <a:extLst>
                <a:ext uri="{FF2B5EF4-FFF2-40B4-BE49-F238E27FC236}">
                  <a16:creationId xmlns:a16="http://schemas.microsoft.com/office/drawing/2014/main" id="{2D1521E9-27D5-FA02-ADE7-6FD84E50A471}"/>
                </a:ext>
              </a:extLst>
            </p:cNvPr>
            <p:cNvSpPr txBox="1"/>
            <p:nvPr/>
          </p:nvSpPr>
          <p:spPr>
            <a:xfrm>
              <a:off x="2353577" y="2495530"/>
              <a:ext cx="4635608" cy="16233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990099"/>
                  </a:solidFill>
                  <a:effectLst/>
                  <a:uLnTx/>
                  <a:uFillTx/>
                  <a:latin typeface="Calibri" panose="020F0502020204030204"/>
                  <a:ea typeface="+mn-ea"/>
                  <a:cs typeface="+mn-cs"/>
                </a:rPr>
                <a:t>Bài hát nói về nỗi vất vả trong lao động của người nông dân. Để làm ra hạt gạo họ phải đổ mồ hôi, công sức trên những cánh đồng. Vì thế cần có thái độ kính trọng và biết ơn người lao động.</a:t>
              </a:r>
              <a:endPar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9" name="Picture 8" descr="A person holding a bunch of wheat&#10;&#10;Description automatically generated">
            <a:extLst>
              <a:ext uri="{FF2B5EF4-FFF2-40B4-BE49-F238E27FC236}">
                <a16:creationId xmlns:a16="http://schemas.microsoft.com/office/drawing/2014/main" id="{F30B940E-6D7B-268E-4737-6EAC373537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5862" y="1104900"/>
            <a:ext cx="3933825" cy="5753100"/>
          </a:xfrm>
          <a:prstGeom prst="rect">
            <a:avLst/>
          </a:prstGeom>
        </p:spPr>
      </p:pic>
    </p:spTree>
    <p:extLst>
      <p:ext uri="{BB962C8B-B14F-4D97-AF65-F5344CB8AC3E}">
        <p14:creationId xmlns:p14="http://schemas.microsoft.com/office/powerpoint/2010/main" val="2112375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1865F34-D3E2-4733-8053-A6C4109694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5068"/>
            <a:ext cx="5047013" cy="5047013"/>
          </a:xfrm>
          <a:prstGeom prst="rect">
            <a:avLst/>
          </a:prstGeom>
        </p:spPr>
      </p:pic>
      <p:pic>
        <p:nvPicPr>
          <p:cNvPr id="2" name="Picture 1">
            <a:extLst>
              <a:ext uri="{FF2B5EF4-FFF2-40B4-BE49-F238E27FC236}">
                <a16:creationId xmlns:a16="http://schemas.microsoft.com/office/drawing/2014/main" id="{07DC43E7-E4CC-C90A-F3D7-7C4ECD0ECBB4}"/>
              </a:ext>
            </a:extLst>
          </p:cNvPr>
          <p:cNvPicPr>
            <a:picLocks noChangeAspect="1"/>
          </p:cNvPicPr>
          <p:nvPr/>
        </p:nvPicPr>
        <p:blipFill>
          <a:blip r:embed="rId4"/>
          <a:stretch>
            <a:fillRect/>
          </a:stretch>
        </p:blipFill>
        <p:spPr>
          <a:xfrm>
            <a:off x="668810" y="-212138"/>
            <a:ext cx="4514916" cy="2050463"/>
          </a:xfrm>
          <a:prstGeom prst="rect">
            <a:avLst/>
          </a:prstGeom>
        </p:spPr>
      </p:pic>
      <p:pic>
        <p:nvPicPr>
          <p:cNvPr id="7" name="Picture 6">
            <a:extLst>
              <a:ext uri="{FF2B5EF4-FFF2-40B4-BE49-F238E27FC236}">
                <a16:creationId xmlns:a16="http://schemas.microsoft.com/office/drawing/2014/main" id="{DD383C87-97E4-DEA2-C56C-56CBAEE16EBE}"/>
              </a:ext>
            </a:extLst>
          </p:cNvPr>
          <p:cNvPicPr>
            <a:picLocks noChangeAspect="1"/>
          </p:cNvPicPr>
          <p:nvPr/>
        </p:nvPicPr>
        <p:blipFill>
          <a:blip r:embed="rId5"/>
          <a:stretch>
            <a:fillRect/>
          </a:stretch>
        </p:blipFill>
        <p:spPr>
          <a:xfrm>
            <a:off x="3517003" y="1584387"/>
            <a:ext cx="8967993" cy="4432176"/>
          </a:xfrm>
          <a:prstGeom prst="rect">
            <a:avLst/>
          </a:prstGeom>
        </p:spPr>
      </p:pic>
      <p:pic>
        <p:nvPicPr>
          <p:cNvPr id="10" name="Picture 9">
            <a:extLst>
              <a:ext uri="{FF2B5EF4-FFF2-40B4-BE49-F238E27FC236}">
                <a16:creationId xmlns:a16="http://schemas.microsoft.com/office/drawing/2014/main" id="{ECB231EC-C677-8EC6-F685-F08FA4149A07}"/>
              </a:ext>
            </a:extLst>
          </p:cNvPr>
          <p:cNvPicPr>
            <a:picLocks noChangeAspect="1"/>
          </p:cNvPicPr>
          <p:nvPr/>
        </p:nvPicPr>
        <p:blipFill>
          <a:blip r:embed="rId6"/>
          <a:stretch>
            <a:fillRect/>
          </a:stretch>
        </p:blipFill>
        <p:spPr>
          <a:xfrm>
            <a:off x="5870210" y="918496"/>
            <a:ext cx="5480779" cy="2182557"/>
          </a:xfrm>
          <a:prstGeom prst="rect">
            <a:avLst/>
          </a:prstGeom>
        </p:spPr>
      </p:pic>
    </p:spTree>
    <p:extLst>
      <p:ext uri="{BB962C8B-B14F-4D97-AF65-F5344CB8AC3E}">
        <p14:creationId xmlns:p14="http://schemas.microsoft.com/office/powerpoint/2010/main" val="1375190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3F8A01AB-A4EF-4E49-97ED-C98C772D7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9351" y="148030"/>
            <a:ext cx="1719938" cy="1719938"/>
          </a:xfrm>
          <a:prstGeom prst="rect">
            <a:avLst/>
          </a:prstGeom>
        </p:spPr>
      </p:pic>
      <p:sp>
        <p:nvSpPr>
          <p:cNvPr id="2" name="Hộp Văn bản 3">
            <a:extLst>
              <a:ext uri="{FF2B5EF4-FFF2-40B4-BE49-F238E27FC236}">
                <a16:creationId xmlns:a16="http://schemas.microsoft.com/office/drawing/2014/main" id="{90167136-C9B8-AFD2-6FB6-7D6ECB0868BB}"/>
              </a:ext>
            </a:extLst>
          </p:cNvPr>
          <p:cNvSpPr txBox="1"/>
          <p:nvPr/>
        </p:nvSpPr>
        <p:spPr>
          <a:xfrm>
            <a:off x="895351" y="2216591"/>
            <a:ext cx="10722316" cy="3108543"/>
          </a:xfrm>
          <a:prstGeom prst="rect">
            <a:avLst/>
          </a:prstGeom>
          <a:noFill/>
        </p:spPr>
        <p:txBody>
          <a:bodyPr wrap="square" rtlCol="0">
            <a:spAutoFit/>
          </a:bodyPr>
          <a:lstStyle/>
          <a:p>
            <a:pPr marL="342900" lvl="0" indent="-342900" algn="just">
              <a:buFont typeface="Wingdings" panose="05000000000000000000" pitchFamily="2" charset="2"/>
              <a:buChar char="q"/>
            </a:pPr>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rPr>
              <a:t>Đọc đúng và diễn cảm bài thơ Tiếng ru, biết nhấn giọng vào những từ ngữ cần thiết để thể hiện lời khuyên nhủ, mong ước của cha mẹ dành cho con cái.</a:t>
            </a:r>
          </a:p>
          <a:p>
            <a:pPr marL="342900" lvl="0" indent="-342900" algn="just">
              <a:buFont typeface="Wingdings" panose="05000000000000000000" pitchFamily="2" charset="2"/>
              <a:buChar char="q"/>
            </a:pPr>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rPr>
              <a:t>Nhận biết được các hình ảnh thơ trong việc biểu đạt nội dung của  mỗi khổ thơ.</a:t>
            </a:r>
          </a:p>
          <a:p>
            <a:pPr marL="342900" lvl="0" indent="-342900" algn="just">
              <a:buFont typeface="Wingdings" panose="05000000000000000000" pitchFamily="2" charset="2"/>
              <a:buChar char="q"/>
            </a:pPr>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rPr>
              <a:t>Hiểu điều tác giả muốn nói qua bài thơ: </a:t>
            </a:r>
            <a:r>
              <a:rPr lang="vi-VN" sz="2800" b="1" i="1" dirty="0">
                <a:solidFill>
                  <a:srgbClr val="002060"/>
                </a:solidFill>
                <a:latin typeface="Cambria" panose="02040503050406030204" pitchFamily="18" charset="0"/>
                <a:ea typeface="Cambria" panose="02040503050406030204" pitchFamily="18" charset="0"/>
                <a:cs typeface="Calibri" panose="020F0502020204030204" pitchFamily="34" charset="0"/>
              </a:rPr>
              <a:t>Con người sống giữa cộng đồng phải yêu thương anh em, bạn bè, đồng chí.</a:t>
            </a:r>
          </a:p>
        </p:txBody>
      </p:sp>
      <p:pic>
        <p:nvPicPr>
          <p:cNvPr id="3" name="Picture 2">
            <a:extLst>
              <a:ext uri="{FF2B5EF4-FFF2-40B4-BE49-F238E27FC236}">
                <a16:creationId xmlns:a16="http://schemas.microsoft.com/office/drawing/2014/main" id="{DCBA1D5D-3A19-1E20-11D8-245F3758194B}"/>
              </a:ext>
            </a:extLst>
          </p:cNvPr>
          <p:cNvPicPr>
            <a:picLocks noChangeAspect="1"/>
          </p:cNvPicPr>
          <p:nvPr/>
        </p:nvPicPr>
        <p:blipFill>
          <a:blip r:embed="rId4"/>
          <a:stretch>
            <a:fillRect/>
          </a:stretch>
        </p:blipFill>
        <p:spPr>
          <a:xfrm>
            <a:off x="3186490" y="332288"/>
            <a:ext cx="7596274" cy="1432684"/>
          </a:xfrm>
          <a:prstGeom prst="rect">
            <a:avLst/>
          </a:prstGeom>
        </p:spPr>
      </p:pic>
    </p:spTree>
    <p:extLst>
      <p:ext uri="{BB962C8B-B14F-4D97-AF65-F5344CB8AC3E}">
        <p14:creationId xmlns:p14="http://schemas.microsoft.com/office/powerpoint/2010/main" val="2723694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E17830B-8766-48EC-BC6C-F57483A75B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372" y="1164301"/>
            <a:ext cx="5450626" cy="5450626"/>
          </a:xfrm>
          <a:prstGeom prst="rect">
            <a:avLst/>
          </a:prstGeom>
        </p:spPr>
      </p:pic>
      <p:pic>
        <p:nvPicPr>
          <p:cNvPr id="4" name="Picture 3">
            <a:extLst>
              <a:ext uri="{FF2B5EF4-FFF2-40B4-BE49-F238E27FC236}">
                <a16:creationId xmlns:a16="http://schemas.microsoft.com/office/drawing/2014/main" id="{3901C3D4-83C0-143A-AEA7-3CC7AA20506F}"/>
              </a:ext>
            </a:extLst>
          </p:cNvPr>
          <p:cNvPicPr>
            <a:picLocks noChangeAspect="1"/>
          </p:cNvPicPr>
          <p:nvPr/>
        </p:nvPicPr>
        <p:blipFill>
          <a:blip r:embed="rId4"/>
          <a:stretch>
            <a:fillRect/>
          </a:stretch>
        </p:blipFill>
        <p:spPr>
          <a:xfrm>
            <a:off x="4597822" y="1442720"/>
            <a:ext cx="7239547" cy="3941312"/>
          </a:xfrm>
          <a:prstGeom prst="rect">
            <a:avLst/>
          </a:prstGeom>
        </p:spPr>
      </p:pic>
    </p:spTree>
    <p:extLst>
      <p:ext uri="{BB962C8B-B14F-4D97-AF65-F5344CB8AC3E}">
        <p14:creationId xmlns:p14="http://schemas.microsoft.com/office/powerpoint/2010/main" val="554778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D24D195-DA28-EAA7-6223-98AA5D2D64C3}"/>
              </a:ext>
            </a:extLst>
          </p:cNvPr>
          <p:cNvPicPr>
            <a:picLocks noChangeAspect="1"/>
          </p:cNvPicPr>
          <p:nvPr/>
        </p:nvPicPr>
        <p:blipFill>
          <a:blip r:embed="rId3"/>
          <a:stretch>
            <a:fillRect/>
          </a:stretch>
        </p:blipFill>
        <p:spPr>
          <a:xfrm>
            <a:off x="4226560" y="-112333"/>
            <a:ext cx="3484880" cy="1722303"/>
          </a:xfrm>
          <a:prstGeom prst="rect">
            <a:avLst/>
          </a:prstGeom>
        </p:spPr>
      </p:pic>
      <p:sp>
        <p:nvSpPr>
          <p:cNvPr id="22" name="TextBox 21">
            <a:extLst>
              <a:ext uri="{FF2B5EF4-FFF2-40B4-BE49-F238E27FC236}">
                <a16:creationId xmlns:a16="http://schemas.microsoft.com/office/drawing/2014/main" id="{2A809A83-F2E1-5AFE-98D4-107438D9C8A9}"/>
              </a:ext>
            </a:extLst>
          </p:cNvPr>
          <p:cNvSpPr txBox="1"/>
          <p:nvPr/>
        </p:nvSpPr>
        <p:spPr>
          <a:xfrm>
            <a:off x="172720" y="1391920"/>
            <a:ext cx="6207760" cy="1569660"/>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Con ong làm mật, yêu hoa</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Con cá bơi, yêu nước; con chim ca, yêu trời</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Con người muốn sống, con ơi</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Phải yêu đồng chí, yêu người anh em.</a:t>
            </a:r>
          </a:p>
        </p:txBody>
      </p:sp>
      <p:sp>
        <p:nvSpPr>
          <p:cNvPr id="23" name="TextBox 22">
            <a:extLst>
              <a:ext uri="{FF2B5EF4-FFF2-40B4-BE49-F238E27FC236}">
                <a16:creationId xmlns:a16="http://schemas.microsoft.com/office/drawing/2014/main" id="{CC2E5574-164D-C611-C649-CB2C15564175}"/>
              </a:ext>
            </a:extLst>
          </p:cNvPr>
          <p:cNvSpPr txBox="1"/>
          <p:nvPr/>
        </p:nvSpPr>
        <p:spPr>
          <a:xfrm>
            <a:off x="294640" y="3302000"/>
            <a:ext cx="5781040" cy="1569660"/>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Một ngôi sao, chẳng sáng đêm</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Một thân lúa chín, chẳng nên mùa vàng.</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Một người – đâu phải nhân gian?</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Sống chăng, một đốm lửa tàn mà thôi!</a:t>
            </a:r>
          </a:p>
        </p:txBody>
      </p:sp>
      <p:sp>
        <p:nvSpPr>
          <p:cNvPr id="24" name="TextBox 23">
            <a:extLst>
              <a:ext uri="{FF2B5EF4-FFF2-40B4-BE49-F238E27FC236}">
                <a16:creationId xmlns:a16="http://schemas.microsoft.com/office/drawing/2014/main" id="{8F766E90-2E70-DE87-22B0-8B72AC9216DD}"/>
              </a:ext>
            </a:extLst>
          </p:cNvPr>
          <p:cNvSpPr txBox="1"/>
          <p:nvPr/>
        </p:nvSpPr>
        <p:spPr>
          <a:xfrm>
            <a:off x="6380480" y="1391920"/>
            <a:ext cx="5811520" cy="1569660"/>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Núi cao bởi có đất bồi</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Núi chê đất thấp, núi ngồi ở đâu?</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Muôn dòng sông đổ biển sâu</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Biển chê sông nhỏ, biển đâu nước còn?</a:t>
            </a:r>
          </a:p>
        </p:txBody>
      </p:sp>
      <p:sp>
        <p:nvSpPr>
          <p:cNvPr id="25" name="TextBox 24">
            <a:extLst>
              <a:ext uri="{FF2B5EF4-FFF2-40B4-BE49-F238E27FC236}">
                <a16:creationId xmlns:a16="http://schemas.microsoft.com/office/drawing/2014/main" id="{09F8D488-94B5-C450-FBDE-916B459B92EE}"/>
              </a:ext>
            </a:extLst>
          </p:cNvPr>
          <p:cNvSpPr txBox="1"/>
          <p:nvPr/>
        </p:nvSpPr>
        <p:spPr>
          <a:xfrm>
            <a:off x="6604000" y="3332480"/>
            <a:ext cx="5486400" cy="1938992"/>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Tre già yêu lấy măng non</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Chắt chiu như mẹ yêu con tháng ngày</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Mai sau con lớn hơn thầy</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Các con ôm cả hai tay đất tròn.</a:t>
            </a:r>
          </a:p>
          <a:p>
            <a:pPr algn="r" rtl="0" latinLnBrk="0"/>
            <a:r>
              <a:rPr lang="vi-VN" sz="2400" b="1" i="0" dirty="0">
                <a:solidFill>
                  <a:srgbClr val="000000"/>
                </a:solidFill>
                <a:effectLst/>
                <a:latin typeface="Cambria" panose="02040503050406030204" pitchFamily="18" charset="0"/>
                <a:ea typeface="Cambria" panose="02040503050406030204" pitchFamily="18" charset="0"/>
              </a:rPr>
              <a:t>(Tố Hữu)</a:t>
            </a:r>
          </a:p>
        </p:txBody>
      </p:sp>
    </p:spTree>
    <p:extLst>
      <p:ext uri="{BB962C8B-B14F-4D97-AF65-F5344CB8AC3E}">
        <p14:creationId xmlns:p14="http://schemas.microsoft.com/office/powerpoint/2010/main" val="2888472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D24D195-DA28-EAA7-6223-98AA5D2D64C3}"/>
              </a:ext>
            </a:extLst>
          </p:cNvPr>
          <p:cNvPicPr>
            <a:picLocks noChangeAspect="1"/>
          </p:cNvPicPr>
          <p:nvPr/>
        </p:nvPicPr>
        <p:blipFill>
          <a:blip r:embed="rId3"/>
          <a:stretch>
            <a:fillRect/>
          </a:stretch>
        </p:blipFill>
        <p:spPr>
          <a:xfrm>
            <a:off x="4226560" y="-112333"/>
            <a:ext cx="3484880" cy="1722303"/>
          </a:xfrm>
          <a:prstGeom prst="rect">
            <a:avLst/>
          </a:prstGeom>
        </p:spPr>
      </p:pic>
      <p:sp>
        <p:nvSpPr>
          <p:cNvPr id="22" name="TextBox 21">
            <a:extLst>
              <a:ext uri="{FF2B5EF4-FFF2-40B4-BE49-F238E27FC236}">
                <a16:creationId xmlns:a16="http://schemas.microsoft.com/office/drawing/2014/main" id="{2A809A83-F2E1-5AFE-98D4-107438D9C8A9}"/>
              </a:ext>
            </a:extLst>
          </p:cNvPr>
          <p:cNvSpPr txBox="1"/>
          <p:nvPr/>
        </p:nvSpPr>
        <p:spPr>
          <a:xfrm>
            <a:off x="172720" y="1391920"/>
            <a:ext cx="620776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ong làm mật, yêu hoa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cá bơi, yêu nước; con chim ca, yêu trời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người muốn sống, con 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Phải yêu đồng chí, yêu người anh em.</a:t>
            </a:r>
          </a:p>
        </p:txBody>
      </p:sp>
      <p:sp>
        <p:nvSpPr>
          <p:cNvPr id="23" name="TextBox 22">
            <a:extLst>
              <a:ext uri="{FF2B5EF4-FFF2-40B4-BE49-F238E27FC236}">
                <a16:creationId xmlns:a16="http://schemas.microsoft.com/office/drawing/2014/main" id="{CC2E5574-164D-C611-C649-CB2C15564175}"/>
              </a:ext>
            </a:extLst>
          </p:cNvPr>
          <p:cNvSpPr txBox="1"/>
          <p:nvPr/>
        </p:nvSpPr>
        <p:spPr>
          <a:xfrm>
            <a:off x="294640" y="3302000"/>
            <a:ext cx="578104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ngôi sao, chẳng sáng đêm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thân lúa chín, chẳng nên mùa vàng.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người – đâu phải nhân gian?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Sống chăng, một đốm lửa tàn mà thôi!</a:t>
            </a:r>
          </a:p>
        </p:txBody>
      </p:sp>
      <p:sp>
        <p:nvSpPr>
          <p:cNvPr id="24" name="TextBox 23">
            <a:extLst>
              <a:ext uri="{FF2B5EF4-FFF2-40B4-BE49-F238E27FC236}">
                <a16:creationId xmlns:a16="http://schemas.microsoft.com/office/drawing/2014/main" id="{8F766E90-2E70-DE87-22B0-8B72AC9216DD}"/>
              </a:ext>
            </a:extLst>
          </p:cNvPr>
          <p:cNvSpPr txBox="1"/>
          <p:nvPr/>
        </p:nvSpPr>
        <p:spPr>
          <a:xfrm>
            <a:off x="6380480" y="1391920"/>
            <a:ext cx="581152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cao bởi có đất bồi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chê đất thấp, núi ngồi ở đâu?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Muôn dòng sông đổ biển sâu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Biển chê sông nhỏ, biển đâu nước còn?</a:t>
            </a:r>
          </a:p>
        </p:txBody>
      </p:sp>
      <p:sp>
        <p:nvSpPr>
          <p:cNvPr id="25" name="TextBox 24">
            <a:extLst>
              <a:ext uri="{FF2B5EF4-FFF2-40B4-BE49-F238E27FC236}">
                <a16:creationId xmlns:a16="http://schemas.microsoft.com/office/drawing/2014/main" id="{09F8D488-94B5-C450-FBDE-916B459B92EE}"/>
              </a:ext>
            </a:extLst>
          </p:cNvPr>
          <p:cNvSpPr txBox="1"/>
          <p:nvPr/>
        </p:nvSpPr>
        <p:spPr>
          <a:xfrm>
            <a:off x="6604000" y="3332480"/>
            <a:ext cx="54864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Tre già yêu lấy măng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Chắt chiu như mẹ yêu con tháng ngày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Mai sau con lớn hơn thầy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con ôm cả hai tay đất tròn.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(Tố Hữu)</a:t>
            </a:r>
          </a:p>
        </p:txBody>
      </p:sp>
      <p:grpSp>
        <p:nvGrpSpPr>
          <p:cNvPr id="2" name="Group 1">
            <a:extLst>
              <a:ext uri="{FF2B5EF4-FFF2-40B4-BE49-F238E27FC236}">
                <a16:creationId xmlns:a16="http://schemas.microsoft.com/office/drawing/2014/main" id="{8C3CC65A-32E4-D77E-100C-B675D33F56A4}"/>
              </a:ext>
            </a:extLst>
          </p:cNvPr>
          <p:cNvGrpSpPr/>
          <p:nvPr/>
        </p:nvGrpSpPr>
        <p:grpSpPr>
          <a:xfrm>
            <a:off x="555313" y="0"/>
            <a:ext cx="2839087" cy="684000"/>
            <a:chOff x="3521613" y="0"/>
            <a:chExt cx="2523280" cy="684000"/>
          </a:xfrm>
        </p:grpSpPr>
        <p:grpSp>
          <p:nvGrpSpPr>
            <p:cNvPr id="3" name="Group 2">
              <a:extLst>
                <a:ext uri="{FF2B5EF4-FFF2-40B4-BE49-F238E27FC236}">
                  <a16:creationId xmlns:a16="http://schemas.microsoft.com/office/drawing/2014/main" id="{DFC8F165-8F0B-46FD-B827-D3A54D3A89DB}"/>
                </a:ext>
              </a:extLst>
            </p:cNvPr>
            <p:cNvGrpSpPr/>
            <p:nvPr/>
          </p:nvGrpSpPr>
          <p:grpSpPr>
            <a:xfrm>
              <a:off x="3521613" y="0"/>
              <a:ext cx="2057542" cy="684000"/>
              <a:chOff x="3770142" y="1493446"/>
              <a:chExt cx="2057542" cy="684000"/>
            </a:xfrm>
          </p:grpSpPr>
          <p:sp>
            <p:nvSpPr>
              <p:cNvPr id="5" name="Flowchart: Alternate Process 4">
                <a:extLst>
                  <a:ext uri="{FF2B5EF4-FFF2-40B4-BE49-F238E27FC236}">
                    <a16:creationId xmlns:a16="http://schemas.microsoft.com/office/drawing/2014/main" id="{B71124C9-5956-5C91-B79B-8922B83F20D4}"/>
                  </a:ext>
                </a:extLst>
              </p:cNvPr>
              <p:cNvSpPr/>
              <p:nvPr/>
            </p:nvSpPr>
            <p:spPr>
              <a:xfrm>
                <a:off x="3840483" y="1547446"/>
                <a:ext cx="1987201"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6" name="Picture 5">
                <a:extLst>
                  <a:ext uri="{FF2B5EF4-FFF2-40B4-BE49-F238E27FC236}">
                    <a16:creationId xmlns:a16="http://schemas.microsoft.com/office/drawing/2014/main" id="{082C58B8-A2BD-4A28-F949-85295EF41A18}"/>
                  </a:ext>
                </a:extLst>
              </p:cNvPr>
              <p:cNvPicPr>
                <a:picLocks noChangeAspect="1"/>
              </p:cNvPicPr>
              <p:nvPr/>
            </p:nvPicPr>
            <p:blipFill>
              <a:blip r:embed="rId4"/>
              <a:stretch>
                <a:fillRect/>
              </a:stretch>
            </p:blipFill>
            <p:spPr>
              <a:xfrm rot="16200000">
                <a:off x="3751426" y="1512162"/>
                <a:ext cx="684000" cy="646568"/>
              </a:xfrm>
              <a:prstGeom prst="rect">
                <a:avLst/>
              </a:prstGeom>
            </p:spPr>
          </p:pic>
        </p:grpSp>
        <p:sp>
          <p:nvSpPr>
            <p:cNvPr id="4" name="TextBox 3">
              <a:extLst>
                <a:ext uri="{FF2B5EF4-FFF2-40B4-BE49-F238E27FC236}">
                  <a16:creationId xmlns:a16="http://schemas.microsoft.com/office/drawing/2014/main" id="{F3E08F5E-CDEE-7819-8B8C-69DB5715A160}"/>
                </a:ext>
              </a:extLst>
            </p:cNvPr>
            <p:cNvSpPr txBox="1"/>
            <p:nvPr/>
          </p:nvSpPr>
          <p:spPr>
            <a:xfrm>
              <a:off x="3613046" y="107686"/>
              <a:ext cx="24318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Arial"/>
                  <a:ea typeface="微软雅黑"/>
                </a:rPr>
                <a:t>Chia </a:t>
              </a:r>
              <a:r>
                <a:rPr lang="en-US" sz="2400" b="1" dirty="0" err="1">
                  <a:solidFill>
                    <a:srgbClr val="000000"/>
                  </a:solidFill>
                  <a:latin typeface="Arial"/>
                  <a:ea typeface="微软雅黑"/>
                </a:rPr>
                <a:t>đoạn</a:t>
              </a: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grpSp>
      <p:sp>
        <p:nvSpPr>
          <p:cNvPr id="7" name="Oval 6">
            <a:extLst>
              <a:ext uri="{FF2B5EF4-FFF2-40B4-BE49-F238E27FC236}">
                <a16:creationId xmlns:a16="http://schemas.microsoft.com/office/drawing/2014/main" id="{A78D1226-EFF0-75F5-5639-8848177975D7}"/>
              </a:ext>
            </a:extLst>
          </p:cNvPr>
          <p:cNvSpPr/>
          <p:nvPr/>
        </p:nvSpPr>
        <p:spPr>
          <a:xfrm>
            <a:off x="841774" y="130030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1</a:t>
            </a:r>
          </a:p>
        </p:txBody>
      </p:sp>
      <p:sp>
        <p:nvSpPr>
          <p:cNvPr id="8" name="Oval 7">
            <a:extLst>
              <a:ext uri="{FF2B5EF4-FFF2-40B4-BE49-F238E27FC236}">
                <a16:creationId xmlns:a16="http://schemas.microsoft.com/office/drawing/2014/main" id="{B127D9DE-17AA-B2E0-F309-050C188E6720}"/>
              </a:ext>
            </a:extLst>
          </p:cNvPr>
          <p:cNvSpPr/>
          <p:nvPr/>
        </p:nvSpPr>
        <p:spPr>
          <a:xfrm>
            <a:off x="435830" y="315684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2</a:t>
            </a:r>
          </a:p>
        </p:txBody>
      </p:sp>
      <p:sp>
        <p:nvSpPr>
          <p:cNvPr id="9" name="Oval 8">
            <a:extLst>
              <a:ext uri="{FF2B5EF4-FFF2-40B4-BE49-F238E27FC236}">
                <a16:creationId xmlns:a16="http://schemas.microsoft.com/office/drawing/2014/main" id="{9677A8C1-7ABE-2423-6653-4AFFCD69DCCD}"/>
              </a:ext>
            </a:extLst>
          </p:cNvPr>
          <p:cNvSpPr/>
          <p:nvPr/>
        </p:nvSpPr>
        <p:spPr>
          <a:xfrm>
            <a:off x="7110950" y="124676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3</a:t>
            </a:r>
          </a:p>
        </p:txBody>
      </p:sp>
      <p:sp>
        <p:nvSpPr>
          <p:cNvPr id="10" name="Oval 9">
            <a:extLst>
              <a:ext uri="{FF2B5EF4-FFF2-40B4-BE49-F238E27FC236}">
                <a16:creationId xmlns:a16="http://schemas.microsoft.com/office/drawing/2014/main" id="{C49CA3DB-5ED5-14AC-2D27-CC41941888BB}"/>
              </a:ext>
            </a:extLst>
          </p:cNvPr>
          <p:cNvSpPr/>
          <p:nvPr/>
        </p:nvSpPr>
        <p:spPr>
          <a:xfrm>
            <a:off x="6968710" y="321780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4</a:t>
            </a:r>
          </a:p>
        </p:txBody>
      </p:sp>
    </p:spTree>
    <p:extLst>
      <p:ext uri="{BB962C8B-B14F-4D97-AF65-F5344CB8AC3E}">
        <p14:creationId xmlns:p14="http://schemas.microsoft.com/office/powerpoint/2010/main" val="1842612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109</TotalTime>
  <Words>1407</Words>
  <Application>Microsoft Office PowerPoint</Application>
  <PresentationFormat>Widescreen</PresentationFormat>
  <Paragraphs>154</Paragraphs>
  <Slides>31</Slides>
  <Notes>28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等线</vt:lpstr>
      <vt:lpstr>等线 Light</vt:lpstr>
      <vt:lpstr>Arial</vt:lpstr>
      <vt:lpstr>Calibri</vt:lpstr>
      <vt:lpstr>Cambria</vt:lpstr>
      <vt:lpstr>Times New Roman</vt:lpstr>
      <vt:lpstr>Wingdings</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trung</dc:creator>
  <dc:description>9Slide.vn</dc:description>
  <cp:lastModifiedBy>Thao Phuong</cp:lastModifiedBy>
  <cp:revision>46</cp:revision>
  <dcterms:created xsi:type="dcterms:W3CDTF">2023-12-07T04:03:03Z</dcterms:created>
  <dcterms:modified xsi:type="dcterms:W3CDTF">2026-01-28T09:49:02Z</dcterms:modified>
  <cp:category>9Slide.vn</cp:category>
</cp:coreProperties>
</file>