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4" r:id="rId3"/>
    <p:sldMasterId id="2147483686" r:id="rId4"/>
    <p:sldMasterId id="2147483699" r:id="rId5"/>
  </p:sldMasterIdLst>
  <p:notesMasterIdLst>
    <p:notesMasterId r:id="rId33"/>
  </p:notesMasterIdLst>
  <p:sldIdLst>
    <p:sldId id="2659" r:id="rId6"/>
    <p:sldId id="286" r:id="rId7"/>
    <p:sldId id="259" r:id="rId8"/>
    <p:sldId id="260" r:id="rId9"/>
    <p:sldId id="261" r:id="rId10"/>
    <p:sldId id="285" r:id="rId11"/>
    <p:sldId id="294" r:id="rId12"/>
    <p:sldId id="292" r:id="rId13"/>
    <p:sldId id="293" r:id="rId14"/>
    <p:sldId id="306" r:id="rId15"/>
    <p:sldId id="307" r:id="rId16"/>
    <p:sldId id="308" r:id="rId17"/>
    <p:sldId id="309" r:id="rId18"/>
    <p:sldId id="310" r:id="rId19"/>
    <p:sldId id="311" r:id="rId20"/>
    <p:sldId id="312" r:id="rId21"/>
    <p:sldId id="313" r:id="rId22"/>
    <p:sldId id="314" r:id="rId23"/>
    <p:sldId id="315" r:id="rId24"/>
    <p:sldId id="316" r:id="rId25"/>
    <p:sldId id="317" r:id="rId26"/>
    <p:sldId id="318" r:id="rId27"/>
    <p:sldId id="319" r:id="rId28"/>
    <p:sldId id="321" r:id="rId29"/>
    <p:sldId id="320" r:id="rId30"/>
    <p:sldId id="322" r:id="rId31"/>
    <p:sldId id="32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0" d="100"/>
          <a:sy n="90" d="100"/>
        </p:scale>
        <p:origin x="73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84E222-584C-4C8D-96AE-0BD097359373}" type="datetimeFigureOut">
              <a:rPr lang="en-US" smtClean="0"/>
              <a:t>4/1/2026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EB6342-647E-449F-847B-14814F30C0F6}" type="slidenum">
              <a:rPr lang="en-US" smtClean="0"/>
              <a:t>‹#›</a:t>
            </a:fld>
            <a:endParaRPr lang="en-US"/>
          </a:p>
        </p:txBody>
      </p:sp>
    </p:spTree>
    <p:extLst>
      <p:ext uri="{BB962C8B-B14F-4D97-AF65-F5344CB8AC3E}">
        <p14:creationId xmlns:p14="http://schemas.microsoft.com/office/powerpoint/2010/main" val="2675683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Garamond" pitchFamily="18" charset="0"/>
                <a:cs typeface="Arial" charset="0"/>
              </a:defRPr>
            </a:lvl1pPr>
            <a:lvl2pPr marL="742950" indent="-285750" eaLnBrk="0" hangingPunct="0">
              <a:defRPr sz="2800">
                <a:solidFill>
                  <a:schemeClr val="tx1"/>
                </a:solidFill>
                <a:latin typeface="Garamond" pitchFamily="18" charset="0"/>
                <a:cs typeface="Arial" charset="0"/>
              </a:defRPr>
            </a:lvl2pPr>
            <a:lvl3pPr marL="1143000" indent="-228600" eaLnBrk="0" hangingPunct="0">
              <a:defRPr sz="2800">
                <a:solidFill>
                  <a:schemeClr val="tx1"/>
                </a:solidFill>
                <a:latin typeface="Garamond" pitchFamily="18" charset="0"/>
                <a:cs typeface="Arial" charset="0"/>
              </a:defRPr>
            </a:lvl3pPr>
            <a:lvl4pPr marL="1600200" indent="-228600" eaLnBrk="0" hangingPunct="0">
              <a:defRPr sz="2800">
                <a:solidFill>
                  <a:schemeClr val="tx1"/>
                </a:solidFill>
                <a:latin typeface="Garamond" pitchFamily="18" charset="0"/>
                <a:cs typeface="Arial" charset="0"/>
              </a:defRPr>
            </a:lvl4pPr>
            <a:lvl5pPr marL="2057400" indent="-228600" eaLnBrk="0" hangingPunct="0">
              <a:defRPr sz="2800">
                <a:solidFill>
                  <a:schemeClr val="tx1"/>
                </a:solidFill>
                <a:latin typeface="Garamond" pitchFamily="18" charset="0"/>
                <a:cs typeface="Arial" charset="0"/>
              </a:defRPr>
            </a:lvl5pPr>
            <a:lvl6pPr marL="2514600" indent="-228600" defTabSz="1446213" eaLnBrk="0" fontAlgn="base" hangingPunct="0">
              <a:spcBef>
                <a:spcPct val="0"/>
              </a:spcBef>
              <a:spcAft>
                <a:spcPct val="0"/>
              </a:spcAft>
              <a:defRPr sz="2800">
                <a:solidFill>
                  <a:schemeClr val="tx1"/>
                </a:solidFill>
                <a:latin typeface="Garamond" pitchFamily="18" charset="0"/>
                <a:cs typeface="Arial" charset="0"/>
              </a:defRPr>
            </a:lvl6pPr>
            <a:lvl7pPr marL="2971800" indent="-228600" defTabSz="1446213" eaLnBrk="0" fontAlgn="base" hangingPunct="0">
              <a:spcBef>
                <a:spcPct val="0"/>
              </a:spcBef>
              <a:spcAft>
                <a:spcPct val="0"/>
              </a:spcAft>
              <a:defRPr sz="2800">
                <a:solidFill>
                  <a:schemeClr val="tx1"/>
                </a:solidFill>
                <a:latin typeface="Garamond" pitchFamily="18" charset="0"/>
                <a:cs typeface="Arial" charset="0"/>
              </a:defRPr>
            </a:lvl7pPr>
            <a:lvl8pPr marL="3429000" indent="-228600" defTabSz="1446213" eaLnBrk="0" fontAlgn="base" hangingPunct="0">
              <a:spcBef>
                <a:spcPct val="0"/>
              </a:spcBef>
              <a:spcAft>
                <a:spcPct val="0"/>
              </a:spcAft>
              <a:defRPr sz="2800">
                <a:solidFill>
                  <a:schemeClr val="tx1"/>
                </a:solidFill>
                <a:latin typeface="Garamond" pitchFamily="18" charset="0"/>
                <a:cs typeface="Arial" charset="0"/>
              </a:defRPr>
            </a:lvl8pPr>
            <a:lvl9pPr marL="3886200" indent="-228600" defTabSz="1446213" eaLnBrk="0" fontAlgn="base" hangingPunct="0">
              <a:spcBef>
                <a:spcPct val="0"/>
              </a:spcBef>
              <a:spcAft>
                <a:spcPct val="0"/>
              </a:spcAft>
              <a:defRPr sz="2800">
                <a:solidFill>
                  <a:schemeClr val="tx1"/>
                </a:solidFill>
                <a:latin typeface="Garamond" pitchFamily="18"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E8AAB3-6B98-4E43-AC69-6BE017A510E2}"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Arial" charset="0"/>
            </a:endParaRPr>
          </a:p>
        </p:txBody>
      </p:sp>
    </p:spTree>
    <p:extLst>
      <p:ext uri="{BB962C8B-B14F-4D97-AF65-F5344CB8AC3E}">
        <p14:creationId xmlns:p14="http://schemas.microsoft.com/office/powerpoint/2010/main" val="434894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791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4/1/2026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599195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223606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446508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4/1/2026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4759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4/1/2026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2165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4/1/2026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178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4/1/2026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718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9F8CA7-E265-4E95-93EB-7D98A029AF19}" type="datetimeFigureOut">
              <a:rPr lang="en-US" smtClean="0">
                <a:solidFill>
                  <a:prstClr val="black">
                    <a:tint val="75000"/>
                  </a:prstClr>
                </a:solidFill>
              </a:rPr>
              <a:pPr/>
              <a:t>4/1/2026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6864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9F8CA7-E265-4E95-93EB-7D98A029AF19}" type="datetimeFigureOut">
              <a:rPr lang="en-US" smtClean="0">
                <a:solidFill>
                  <a:prstClr val="black">
                    <a:tint val="75000"/>
                  </a:prstClr>
                </a:solidFill>
              </a:rPr>
              <a:pPr/>
              <a:t>4/1/2026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591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F8CA7-E265-4E95-93EB-7D98A029AF19}" type="datetimeFigureOut">
              <a:rPr lang="en-US" smtClean="0">
                <a:solidFill>
                  <a:prstClr val="black">
                    <a:tint val="75000"/>
                  </a:prstClr>
                </a:solidFill>
              </a:rPr>
              <a:pPr/>
              <a:t>4/1/2026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305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46D2C4-F5B2-4BAF-AAAA-E5719FEE0C0C}" type="datetimeFigureOut">
              <a:rPr lang="en-US" smtClean="0"/>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616521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4/1/2026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4918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4/1/2026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660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4/1/2026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1069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4/1/2026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785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276467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98525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704882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554442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080266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1141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3624731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98694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53202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55994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434653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438797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667765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00418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650BD-642F-5697-06F6-08181A297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F5E611-D16E-C96C-5A15-6986F8CADA5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34856D-B5E3-2F6E-FFAA-BA9E16621702}"/>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4/1/2026</a:t>
            </a:fld>
            <a:endParaRPr lang="en-US"/>
          </a:p>
        </p:txBody>
      </p:sp>
      <p:sp>
        <p:nvSpPr>
          <p:cNvPr id="5" name="Footer Placeholder 4">
            <a:extLst>
              <a:ext uri="{FF2B5EF4-FFF2-40B4-BE49-F238E27FC236}">
                <a16:creationId xmlns:a16="http://schemas.microsoft.com/office/drawing/2014/main" id="{88F2F79E-365B-20E8-CE56-BA51C92D40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53D677F-7FF6-67AA-3C4E-BAD0BC1EC4F9}"/>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9799144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31BF-EB29-CD3E-EE8E-52029DA6DF7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E12240-D331-D2F3-9995-440B3005C8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5BDB01-897A-5142-0F3E-3BF2F57E0A2F}"/>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4/1/2026</a:t>
            </a:fld>
            <a:endParaRPr lang="en-US"/>
          </a:p>
        </p:txBody>
      </p:sp>
      <p:sp>
        <p:nvSpPr>
          <p:cNvPr id="5" name="Footer Placeholder 4">
            <a:extLst>
              <a:ext uri="{FF2B5EF4-FFF2-40B4-BE49-F238E27FC236}">
                <a16:creationId xmlns:a16="http://schemas.microsoft.com/office/drawing/2014/main" id="{9876DA78-06A4-F992-CDE4-8A59FE242B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7EA68-7714-D538-EB02-D98125C5B9D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6073070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BC84-A989-52AA-9307-8EF4486D9D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650146-FABC-0B5D-59B2-D0EA60D07D4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A462CD-4E13-5F69-E537-9443A11687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7C5F4C-2A3C-2ADE-9BAA-659DFA006ADC}"/>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4/1/2026</a:t>
            </a:fld>
            <a:endParaRPr lang="en-US"/>
          </a:p>
        </p:txBody>
      </p:sp>
      <p:sp>
        <p:nvSpPr>
          <p:cNvPr id="6" name="Footer Placeholder 5">
            <a:extLst>
              <a:ext uri="{FF2B5EF4-FFF2-40B4-BE49-F238E27FC236}">
                <a16:creationId xmlns:a16="http://schemas.microsoft.com/office/drawing/2014/main" id="{7E8266F4-D922-71E5-1EAC-920ABC0C6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BA53C-09D6-6572-7BAD-CACF1D347CE2}"/>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82633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9005963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B0C23-011D-F351-C573-1B44E3C9CA8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D75EF9D-7657-8BD0-978B-4447D8733C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F27EA6-B117-83E9-D1D8-C4AF9ADC9B4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BE77BE-8C0A-BCB0-8C57-BE667408D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51B03A-61DC-A80E-2A46-F843F0CE019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E1FD30-B0AB-CC12-D973-B1B2A72029D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4/1/2026</a:t>
            </a:fld>
            <a:endParaRPr lang="en-US"/>
          </a:p>
        </p:txBody>
      </p:sp>
      <p:sp>
        <p:nvSpPr>
          <p:cNvPr id="8" name="Footer Placeholder 7">
            <a:extLst>
              <a:ext uri="{FF2B5EF4-FFF2-40B4-BE49-F238E27FC236}">
                <a16:creationId xmlns:a16="http://schemas.microsoft.com/office/drawing/2014/main" id="{FFD49C85-EF82-42D4-2FA1-F84C5D5CF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8726855-69BB-CE6C-1495-BBAD11CDC8A5}"/>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1849723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B782F-E36F-0614-F6C1-FA0060712F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DFB928E-490E-63F5-67DA-1B85AA884D04}"/>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4/1/2026</a:t>
            </a:fld>
            <a:endParaRPr lang="en-US"/>
          </a:p>
        </p:txBody>
      </p:sp>
      <p:sp>
        <p:nvSpPr>
          <p:cNvPr id="4" name="Footer Placeholder 3">
            <a:extLst>
              <a:ext uri="{FF2B5EF4-FFF2-40B4-BE49-F238E27FC236}">
                <a16:creationId xmlns:a16="http://schemas.microsoft.com/office/drawing/2014/main" id="{A5522057-E28C-5548-B4CC-5C6FE3D895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08859CB-6B49-A874-DEA6-5BAD486F1D8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3440136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520928-9D27-9CBB-74E5-366BF423A80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4/1/2026</a:t>
            </a:fld>
            <a:endParaRPr lang="en-US"/>
          </a:p>
        </p:txBody>
      </p:sp>
      <p:sp>
        <p:nvSpPr>
          <p:cNvPr id="3" name="Footer Placeholder 2">
            <a:extLst>
              <a:ext uri="{FF2B5EF4-FFF2-40B4-BE49-F238E27FC236}">
                <a16:creationId xmlns:a16="http://schemas.microsoft.com/office/drawing/2014/main" id="{5153210F-C520-3F5C-9C59-59955E5824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139416-5C56-CE37-AD39-275E70F6446A}"/>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4786685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59653-BF6C-318F-8BDF-4E25C862F9E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0AD45D-0EAD-69FE-2540-38BF1B6E4CB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068203-00C7-B566-0B95-B24BAA4F79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E805CB-E3A0-54CD-8A12-CA82128042B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4/1/2026</a:t>
            </a:fld>
            <a:endParaRPr lang="en-US"/>
          </a:p>
        </p:txBody>
      </p:sp>
      <p:sp>
        <p:nvSpPr>
          <p:cNvPr id="6" name="Footer Placeholder 5">
            <a:extLst>
              <a:ext uri="{FF2B5EF4-FFF2-40B4-BE49-F238E27FC236}">
                <a16:creationId xmlns:a16="http://schemas.microsoft.com/office/drawing/2014/main" id="{439C4E28-BD38-CC5B-4183-AFEFDFC4D1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B93D5-C2A1-4CC9-5DD1-B29F4D4FBB04}"/>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9018073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8B983-72A6-779D-E20F-A6C327B6EF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C2F14A-9272-7848-0ED1-A687C5BC79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FC9542-45D0-F5C4-23CF-E49B4348E5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C6D528-03AD-811D-CFBD-E390A895F45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4/1/2026</a:t>
            </a:fld>
            <a:endParaRPr lang="en-US"/>
          </a:p>
        </p:txBody>
      </p:sp>
      <p:sp>
        <p:nvSpPr>
          <p:cNvPr id="6" name="Footer Placeholder 5">
            <a:extLst>
              <a:ext uri="{FF2B5EF4-FFF2-40B4-BE49-F238E27FC236}">
                <a16:creationId xmlns:a16="http://schemas.microsoft.com/office/drawing/2014/main" id="{553BF7B9-781D-8616-E8AC-B5E331619B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871039-4206-3740-9349-9C442B3BB92D}"/>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5402748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E09F5-D6FB-E90A-5032-3CDC1230AE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6BA7D1-1B1A-0699-04C3-28068B9417D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1FE1F-505E-FD6A-A44C-5A37088A0EB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4/1/2026</a:t>
            </a:fld>
            <a:endParaRPr lang="en-US"/>
          </a:p>
        </p:txBody>
      </p:sp>
      <p:sp>
        <p:nvSpPr>
          <p:cNvPr id="5" name="Footer Placeholder 4">
            <a:extLst>
              <a:ext uri="{FF2B5EF4-FFF2-40B4-BE49-F238E27FC236}">
                <a16:creationId xmlns:a16="http://schemas.microsoft.com/office/drawing/2014/main" id="{734CE9A3-9865-ADD7-670C-1FF9644EF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43A17C-17D0-30D3-E5CF-A2EDA3F7B4A6}"/>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426155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8B3806-B672-B24A-D7DE-5D4FADD0A7E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4181DC-4939-C39F-6E84-70A85B8A420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2D54B-635A-B925-8D81-BE14DBFA24E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4/1/2026</a:t>
            </a:fld>
            <a:endParaRPr lang="en-US"/>
          </a:p>
        </p:txBody>
      </p:sp>
      <p:sp>
        <p:nvSpPr>
          <p:cNvPr id="5" name="Footer Placeholder 4">
            <a:extLst>
              <a:ext uri="{FF2B5EF4-FFF2-40B4-BE49-F238E27FC236}">
                <a16:creationId xmlns:a16="http://schemas.microsoft.com/office/drawing/2014/main" id="{710A17B6-CF33-27D7-6839-E1AC688E58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1B9442-06BF-74E9-06D0-AB8638714E41}"/>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2158561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116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5697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121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6D2C4-F5B2-4BAF-AAAA-E5719FEE0C0C}" type="datetimeFigureOut">
              <a:rPr lang="en-US" smtClean="0"/>
              <a:t>4/1/2026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1191030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860451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46D2C4-F5B2-4BAF-AAAA-E5719FEE0C0C}" type="datetimeFigureOut">
              <a:rPr lang="en-US" smtClean="0"/>
              <a:t>4/1/2026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978313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6D2C4-F5B2-4BAF-AAAA-E5719FEE0C0C}" type="datetimeFigureOut">
              <a:rPr lang="en-US" smtClean="0"/>
              <a:t>4/1/2026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175169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t>4/1/2026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599828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4/1/2026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88735402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image" Target="../media/image2.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1.png"/><Relationship Id="rId2" Type="http://schemas.openxmlformats.org/officeDocument/2006/relationships/slideLayout" Target="../slideLayouts/slideLayout37.xml"/><Relationship Id="rId16" Type="http://schemas.openxmlformats.org/officeDocument/2006/relationships/theme" Target="../theme/theme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736405"/>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6D2C4-F5B2-4BAF-AAAA-E5719FEE0C0C}" type="datetimeFigureOut">
              <a:rPr lang="en-US" smtClean="0"/>
              <a:t>4/1/2026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DD3FD-8217-4768-8ED4-6898380C4537}" type="slidenum">
              <a:rPr lang="en-US" smtClean="0"/>
              <a:t>‹#›</a:t>
            </a:fld>
            <a:endParaRPr lang="en-US"/>
          </a:p>
        </p:txBody>
      </p:sp>
    </p:spTree>
    <p:extLst>
      <p:ext uri="{BB962C8B-B14F-4D97-AF65-F5344CB8AC3E}">
        <p14:creationId xmlns:p14="http://schemas.microsoft.com/office/powerpoint/2010/main" val="106718753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F8CA7-E265-4E95-93EB-7D98A029AF19}" type="datetimeFigureOut">
              <a:rPr lang="en-US" smtClean="0">
                <a:solidFill>
                  <a:prstClr val="black">
                    <a:tint val="75000"/>
                  </a:prstClr>
                </a:solidFill>
              </a:rPr>
              <a:pPr/>
              <a:t>4/1/2026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21490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5781118"/>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7FA4C218-C103-51E1-F8E6-AC0DDD57095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id="{77CA5920-5EE9-A88B-DE56-6344293F42C5}"/>
              </a:ext>
            </a:extLst>
          </p:cNvPr>
          <p:cNvGrpSpPr/>
          <p:nvPr userDrawn="1"/>
        </p:nvGrpSpPr>
        <p:grpSpPr>
          <a:xfrm>
            <a:off x="-3600590" y="-150445"/>
            <a:ext cx="4326052" cy="2928084"/>
            <a:chOff x="6278216" y="1917262"/>
            <a:chExt cx="4339742" cy="2928084"/>
          </a:xfrm>
        </p:grpSpPr>
        <p:pic>
          <p:nvPicPr>
            <p:cNvPr id="3" name="Picture 2">
              <a:extLst>
                <a:ext uri="{FF2B5EF4-FFF2-40B4-BE49-F238E27FC236}">
                  <a16:creationId xmlns:a16="http://schemas.microsoft.com/office/drawing/2014/main" id="{94AF4525-7C3E-D100-1378-AC39F5A9E007}"/>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5" name="Freeform: Shape 4">
              <a:extLst>
                <a:ext uri="{FF2B5EF4-FFF2-40B4-BE49-F238E27FC236}">
                  <a16:creationId xmlns:a16="http://schemas.microsoft.com/office/drawing/2014/main" id="{3602739A-192D-E0DE-0D02-8B7C3DCAE2D3}"/>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8AD8EE4F-2E51-6A56-8B9B-7F874A83DC34}"/>
                </a:ext>
              </a:extLst>
            </p:cNvPr>
            <p:cNvSpPr txBox="1"/>
            <p:nvPr userDrawn="1"/>
          </p:nvSpPr>
          <p:spPr>
            <a:xfrm>
              <a:off x="7055892" y="4133718"/>
              <a:ext cx="356206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t>GIÁO ÁN ĐƯỢC CHIA SẺ TẠI</a:t>
              </a:r>
            </a:p>
          </p:txBody>
        </p:sp>
        <p:sp>
          <p:nvSpPr>
            <p:cNvPr id="7" name="TextBox 6">
              <a:extLst>
                <a:ext uri="{FF2B5EF4-FFF2-40B4-BE49-F238E27FC236}">
                  <a16:creationId xmlns:a16="http://schemas.microsoft.com/office/drawing/2014/main" id="{DF6A4BD6-696B-B6B9-A15A-54276E09DDC5}"/>
                </a:ext>
              </a:extLst>
            </p:cNvPr>
            <p:cNvSpPr txBox="1"/>
            <p:nvPr userDrawn="1"/>
          </p:nvSpPr>
          <p:spPr>
            <a:xfrm>
              <a:off x="6278216" y="4476014"/>
              <a:ext cx="432634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https://www.hanhtranggiaovien.com</a:t>
              </a:r>
            </a:p>
          </p:txBody>
        </p:sp>
      </p:grpSp>
    </p:spTree>
    <p:extLst>
      <p:ext uri="{BB962C8B-B14F-4D97-AF65-F5344CB8AC3E}">
        <p14:creationId xmlns:p14="http://schemas.microsoft.com/office/powerpoint/2010/main" val="35387341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emf"/><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jpg"/><Relationship Id="rId1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43.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42.png"/><Relationship Id="rId5" Type="http://schemas.microsoft.com/office/2007/relationships/hdphoto" Target="../media/hdphoto3.wdp"/><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3.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43.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42.png"/><Relationship Id="rId5" Type="http://schemas.microsoft.com/office/2007/relationships/hdphoto" Target="../media/hdphoto3.wdp"/><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4.xml"/><Relationship Id="rId5" Type="http://schemas.openxmlformats.org/officeDocument/2006/relationships/slide" Target="slide3.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3.xml"/><Relationship Id="rId5" Type="http://schemas.openxmlformats.org/officeDocument/2006/relationships/slide" Target="slide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3.xml"/><Relationship Id="rId5" Type="http://schemas.openxmlformats.org/officeDocument/2006/relationships/slide" Target="slide3.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101+ Mẫu PowerPoint 8/3 - Background, hình nền mới nhất 2024">
            <a:extLst>
              <a:ext uri="{FF2B5EF4-FFF2-40B4-BE49-F238E27FC236}">
                <a16:creationId xmlns:a16="http://schemas.microsoft.com/office/drawing/2014/main" id="{342A1023-005E-0ADB-9104-64016830C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03" y="84843"/>
            <a:ext cx="12327039" cy="68772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86543" y="1138190"/>
            <a:ext cx="9862457" cy="307776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Khoa </a:t>
            </a:r>
            <a:r>
              <a:rPr kumimoji="0" lang="en-US" sz="66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học</a:t>
            </a:r>
            <a:r>
              <a:rPr kumimoji="0" lang="en-US" sz="66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Bài</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17: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Chăm</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sóc</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cây</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trồng</a:t>
            </a:r>
            <a:r>
              <a:rPr lang="en-US" sz="44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vật</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nuôi</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tiết</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1" u="none" strike="noStrike" kern="1200" cap="none" spc="0" normalizeH="0" baseline="0" noProof="0" dirty="0">
              <a:ln>
                <a:noFill/>
              </a:ln>
              <a:solidFill>
                <a:srgbClr val="FFBE5D">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056"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35314" y="775950"/>
            <a:ext cx="9858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20FE1D7-DC0B-7E39-3F3A-868146A83C46}"/>
              </a:ext>
            </a:extLst>
          </p:cNvPr>
          <p:cNvSpPr txBox="1"/>
          <p:nvPr/>
        </p:nvSpPr>
        <p:spPr>
          <a:xfrm>
            <a:off x="3881714" y="430304"/>
            <a:ext cx="415530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UBND PHƯỜNG HƯNG ĐẠO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TRƯỜNG TIỂU HỌC HƯNG ĐẠO</a:t>
            </a:r>
          </a:p>
        </p:txBody>
      </p:sp>
      <p:cxnSp>
        <p:nvCxnSpPr>
          <p:cNvPr id="4" name="Straight Connector 3">
            <a:extLst>
              <a:ext uri="{FF2B5EF4-FFF2-40B4-BE49-F238E27FC236}">
                <a16:creationId xmlns:a16="http://schemas.microsoft.com/office/drawing/2014/main" id="{123AAF9C-A93D-DA0B-C83B-54644D6FD94A}"/>
              </a:ext>
            </a:extLst>
          </p:cNvPr>
          <p:cNvCxnSpPr>
            <a:cxnSpLocks/>
          </p:cNvCxnSpPr>
          <p:nvPr/>
        </p:nvCxnSpPr>
        <p:spPr>
          <a:xfrm>
            <a:off x="4401671" y="1138190"/>
            <a:ext cx="33348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068F63A-0B78-7FAC-3469-2760FB9346F4}"/>
              </a:ext>
            </a:extLst>
          </p:cNvPr>
          <p:cNvSpPr txBox="1"/>
          <p:nvPr/>
        </p:nvSpPr>
        <p:spPr>
          <a:xfrm>
            <a:off x="1286434" y="5366554"/>
            <a:ext cx="4918334"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Giáo</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viên</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Tạ</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Thị Phương 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srgbClr val="FFBE5D">
                  <a:lumMod val="75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17485988"/>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Tắm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cho</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lợn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làm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mát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vệ</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sinh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sạch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sẽ</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DBEAD9BB-2DBC-ADDF-7DE9-50E8840006EB}"/>
              </a:ext>
            </a:extLst>
          </p:cNvPr>
          <p:cNvPicPr>
            <a:picLocks noChangeAspect="1"/>
          </p:cNvPicPr>
          <p:nvPr/>
        </p:nvPicPr>
        <p:blipFill>
          <a:blip r:embed="rId4"/>
          <a:stretch>
            <a:fillRect/>
          </a:stretch>
        </p:blipFill>
        <p:spPr>
          <a:xfrm>
            <a:off x="1180686" y="1232038"/>
            <a:ext cx="3867150" cy="4552950"/>
          </a:xfrm>
          <a:prstGeom prst="rect">
            <a:avLst/>
          </a:prstGeom>
        </p:spPr>
      </p:pic>
    </p:spTree>
    <p:extLst>
      <p:ext uri="{BB962C8B-B14F-4D97-AF65-F5344CB8AC3E}">
        <p14:creationId xmlns:p14="http://schemas.microsoft.com/office/powerpoint/2010/main" val="1806538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Che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chắn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chuồng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nuôi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gió</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rét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CE788BAF-B3EA-9FC5-0673-21348DD0E790}"/>
              </a:ext>
            </a:extLst>
          </p:cNvPr>
          <p:cNvPicPr>
            <a:picLocks noChangeAspect="1"/>
          </p:cNvPicPr>
          <p:nvPr/>
        </p:nvPicPr>
        <p:blipFill>
          <a:blip r:embed="rId4"/>
          <a:stretch>
            <a:fillRect/>
          </a:stretch>
        </p:blipFill>
        <p:spPr>
          <a:xfrm>
            <a:off x="1228725" y="1090612"/>
            <a:ext cx="3943350" cy="4924425"/>
          </a:xfrm>
          <a:prstGeom prst="rect">
            <a:avLst/>
          </a:prstGeom>
        </p:spPr>
      </p:pic>
    </p:spTree>
    <p:extLst>
      <p:ext uri="{BB962C8B-B14F-4D97-AF65-F5344CB8AC3E}">
        <p14:creationId xmlns:p14="http://schemas.microsoft.com/office/powerpoint/2010/main" val="312326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Thắp</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đèn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sáng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nhiệt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độ</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CEEA2FCA-8A05-C75B-9CC7-A88819D99803}"/>
              </a:ext>
            </a:extLst>
          </p:cNvPr>
          <p:cNvPicPr>
            <a:picLocks noChangeAspect="1"/>
          </p:cNvPicPr>
          <p:nvPr/>
        </p:nvPicPr>
        <p:blipFill>
          <a:blip r:embed="rId4"/>
          <a:stretch>
            <a:fillRect/>
          </a:stretch>
        </p:blipFill>
        <p:spPr>
          <a:xfrm>
            <a:off x="1247775" y="1038225"/>
            <a:ext cx="3848100" cy="4857750"/>
          </a:xfrm>
          <a:prstGeom prst="rect">
            <a:avLst/>
          </a:prstGeom>
        </p:spPr>
      </p:pic>
    </p:spTree>
    <p:extLst>
      <p:ext uri="{BB962C8B-B14F-4D97-AF65-F5344CB8AC3E}">
        <p14:creationId xmlns:p14="http://schemas.microsoft.com/office/powerpoint/2010/main" val="4219406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grpSp>
        <p:nvGrpSpPr>
          <p:cNvPr id="4" name="Group 3">
            <a:extLst>
              <a:ext uri="{FF2B5EF4-FFF2-40B4-BE49-F238E27FC236}">
                <a16:creationId xmlns:a16="http://schemas.microsoft.com/office/drawing/2014/main" id="{6A053617-8933-574E-E9AF-F2B110F1858D}"/>
              </a:ext>
            </a:extLst>
          </p:cNvPr>
          <p:cNvGrpSpPr/>
          <p:nvPr/>
        </p:nvGrpSpPr>
        <p:grpSpPr>
          <a:xfrm>
            <a:off x="3084167" y="638175"/>
            <a:ext cx="8126758" cy="2219349"/>
            <a:chOff x="4350992" y="1465690"/>
            <a:chExt cx="7115894" cy="1164494"/>
          </a:xfrm>
        </p:grpSpPr>
        <p:sp>
          <p:nvSpPr>
            <p:cNvPr id="6" name="Rounded Rectangle 12">
              <a:extLst>
                <a:ext uri="{FF2B5EF4-FFF2-40B4-BE49-F238E27FC236}">
                  <a16:creationId xmlns:a16="http://schemas.microsoft.com/office/drawing/2014/main" id="{6637EAAD-F7FC-B568-E0F5-DA4C16DEA691}"/>
                </a:ext>
              </a:extLst>
            </p:cNvPr>
            <p:cNvSpPr/>
            <p:nvPr/>
          </p:nvSpPr>
          <p:spPr>
            <a:xfrm>
              <a:off x="4350992" y="1465690"/>
              <a:ext cx="7115894" cy="1164494"/>
            </a:xfrm>
            <a:prstGeom prst="roundRect">
              <a:avLst/>
            </a:prstGeom>
            <a:solidFill>
              <a:schemeClr val="accent6">
                <a:lumMod val="20000"/>
                <a:lumOff val="8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7" name="TextBox 6">
              <a:extLst>
                <a:ext uri="{FF2B5EF4-FFF2-40B4-BE49-F238E27FC236}">
                  <a16:creationId xmlns:a16="http://schemas.microsoft.com/office/drawing/2014/main" id="{3F11DD60-83B4-6B90-915A-7B9CF6312599}"/>
                </a:ext>
              </a:extLst>
            </p:cNvPr>
            <p:cNvSpPr txBox="1"/>
            <p:nvPr/>
          </p:nvSpPr>
          <p:spPr>
            <a:xfrm>
              <a:off x="4590751" y="1496322"/>
              <a:ext cx="6629958" cy="1081987"/>
            </a:xfrm>
            <a:prstGeom prst="rect">
              <a:avLst/>
            </a:prstGeom>
            <a:noFill/>
          </p:spPr>
          <p:txBody>
            <a:bodyPr wrap="square" rtlCol="0">
              <a:spAutoFit/>
            </a:bodyPr>
            <a:lstStyle/>
            <a:p>
              <a:pPr marL="0" marR="0" algn="just">
                <a:spcBef>
                  <a:spcPts val="0"/>
                </a:spcBef>
                <a:spcAft>
                  <a:spcPts val="0"/>
                </a:spcAft>
              </a:pPr>
              <a:r>
                <a:rPr lang="en-US" sz="3200" b="1" dirty="0">
                  <a:solidFill>
                    <a:srgbClr val="002060"/>
                  </a:solidFill>
                  <a:effectLst/>
                  <a:latin typeface="Cambria" panose="02040503050406030204" pitchFamily="18" charset="0"/>
                  <a:ea typeface="Cambria" panose="02040503050406030204" pitchFamily="18" charset="0"/>
                </a:rPr>
                <a:t>1. </a:t>
              </a:r>
              <a:r>
                <a:rPr lang="vi-VN" sz="3200" b="1" dirty="0">
                  <a:solidFill>
                    <a:srgbClr val="002060"/>
                  </a:solidFill>
                  <a:effectLst/>
                  <a:latin typeface="Cambria" panose="02040503050406030204" pitchFamily="18" charset="0"/>
                  <a:ea typeface="Cambria" panose="02040503050406030204" pitchFamily="18" charset="0"/>
                </a:rPr>
                <a:t>Em hãy kể các công việc chăm sóc một vật nuôi của gia đình em hoặc người thân. Các công việc chăm sóc đó đáp ứng nhu cầu sống nào của con vật?</a:t>
              </a:r>
              <a:endParaRPr lang="en-US" sz="3200" b="1" dirty="0">
                <a:solidFill>
                  <a:srgbClr val="002060"/>
                </a:solidFill>
                <a:effectLst/>
                <a:latin typeface="Cambria" panose="02040503050406030204" pitchFamily="18" charset="0"/>
                <a:ea typeface="Cambria" panose="02040503050406030204" pitchFamily="18" charset="0"/>
              </a:endParaRPr>
            </a:p>
          </p:txBody>
        </p:sp>
      </p:grpSp>
      <p:pic>
        <p:nvPicPr>
          <p:cNvPr id="8" name="Google Shape;213;p8" descr="3 Em Bé Học Bài, Đọc Sách - KhoThietKe.Net">
            <a:extLst>
              <a:ext uri="{FF2B5EF4-FFF2-40B4-BE49-F238E27FC236}">
                <a16:creationId xmlns:a16="http://schemas.microsoft.com/office/drawing/2014/main" id="{975602EF-554F-9A8E-AAB5-92C70B2D95AC}"/>
              </a:ext>
            </a:extLst>
          </p:cNvPr>
          <p:cNvPicPr preferRelativeResize="0"/>
          <p:nvPr/>
        </p:nvPicPr>
        <p:blipFill rotWithShape="1">
          <a:blip r:embed="rId4">
            <a:alphaModFix/>
          </a:blip>
          <a:srcRect/>
          <a:stretch/>
        </p:blipFill>
        <p:spPr>
          <a:xfrm>
            <a:off x="796613" y="2870985"/>
            <a:ext cx="3608539" cy="3057244"/>
          </a:xfrm>
          <a:prstGeom prst="rect">
            <a:avLst/>
          </a:prstGeom>
          <a:noFill/>
          <a:ln>
            <a:noFill/>
          </a:ln>
        </p:spPr>
      </p:pic>
    </p:spTree>
    <p:extLst>
      <p:ext uri="{BB962C8B-B14F-4D97-AF65-F5344CB8AC3E}">
        <p14:creationId xmlns:p14="http://schemas.microsoft.com/office/powerpoint/2010/main" val="2869318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1026" name="Picture 2" descr="MỘT SỐ ĐIỀU BẠN CẦN BIẾT VỀ THỨC ĂN CHO MÈO">
            <a:extLst>
              <a:ext uri="{FF2B5EF4-FFF2-40B4-BE49-F238E27FC236}">
                <a16:creationId xmlns:a16="http://schemas.microsoft.com/office/drawing/2014/main" id="{DBB0A725-AB0F-7992-DC5C-86232746C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9701" y="2081587"/>
            <a:ext cx="4781550" cy="33456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C126FF-8B13-1D46-11C9-60225A998B09}"/>
              </a:ext>
            </a:extLst>
          </p:cNvPr>
          <p:cNvSpPr txBox="1"/>
          <p:nvPr/>
        </p:nvSpPr>
        <p:spPr>
          <a:xfrm>
            <a:off x="6362700" y="2466154"/>
            <a:ext cx="4972050" cy="2308324"/>
          </a:xfrm>
          <a:custGeom>
            <a:avLst/>
            <a:gdLst>
              <a:gd name="connsiteX0" fmla="*/ 0 w 4972050"/>
              <a:gd name="connsiteY0" fmla="*/ 0 h 2308324"/>
              <a:gd name="connsiteX1" fmla="*/ 4972050 w 4972050"/>
              <a:gd name="connsiteY1" fmla="*/ 0 h 2308324"/>
              <a:gd name="connsiteX2" fmla="*/ 4972050 w 4972050"/>
              <a:gd name="connsiteY2" fmla="*/ 2308324 h 2308324"/>
              <a:gd name="connsiteX3" fmla="*/ 0 w 4972050"/>
              <a:gd name="connsiteY3" fmla="*/ 2308324 h 2308324"/>
              <a:gd name="connsiteX4" fmla="*/ 0 w 497205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2050" h="2308324" fill="none" extrusionOk="0">
                <a:moveTo>
                  <a:pt x="0" y="0"/>
                </a:moveTo>
                <a:cubicBezTo>
                  <a:pt x="785492" y="5222"/>
                  <a:pt x="2518884" y="24918"/>
                  <a:pt x="4972050" y="0"/>
                </a:cubicBezTo>
                <a:cubicBezTo>
                  <a:pt x="4810805" y="295473"/>
                  <a:pt x="4928290" y="1186317"/>
                  <a:pt x="4972050" y="2308324"/>
                </a:cubicBezTo>
                <a:cubicBezTo>
                  <a:pt x="3478572" y="2143563"/>
                  <a:pt x="1394718" y="2426474"/>
                  <a:pt x="0" y="2308324"/>
                </a:cubicBezTo>
                <a:cubicBezTo>
                  <a:pt x="-55725" y="1490219"/>
                  <a:pt x="17072" y="609588"/>
                  <a:pt x="0" y="0"/>
                </a:cubicBezTo>
                <a:close/>
              </a:path>
              <a:path w="4972050" h="2308324" stroke="0" extrusionOk="0">
                <a:moveTo>
                  <a:pt x="0" y="0"/>
                </a:moveTo>
                <a:cubicBezTo>
                  <a:pt x="1317066" y="11849"/>
                  <a:pt x="3724087" y="-161459"/>
                  <a:pt x="4972050" y="0"/>
                </a:cubicBezTo>
                <a:cubicBezTo>
                  <a:pt x="4975180" y="699270"/>
                  <a:pt x="4870874" y="2031698"/>
                  <a:pt x="4972050" y="2308324"/>
                </a:cubicBezTo>
                <a:cubicBezTo>
                  <a:pt x="3400935" y="2162464"/>
                  <a:pt x="1620419" y="2230000"/>
                  <a:pt x="0" y="2308324"/>
                </a:cubicBezTo>
                <a:cubicBezTo>
                  <a:pt x="74291" y="1581858"/>
                  <a:pt x="168006" y="1077334"/>
                  <a:pt x="0" y="0"/>
                </a:cubicBezTo>
                <a:close/>
              </a:path>
            </a:pathLst>
          </a:custGeom>
          <a:solidFill>
            <a:schemeClr val="accent6">
              <a:lumMod val="20000"/>
              <a:lumOff val="80000"/>
            </a:schemeClr>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Ví</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dụ</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Cho mèo ăn, uống nước mỗi ngày: đảm bảo nhu cầu thức ăn, nước uống.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61204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TextBox 4">
            <a:extLst>
              <a:ext uri="{FF2B5EF4-FFF2-40B4-BE49-F238E27FC236}">
                <a16:creationId xmlns:a16="http://schemas.microsoft.com/office/drawing/2014/main" id="{65C126FF-8B13-1D46-11C9-60225A998B09}"/>
              </a:ext>
            </a:extLst>
          </p:cNvPr>
          <p:cNvSpPr txBox="1"/>
          <p:nvPr/>
        </p:nvSpPr>
        <p:spPr>
          <a:xfrm>
            <a:off x="6362700" y="2466154"/>
            <a:ext cx="4972050" cy="1200329"/>
          </a:xfrm>
          <a:custGeom>
            <a:avLst/>
            <a:gdLst>
              <a:gd name="connsiteX0" fmla="*/ 0 w 4972050"/>
              <a:gd name="connsiteY0" fmla="*/ 0 h 1200329"/>
              <a:gd name="connsiteX1" fmla="*/ 4972050 w 4972050"/>
              <a:gd name="connsiteY1" fmla="*/ 0 h 1200329"/>
              <a:gd name="connsiteX2" fmla="*/ 4972050 w 4972050"/>
              <a:gd name="connsiteY2" fmla="*/ 1200329 h 1200329"/>
              <a:gd name="connsiteX3" fmla="*/ 0 w 4972050"/>
              <a:gd name="connsiteY3" fmla="*/ 1200329 h 1200329"/>
              <a:gd name="connsiteX4" fmla="*/ 0 w 4972050"/>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2050" h="1200329" fill="none" extrusionOk="0">
                <a:moveTo>
                  <a:pt x="0" y="0"/>
                </a:moveTo>
                <a:cubicBezTo>
                  <a:pt x="785492" y="5222"/>
                  <a:pt x="2518884" y="24918"/>
                  <a:pt x="4972050" y="0"/>
                </a:cubicBezTo>
                <a:cubicBezTo>
                  <a:pt x="5038784" y="180425"/>
                  <a:pt x="5025067" y="1037242"/>
                  <a:pt x="4972050" y="1200329"/>
                </a:cubicBezTo>
                <a:cubicBezTo>
                  <a:pt x="3478572" y="1035568"/>
                  <a:pt x="1394718" y="1318479"/>
                  <a:pt x="0" y="1200329"/>
                </a:cubicBezTo>
                <a:cubicBezTo>
                  <a:pt x="40680" y="790633"/>
                  <a:pt x="-39089" y="241570"/>
                  <a:pt x="0" y="0"/>
                </a:cubicBezTo>
                <a:close/>
              </a:path>
              <a:path w="4972050" h="1200329" stroke="0" extrusionOk="0">
                <a:moveTo>
                  <a:pt x="0" y="0"/>
                </a:moveTo>
                <a:cubicBezTo>
                  <a:pt x="1317066" y="11849"/>
                  <a:pt x="3724087" y="-161459"/>
                  <a:pt x="4972050" y="0"/>
                </a:cubicBezTo>
                <a:cubicBezTo>
                  <a:pt x="4897008" y="255061"/>
                  <a:pt x="5042572" y="845340"/>
                  <a:pt x="4972050" y="1200329"/>
                </a:cubicBezTo>
                <a:cubicBezTo>
                  <a:pt x="3400935" y="1054469"/>
                  <a:pt x="1620419" y="1122005"/>
                  <a:pt x="0" y="1200329"/>
                </a:cubicBezTo>
                <a:cubicBezTo>
                  <a:pt x="-104018" y="661816"/>
                  <a:pt x="-19313" y="342843"/>
                  <a:pt x="0" y="0"/>
                </a:cubicBezTo>
                <a:close/>
              </a:path>
            </a:pathLst>
          </a:custGeom>
          <a:solidFill>
            <a:schemeClr val="accent6">
              <a:lumMod val="20000"/>
              <a:lumOff val="80000"/>
            </a:schemeClr>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Ví</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dụ</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Tắm cho chó</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 nhu cầu vệ sinh.</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BẠN ĐÃ BIẾT TẮM CHO CHÓ ĐÚNG CÁCH CHƯA ???">
            <a:extLst>
              <a:ext uri="{FF2B5EF4-FFF2-40B4-BE49-F238E27FC236}">
                <a16:creationId xmlns:a16="http://schemas.microsoft.com/office/drawing/2014/main" id="{5B5AD400-8ED5-9015-520C-F1EB481262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1100" y="1838325"/>
            <a:ext cx="4717571"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485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4" name="Picture 3">
            <a:extLst>
              <a:ext uri="{FF2B5EF4-FFF2-40B4-BE49-F238E27FC236}">
                <a16:creationId xmlns:a16="http://schemas.microsoft.com/office/drawing/2014/main" id="{73121687-598C-B6DC-C8E7-12FCAF3F59B0}"/>
              </a:ext>
            </a:extLst>
          </p:cNvPr>
          <p:cNvPicPr>
            <a:picLocks noChangeAspect="1"/>
          </p:cNvPicPr>
          <p:nvPr/>
        </p:nvPicPr>
        <p:blipFill>
          <a:blip r:embed="rId4"/>
          <a:stretch>
            <a:fillRect/>
          </a:stretch>
        </p:blipFill>
        <p:spPr>
          <a:xfrm>
            <a:off x="932180" y="3204455"/>
            <a:ext cx="3573145" cy="2901334"/>
          </a:xfrm>
          <a:prstGeom prst="rect">
            <a:avLst/>
          </a:prstGeom>
        </p:spPr>
      </p:pic>
      <p:sp>
        <p:nvSpPr>
          <p:cNvPr id="6" name="Speech Bubble: Rectangle with Corners Rounded 4">
            <a:extLst>
              <a:ext uri="{FF2B5EF4-FFF2-40B4-BE49-F238E27FC236}">
                <a16:creationId xmlns:a16="http://schemas.microsoft.com/office/drawing/2014/main" id="{6E21916A-8E1B-FD4D-6D31-6D73A8EF51BD}"/>
              </a:ext>
            </a:extLst>
          </p:cNvPr>
          <p:cNvSpPr/>
          <p:nvPr/>
        </p:nvSpPr>
        <p:spPr>
          <a:xfrm flipH="1">
            <a:off x="4124324" y="1171575"/>
            <a:ext cx="7496175" cy="260678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200" dirty="0">
                <a:solidFill>
                  <a:srgbClr val="002060"/>
                </a:solidFill>
                <a:latin typeface="Cambria" panose="02040503050406030204" pitchFamily="18" charset="0"/>
                <a:ea typeface="Cambria" panose="02040503050406030204" pitchFamily="18" charset="0"/>
              </a:rPr>
              <a:t>2. Đề xuất các công việc cần làm để chăm sóc vật nuôi trong các trường hợp sau:</a:t>
            </a:r>
            <a:endParaRPr lang="en-US" sz="3200" dirty="0">
              <a:solidFill>
                <a:srgbClr val="002060"/>
              </a:solidFill>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nl-NL" sz="3200" b="1" dirty="0">
                <a:solidFill>
                  <a:srgbClr val="002060"/>
                </a:solidFill>
                <a:latin typeface="Cambria" panose="02040503050406030204" pitchFamily="18" charset="0"/>
                <a:ea typeface="Cambria" panose="02040503050406030204" pitchFamily="18" charset="0"/>
              </a:rPr>
              <a:t>Khi vật nuôi đói hay khát.</a:t>
            </a:r>
            <a:endParaRPr lang="en-US" sz="3200" b="1" dirty="0">
              <a:solidFill>
                <a:srgbClr val="002060"/>
              </a:solidFill>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nl-NL" sz="3200" b="1" dirty="0">
                <a:solidFill>
                  <a:srgbClr val="002060"/>
                </a:solidFill>
                <a:latin typeface="Cambria" panose="02040503050406030204" pitchFamily="18" charset="0"/>
                <a:ea typeface="Cambria" panose="02040503050406030204" pitchFamily="18" charset="0"/>
              </a:rPr>
              <a:t>Khi thời tiết nắng nóng.</a:t>
            </a:r>
            <a:endParaRPr lang="en-US" sz="3200" b="1" dirty="0">
              <a:solidFill>
                <a:srgbClr val="002060"/>
              </a:solidFill>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nl-NL" sz="3200" b="1" dirty="0">
                <a:solidFill>
                  <a:srgbClr val="002060"/>
                </a:solidFill>
                <a:latin typeface="Cambria" panose="02040503050406030204" pitchFamily="18" charset="0"/>
                <a:ea typeface="Cambria" panose="02040503050406030204" pitchFamily="18" charset="0"/>
              </a:rPr>
              <a:t>Khi thời tiết lạnh giá.</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38917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73351" y="19269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Rectangle 4">
            <a:extLst>
              <a:ext uri="{FF2B5EF4-FFF2-40B4-BE49-F238E27FC236}">
                <a16:creationId xmlns:a16="http://schemas.microsoft.com/office/drawing/2014/main" id="{4BD34404-8A61-645C-D59E-9EC5AF6C2763}"/>
              </a:ext>
            </a:extLst>
          </p:cNvPr>
          <p:cNvSpPr/>
          <p:nvPr/>
        </p:nvSpPr>
        <p:spPr>
          <a:xfrm>
            <a:off x="1362075" y="1152526"/>
            <a:ext cx="9715500" cy="1266824"/>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ln w="0"/>
                <a:solidFill>
                  <a:srgbClr val="002060"/>
                </a:solidFill>
                <a:latin typeface="Cambria" panose="02040503050406030204" pitchFamily="18" charset="0"/>
                <a:ea typeface="Cambria" panose="02040503050406030204" pitchFamily="18" charset="0"/>
              </a:rPr>
              <a:t>Khi vật nuôi đói hay khát: </a:t>
            </a:r>
            <a:r>
              <a:rPr lang="vi-VN" sz="3600" dirty="0">
                <a:ln w="0"/>
                <a:solidFill>
                  <a:srgbClr val="002060"/>
                </a:solidFill>
                <a:latin typeface="Cambria" panose="02040503050406030204" pitchFamily="18" charset="0"/>
                <a:ea typeface="Cambria" panose="02040503050406030204" pitchFamily="18" charset="0"/>
              </a:rPr>
              <a:t>cần cho vật nuôi thức ăn đủ và phù hợp, cho nước uống đủ, sạch.</a:t>
            </a:r>
            <a:endParaRPr kumimoji="0" lang="en-US" sz="3600"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3074" name="Picture 2" descr="Bí quyết giúp bạn chăm sóc chó cưng khỏe mạnh">
            <a:extLst>
              <a:ext uri="{FF2B5EF4-FFF2-40B4-BE49-F238E27FC236}">
                <a16:creationId xmlns:a16="http://schemas.microsoft.com/office/drawing/2014/main" id="{71913663-9D01-5B6F-614B-4C47113846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8450" y="2879908"/>
            <a:ext cx="4248150" cy="283033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inh dưỡng cho heo con, bà con chăn nuôi cần biết - Thuốc thú y và Thủy sản  Mebipha">
            <a:extLst>
              <a:ext uri="{FF2B5EF4-FFF2-40B4-BE49-F238E27FC236}">
                <a16:creationId xmlns:a16="http://schemas.microsoft.com/office/drawing/2014/main" id="{3F79DC6B-B455-DF26-9644-F989933525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152" y="2819401"/>
            <a:ext cx="4642423" cy="2831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070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par>
                                <p:cTn id="13" presetID="10"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Rectangle 4">
            <a:extLst>
              <a:ext uri="{FF2B5EF4-FFF2-40B4-BE49-F238E27FC236}">
                <a16:creationId xmlns:a16="http://schemas.microsoft.com/office/drawing/2014/main" id="{4BD34404-8A61-645C-D59E-9EC5AF6C2763}"/>
              </a:ext>
            </a:extLst>
          </p:cNvPr>
          <p:cNvSpPr/>
          <p:nvPr/>
        </p:nvSpPr>
        <p:spPr>
          <a:xfrm>
            <a:off x="1162050" y="762000"/>
            <a:ext cx="10125075" cy="1390650"/>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ln w="0"/>
                <a:solidFill>
                  <a:srgbClr val="002060"/>
                </a:solidFill>
                <a:latin typeface="Cambria" panose="02040503050406030204" pitchFamily="18" charset="0"/>
                <a:ea typeface="Cambria" panose="02040503050406030204" pitchFamily="18" charset="0"/>
              </a:rPr>
              <a:t>Khi thời tiết nắng nóng: </a:t>
            </a:r>
            <a:r>
              <a:rPr lang="vi-VN" sz="3600" dirty="0">
                <a:ln w="0"/>
                <a:solidFill>
                  <a:srgbClr val="002060"/>
                </a:solidFill>
                <a:latin typeface="Cambria" panose="02040503050406030204" pitchFamily="18" charset="0"/>
                <a:ea typeface="Cambria" panose="02040503050406030204" pitchFamily="18" charset="0"/>
              </a:rPr>
              <a:t>tắm mát, cho uống đủ nước, ở trong chuồng trại thoáng mát ...</a:t>
            </a:r>
            <a:endParaRPr kumimoji="0" lang="en-US" sz="3600"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5122" name="Picture 2" descr="Biện pháp chống nắng nóng cho đàn vật nuôi | baoninhbinh.org.vn">
            <a:extLst>
              <a:ext uri="{FF2B5EF4-FFF2-40B4-BE49-F238E27FC236}">
                <a16:creationId xmlns:a16="http://schemas.microsoft.com/office/drawing/2014/main" id="{733565D0-F827-F7A8-463E-726E442BFE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2275" y="2337196"/>
            <a:ext cx="6648450" cy="3739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23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0261C07-C42A-4461-AC00-D0E75B1924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8F7E6103-D4C5-47C3-A6AC-13B86018D4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85" t="8499" r="12098"/>
          <a:stretch/>
        </p:blipFill>
        <p:spPr>
          <a:xfrm flipH="1">
            <a:off x="-163444" y="3272953"/>
            <a:ext cx="3897244" cy="3786393"/>
          </a:xfrm>
          <a:prstGeom prst="rect">
            <a:avLst/>
          </a:prstGeom>
        </p:spPr>
      </p:pic>
      <p:pic>
        <p:nvPicPr>
          <p:cNvPr id="5" name="Picture 4">
            <a:extLst>
              <a:ext uri="{FF2B5EF4-FFF2-40B4-BE49-F238E27FC236}">
                <a16:creationId xmlns:a16="http://schemas.microsoft.com/office/drawing/2014/main" id="{CD69CD1D-5F86-E838-A9C3-3B93950C906F}"/>
              </a:ext>
            </a:extLst>
          </p:cNvPr>
          <p:cNvPicPr>
            <a:picLocks noChangeAspect="1"/>
          </p:cNvPicPr>
          <p:nvPr/>
        </p:nvPicPr>
        <p:blipFill>
          <a:blip r:embed="rId4"/>
          <a:stretch>
            <a:fillRect/>
          </a:stretch>
        </p:blipFill>
        <p:spPr>
          <a:xfrm>
            <a:off x="2024292" y="2212356"/>
            <a:ext cx="7876715" cy="2566638"/>
          </a:xfrm>
          <a:prstGeom prst="rect">
            <a:avLst/>
          </a:prstGeom>
        </p:spPr>
      </p:pic>
    </p:spTree>
    <p:extLst>
      <p:ext uri="{BB962C8B-B14F-4D97-AF65-F5344CB8AC3E}">
        <p14:creationId xmlns:p14="http://schemas.microsoft.com/office/powerpoint/2010/main" val="353928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Rectangle 4">
            <a:extLst>
              <a:ext uri="{FF2B5EF4-FFF2-40B4-BE49-F238E27FC236}">
                <a16:creationId xmlns:a16="http://schemas.microsoft.com/office/drawing/2014/main" id="{4BD34404-8A61-645C-D59E-9EC5AF6C2763}"/>
              </a:ext>
            </a:extLst>
          </p:cNvPr>
          <p:cNvSpPr/>
          <p:nvPr/>
        </p:nvSpPr>
        <p:spPr>
          <a:xfrm>
            <a:off x="1162050" y="762000"/>
            <a:ext cx="10125075" cy="1390650"/>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ln w="0"/>
                <a:solidFill>
                  <a:srgbClr val="002060"/>
                </a:solidFill>
                <a:latin typeface="Cambria" panose="02040503050406030204" pitchFamily="18" charset="0"/>
                <a:ea typeface="Cambria" panose="02040503050406030204" pitchFamily="18" charset="0"/>
              </a:rPr>
              <a:t>Khi thời tiết lạnh giá: </a:t>
            </a:r>
            <a:r>
              <a:rPr lang="vi-VN" sz="3200" dirty="0">
                <a:ln w="0"/>
                <a:solidFill>
                  <a:srgbClr val="002060"/>
                </a:solidFill>
                <a:latin typeface="Cambria" panose="02040503050406030204" pitchFamily="18" charset="0"/>
                <a:ea typeface="Cambria" panose="02040503050406030204" pitchFamily="18" charset="0"/>
              </a:rPr>
              <a:t>không thả vật nuôi, che chuồng trại tránh gió, mặc ấm, sưởi ấm cho vật nuôi, cho ăn no,....</a:t>
            </a:r>
            <a:endParaRPr kumimoji="0" lang="en-US" sz="3600"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6146" name="Picture 2" descr="Văn Yên quyết tâm giữ vững đàn gia súc">
            <a:extLst>
              <a:ext uri="{FF2B5EF4-FFF2-40B4-BE49-F238E27FC236}">
                <a16:creationId xmlns:a16="http://schemas.microsoft.com/office/drawing/2014/main" id="{AE2CF280-3CC5-044F-3340-C61AAB4FF4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1965" y="2625696"/>
            <a:ext cx="4679967" cy="265198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Kỹ thuật sưởi ấm cho gà">
            <a:extLst>
              <a:ext uri="{FF2B5EF4-FFF2-40B4-BE49-F238E27FC236}">
                <a16:creationId xmlns:a16="http://schemas.microsoft.com/office/drawing/2014/main" id="{F5F749B1-94F2-B44E-B434-333822840C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6476" y="2665345"/>
            <a:ext cx="4363984" cy="2662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82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par>
                                <p:cTn id="13" presetID="10" presetClass="entr" presetSubtype="0"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animEffect transition="in" filter="fade">
                                      <p:cBhvr>
                                        <p:cTn id="15"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6" name="图片 5">
            <a:extLst>
              <a:ext uri="{FF2B5EF4-FFF2-40B4-BE49-F238E27FC236}">
                <a16:creationId xmlns:a16="http://schemas.microsoft.com/office/drawing/2014/main" id="{264264CA-DD1A-42C4-ADCD-DE6B057E6D62}"/>
              </a:ext>
            </a:extLst>
          </p:cNvPr>
          <p:cNvPicPr>
            <a:picLocks noChangeAspect="1"/>
          </p:cNvPicPr>
          <p:nvPr/>
        </p:nvPicPr>
        <p:blipFill rotWithShape="1">
          <a:blip r:embed="rId4">
            <a:extLst>
              <a:ext uri="{28A0092B-C50C-407E-A947-70E740481C1C}">
                <a14:useLocalDpi xmlns:a14="http://schemas.microsoft.com/office/drawing/2010/main" val="0"/>
              </a:ext>
            </a:extLst>
          </a:blip>
          <a:srcRect l="38660" t="64301" r="35611" b="1638"/>
          <a:stretch/>
        </p:blipFill>
        <p:spPr>
          <a:xfrm>
            <a:off x="6595171" y="1178865"/>
            <a:ext cx="4817599" cy="4500270"/>
          </a:xfrm>
          <a:prstGeom prst="rect">
            <a:avLst/>
          </a:prstGeom>
        </p:spPr>
      </p:pic>
      <p:sp>
        <p:nvSpPr>
          <p:cNvPr id="7" name="Cloud 6">
            <a:extLst>
              <a:ext uri="{FF2B5EF4-FFF2-40B4-BE49-F238E27FC236}">
                <a16:creationId xmlns:a16="http://schemas.microsoft.com/office/drawing/2014/main" id="{C4F272C9-F0AE-F4B0-2751-DE5BD4B0EDDE}"/>
              </a:ext>
            </a:extLst>
          </p:cNvPr>
          <p:cNvSpPr/>
          <p:nvPr/>
        </p:nvSpPr>
        <p:spPr>
          <a:xfrm rot="11112132">
            <a:off x="800821" y="1378934"/>
            <a:ext cx="6737633" cy="3456888"/>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17">
            <a:extLst>
              <a:ext uri="{FF2B5EF4-FFF2-40B4-BE49-F238E27FC236}">
                <a16:creationId xmlns:a16="http://schemas.microsoft.com/office/drawing/2014/main" id="{F9E67DE8-5B42-BC73-DD6F-88CF1811E33B}"/>
              </a:ext>
            </a:extLst>
          </p:cNvPr>
          <p:cNvSpPr txBox="1">
            <a:spLocks noChangeArrowheads="1"/>
          </p:cNvSpPr>
          <p:nvPr/>
        </p:nvSpPr>
        <p:spPr bwMode="auto">
          <a:xfrm>
            <a:off x="1000124" y="2222286"/>
            <a:ext cx="613075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marL="0" marR="0" lvl="0" indent="0" algn="ctr" defTabSz="912813" rtl="0" eaLnBrk="1" fontAlgn="auto" latinLnBrk="0" hangingPunct="1">
              <a:lnSpc>
                <a:spcPct val="100000"/>
              </a:lnSpc>
              <a:spcBef>
                <a:spcPts val="0"/>
              </a:spcBef>
              <a:spcAft>
                <a:spcPts val="0"/>
              </a:spcAft>
              <a:buClrTx/>
              <a:buSzTx/>
              <a:buFontTx/>
              <a:buNone/>
              <a:tabLst>
                <a:tab pos="131763" algn="l"/>
                <a:tab pos="996950" algn="l"/>
              </a:tabLst>
              <a:defRPr/>
            </a:pPr>
            <a:r>
              <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Hoạt động </a:t>
            </a:r>
            <a:r>
              <a:rPr kumimoji="0" lang="en-US"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2</a:t>
            </a:r>
            <a:r>
              <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Thực</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hiện</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chăm</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sóc</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cây</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trồng</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vật</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nuôi</a:t>
            </a:r>
            <a:endPar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4395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7" name="TextBox 16">
            <a:extLst>
              <a:ext uri="{FF2B5EF4-FFF2-40B4-BE49-F238E27FC236}">
                <a16:creationId xmlns:a16="http://schemas.microsoft.com/office/drawing/2014/main" id="{A3C03039-5318-E7AE-660B-97A796724135}"/>
              </a:ext>
            </a:extLst>
          </p:cNvPr>
          <p:cNvSpPr txBox="1"/>
          <p:nvPr/>
        </p:nvSpPr>
        <p:spPr>
          <a:xfrm>
            <a:off x="1228725" y="838200"/>
            <a:ext cx="10325099" cy="954107"/>
          </a:xfrm>
          <a:prstGeom prst="rect">
            <a:avLst/>
          </a:prstGeom>
          <a:noFill/>
        </p:spPr>
        <p:txBody>
          <a:bodyPr wrap="square" rtlCol="0">
            <a:spAutoFit/>
          </a:bodyPr>
          <a:lstStyle/>
          <a:p>
            <a:pPr lvl="0"/>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Thảo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luận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xây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dựng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kế</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hoạch</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chăm</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sóc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cây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trồng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hoặc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vật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nuôi</a:t>
            </a:r>
            <a:r>
              <a:rPr lang="en-US" sz="2800" b="1" dirty="0">
                <a:solidFill>
                  <a:srgbClr val="000000"/>
                </a:solidFill>
                <a:latin typeface="Cambria" panose="02040503050406030204" pitchFamily="18" charset="0"/>
                <a:ea typeface="Cambria" panose="02040503050406030204" pitchFamily="18" charset="0"/>
              </a:rPr>
              <a:t> ở </a:t>
            </a:r>
            <a:r>
              <a:rPr lang="en-US" sz="2800" b="1" dirty="0" err="1">
                <a:solidFill>
                  <a:srgbClr val="000000"/>
                </a:solidFill>
                <a:latin typeface="Cambria" panose="02040503050406030204" pitchFamily="18" charset="0"/>
                <a:ea typeface="Cambria" panose="02040503050406030204" pitchFamily="18" charset="0"/>
              </a:rPr>
              <a:t>nhà</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theo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gợi</a:t>
            </a:r>
            <a:r>
              <a:rPr lang="en-US" sz="2800" b="1" dirty="0">
                <a:solidFill>
                  <a:srgbClr val="000000"/>
                </a:solidFill>
                <a:latin typeface="Cambria" panose="02040503050406030204" pitchFamily="18" charset="0"/>
                <a:ea typeface="Cambria" panose="02040503050406030204" pitchFamily="18" charset="0"/>
              </a:rPr>
              <a:t> ý </a:t>
            </a:r>
            <a:r>
              <a:rPr lang="en-US" sz="2800" b="1" dirty="0" err="1">
                <a:solidFill>
                  <a:srgbClr val="000000"/>
                </a:solidFill>
                <a:latin typeface="Cambria" panose="02040503050406030204" pitchFamily="18" charset="0"/>
                <a:ea typeface="Cambria" panose="02040503050406030204" pitchFamily="18" charset="0"/>
              </a:rPr>
              <a:t>sau</a:t>
            </a:r>
            <a:r>
              <a:rPr lang="en-US" sz="2800" b="1" dirty="0">
                <a:solidFill>
                  <a:srgbClr val="000000"/>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4" name="Table 3">
            <a:extLst>
              <a:ext uri="{FF2B5EF4-FFF2-40B4-BE49-F238E27FC236}">
                <a16:creationId xmlns:a16="http://schemas.microsoft.com/office/drawing/2014/main" id="{2531B4A4-7B9B-FE7D-92E7-E727E88DD014}"/>
              </a:ext>
            </a:extLst>
          </p:cNvPr>
          <p:cNvGraphicFramePr>
            <a:graphicFrameLocks noGrp="1"/>
          </p:cNvGraphicFramePr>
          <p:nvPr>
            <p:extLst>
              <p:ext uri="{D42A27DB-BD31-4B8C-83A1-F6EECF244321}">
                <p14:modId xmlns:p14="http://schemas.microsoft.com/office/powerpoint/2010/main" val="3028892364"/>
              </p:ext>
            </p:extLst>
          </p:nvPr>
        </p:nvGraphicFramePr>
        <p:xfrm>
          <a:off x="990600" y="2197259"/>
          <a:ext cx="10163174" cy="2560320"/>
        </p:xfrm>
        <a:graphic>
          <a:graphicData uri="http://schemas.openxmlformats.org/drawingml/2006/table">
            <a:tbl>
              <a:tblPr/>
              <a:tblGrid>
                <a:gridCol w="2909419">
                  <a:extLst>
                    <a:ext uri="{9D8B030D-6E8A-4147-A177-3AD203B41FA5}">
                      <a16:colId xmlns:a16="http://schemas.microsoft.com/office/drawing/2014/main" val="2664063202"/>
                    </a:ext>
                  </a:extLst>
                </a:gridCol>
                <a:gridCol w="2909419">
                  <a:extLst>
                    <a:ext uri="{9D8B030D-6E8A-4147-A177-3AD203B41FA5}">
                      <a16:colId xmlns:a16="http://schemas.microsoft.com/office/drawing/2014/main" val="33749164"/>
                    </a:ext>
                  </a:extLst>
                </a:gridCol>
                <a:gridCol w="4344336">
                  <a:extLst>
                    <a:ext uri="{9D8B030D-6E8A-4147-A177-3AD203B41FA5}">
                      <a16:colId xmlns:a16="http://schemas.microsoft.com/office/drawing/2014/main" val="2524833033"/>
                    </a:ext>
                  </a:extLst>
                </a:gridCol>
              </a:tblGrid>
              <a:tr h="0">
                <a:tc gridSpan="3">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Tên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cây</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trồng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hoặc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vật</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nuôi</a:t>
                      </a:r>
                      <a:r>
                        <a:rPr lang="en-US" sz="2400" b="1" dirty="0">
                          <a:solidFill>
                            <a:srgbClr val="000000"/>
                          </a:solidFill>
                          <a:effectLst/>
                          <a:latin typeface="Cambria" panose="02040503050406030204" pitchFamily="18" charset="0"/>
                          <a:ea typeface="Cambria" panose="020405030504060302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5427380"/>
                  </a:ext>
                </a:extLst>
              </a:tr>
              <a:tr h="0">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Nhu </a:t>
                      </a:r>
                      <a:r>
                        <a:rPr lang="en-US" sz="2400" dirty="0" err="1">
                          <a:solidFill>
                            <a:srgbClr val="000000"/>
                          </a:solidFill>
                          <a:effectLst/>
                          <a:latin typeface="Cambria" panose="02040503050406030204" pitchFamily="18" charset="0"/>
                          <a:ea typeface="Cambria" panose="02040503050406030204" pitchFamily="18" charset="0"/>
                        </a:rPr>
                        <a:t>cầu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của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cây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trồng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hoặc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vật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nuôi</a:t>
                      </a:r>
                      <a:r>
                        <a:rPr lang="en-US" sz="2400" dirty="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Công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việc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cần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làm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a:solidFill>
                            <a:srgbClr val="000000"/>
                          </a:solidFill>
                          <a:effectLst/>
                          <a:latin typeface="Cambria" panose="02040503050406030204" pitchFamily="18" charset="0"/>
                          <a:ea typeface="Cambria" panose="02040503050406030204" pitchFamily="18" charset="0"/>
                        </a:rPr>
                        <a:t>Lưu ý khi thực hiện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8002658"/>
                  </a:ext>
                </a:extLst>
              </a:tr>
              <a:tr h="0">
                <a:tc>
                  <a:txBody>
                    <a:bodyPr/>
                    <a:lstStyle/>
                    <a:p>
                      <a:pPr algn="ctr"/>
                      <a:r>
                        <a:rPr lang="vi-VN" sz="2400">
                          <a:solidFill>
                            <a:srgbClr val="000000"/>
                          </a:solidFill>
                          <a:effectLst/>
                          <a:latin typeface="Cambria" panose="02040503050406030204" pitchFamily="18" charset="0"/>
                          <a:ea typeface="Cambria" panose="02040503050406030204" pitchFamily="18" charset="0"/>
                        </a:rPr>
                        <a:t>Nước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Tưới nước cho cây (cho vật nuôi uống nước)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Tưới nước vào sáng sớm hoặc chiều tối (cho uống hằng ngày)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0881773"/>
                  </a:ext>
                </a:extLst>
              </a:tr>
              <a:tr h="0">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5879534"/>
                  </a:ext>
                </a:extLst>
              </a:tr>
            </a:tbl>
          </a:graphicData>
        </a:graphic>
      </p:graphicFrame>
    </p:spTree>
    <p:extLst>
      <p:ext uri="{BB962C8B-B14F-4D97-AF65-F5344CB8AC3E}">
        <p14:creationId xmlns:p14="http://schemas.microsoft.com/office/powerpoint/2010/main" val="4185925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graphicFrame>
        <p:nvGraphicFramePr>
          <p:cNvPr id="4" name="Table 3">
            <a:extLst>
              <a:ext uri="{FF2B5EF4-FFF2-40B4-BE49-F238E27FC236}">
                <a16:creationId xmlns:a16="http://schemas.microsoft.com/office/drawing/2014/main" id="{2531B4A4-7B9B-FE7D-92E7-E727E88DD014}"/>
              </a:ext>
            </a:extLst>
          </p:cNvPr>
          <p:cNvGraphicFramePr>
            <a:graphicFrameLocks noGrp="1"/>
          </p:cNvGraphicFramePr>
          <p:nvPr>
            <p:extLst>
              <p:ext uri="{D42A27DB-BD31-4B8C-83A1-F6EECF244321}">
                <p14:modId xmlns:p14="http://schemas.microsoft.com/office/powerpoint/2010/main" val="3452090086"/>
              </p:ext>
            </p:extLst>
          </p:nvPr>
        </p:nvGraphicFramePr>
        <p:xfrm>
          <a:off x="704850" y="800098"/>
          <a:ext cx="10744198" cy="5876927"/>
        </p:xfrm>
        <a:graphic>
          <a:graphicData uri="http://schemas.openxmlformats.org/drawingml/2006/table">
            <a:tbl>
              <a:tblPr/>
              <a:tblGrid>
                <a:gridCol w="3075749">
                  <a:extLst>
                    <a:ext uri="{9D8B030D-6E8A-4147-A177-3AD203B41FA5}">
                      <a16:colId xmlns:a16="http://schemas.microsoft.com/office/drawing/2014/main" val="2664063202"/>
                    </a:ext>
                  </a:extLst>
                </a:gridCol>
                <a:gridCol w="3075749">
                  <a:extLst>
                    <a:ext uri="{9D8B030D-6E8A-4147-A177-3AD203B41FA5}">
                      <a16:colId xmlns:a16="http://schemas.microsoft.com/office/drawing/2014/main" val="33749164"/>
                    </a:ext>
                  </a:extLst>
                </a:gridCol>
                <a:gridCol w="4592700">
                  <a:extLst>
                    <a:ext uri="{9D8B030D-6E8A-4147-A177-3AD203B41FA5}">
                      <a16:colId xmlns:a16="http://schemas.microsoft.com/office/drawing/2014/main" val="2524833033"/>
                    </a:ext>
                  </a:extLst>
                </a:gridCol>
              </a:tblGrid>
              <a:tr h="706567">
                <a:tc gridSpan="3">
                  <a:txBody>
                    <a:bodyPr/>
                    <a:lstStyle/>
                    <a:p>
                      <a:pPr algn="ctr"/>
                      <a:r>
                        <a:rPr lang="en-US" sz="4000" b="1" dirty="0" err="1">
                          <a:solidFill>
                            <a:srgbClr val="FF0000"/>
                          </a:solidFill>
                          <a:effectLst/>
                          <a:latin typeface="Cambria" panose="02040503050406030204" pitchFamily="18" charset="0"/>
                          <a:ea typeface="Cambria" panose="02040503050406030204" pitchFamily="18" charset="0"/>
                        </a:rPr>
                        <a:t>Cây</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hoa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giấy</a:t>
                      </a:r>
                      <a:endParaRPr lang="en-US" sz="4000" b="1" dirty="0">
                        <a:solidFill>
                          <a:srgbClr val="FF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5427380"/>
                  </a:ext>
                </a:extLst>
              </a:tr>
              <a:tr h="1059848">
                <a:tc>
                  <a:txBody>
                    <a:bodyPr/>
                    <a:lstStyle/>
                    <a:p>
                      <a:pPr algn="ctr"/>
                      <a:r>
                        <a:rPr lang="en-US" sz="2400" b="1" dirty="0">
                          <a:solidFill>
                            <a:srgbClr val="000000"/>
                          </a:solidFill>
                          <a:effectLst/>
                          <a:latin typeface="Cambria" panose="02040503050406030204" pitchFamily="18" charset="0"/>
                          <a:ea typeface="Cambria" panose="02040503050406030204" pitchFamily="18" charset="0"/>
                        </a:rPr>
                        <a:t>Nhu </a:t>
                      </a:r>
                      <a:r>
                        <a:rPr lang="en-US" sz="2400" b="1" dirty="0" err="1">
                          <a:solidFill>
                            <a:srgbClr val="000000"/>
                          </a:solidFill>
                          <a:effectLst/>
                          <a:latin typeface="Cambria" panose="02040503050406030204" pitchFamily="18" charset="0"/>
                          <a:ea typeface="Cambria" panose="02040503050406030204" pitchFamily="18" charset="0"/>
                        </a:rPr>
                        <a:t>cầu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của</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cây</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trồng</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Công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việc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cần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làm</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Lưu ý khi thực hiện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8002658"/>
                  </a:ext>
                </a:extLst>
              </a:tr>
              <a:tr h="1631410">
                <a:tc>
                  <a:txBody>
                    <a:bodyPr/>
                    <a:lstStyle/>
                    <a:p>
                      <a:pPr algn="just"/>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0881773"/>
                  </a:ext>
                </a:extLst>
              </a:tr>
              <a:tr h="1239551">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1427985"/>
                  </a:ext>
                </a:extLst>
              </a:tr>
              <a:tr h="1239551">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5879534"/>
                  </a:ext>
                </a:extLst>
              </a:tr>
            </a:tbl>
          </a:graphicData>
        </a:graphic>
      </p:graphicFrame>
      <p:sp>
        <p:nvSpPr>
          <p:cNvPr id="5" name="TextBox 4">
            <a:extLst>
              <a:ext uri="{FF2B5EF4-FFF2-40B4-BE49-F238E27FC236}">
                <a16:creationId xmlns:a16="http://schemas.microsoft.com/office/drawing/2014/main" id="{A25EA391-A1F5-BC83-A01A-62DFAB54B252}"/>
              </a:ext>
            </a:extLst>
          </p:cNvPr>
          <p:cNvSpPr txBox="1"/>
          <p:nvPr/>
        </p:nvSpPr>
        <p:spPr>
          <a:xfrm>
            <a:off x="190500" y="114300"/>
            <a:ext cx="2095500" cy="584775"/>
          </a:xfrm>
          <a:prstGeom prst="rect">
            <a:avLst/>
          </a:prstGeom>
          <a:noFill/>
        </p:spPr>
        <p:txBody>
          <a:bodyPr wrap="square" rtlCol="0">
            <a:spAutoFit/>
          </a:bodyPr>
          <a:lstStyle/>
          <a:p>
            <a:r>
              <a:rPr lang="en-US" sz="3200" b="1" dirty="0" err="1">
                <a:highlight>
                  <a:srgbClr val="FFFF00"/>
                </a:highlight>
                <a:latin typeface="Cambria" panose="02040503050406030204" pitchFamily="18" charset="0"/>
                <a:ea typeface="Cambria" panose="02040503050406030204" pitchFamily="18" charset="0"/>
              </a:rPr>
              <a:t>Ví</a:t>
            </a:r>
            <a:r>
              <a:rPr lang="en-US" sz="3200" b="1" dirty="0">
                <a:highlight>
                  <a:srgbClr val="FFFF00"/>
                </a:highlight>
                <a:latin typeface="Cambria" panose="02040503050406030204" pitchFamily="18" charset="0"/>
                <a:ea typeface="Cambria" panose="02040503050406030204" pitchFamily="18" charset="0"/>
              </a:rPr>
              <a:t> </a:t>
            </a:r>
            <a:r>
              <a:rPr lang="en-US" sz="3200" b="1" dirty="0" err="1">
                <a:highlight>
                  <a:srgbClr val="FFFF00"/>
                </a:highlight>
                <a:latin typeface="Cambria" panose="02040503050406030204" pitchFamily="18" charset="0"/>
                <a:ea typeface="Cambria" panose="02040503050406030204" pitchFamily="18" charset="0"/>
              </a:rPr>
              <a:t>dụ</a:t>
            </a:r>
            <a:r>
              <a:rPr lang="en-US" sz="3200" b="1" dirty="0">
                <a:highlight>
                  <a:srgbClr val="FFFF00"/>
                </a:highlight>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0B2E27BA-0E2F-D5EF-28A6-FB3C0661E799}"/>
              </a:ext>
            </a:extLst>
          </p:cNvPr>
          <p:cNvSpPr txBox="1"/>
          <p:nvPr/>
        </p:nvSpPr>
        <p:spPr>
          <a:xfrm>
            <a:off x="1047750" y="2686050"/>
            <a:ext cx="1838325" cy="707886"/>
          </a:xfrm>
          <a:prstGeom prst="rect">
            <a:avLst/>
          </a:prstGeom>
          <a:noFill/>
        </p:spPr>
        <p:txBody>
          <a:bodyPr wrap="square" rtlCol="0">
            <a:spAutoFit/>
          </a:bodyPr>
          <a:lstStyle/>
          <a:p>
            <a:r>
              <a:rPr lang="en-US" sz="4000" b="1" dirty="0" err="1">
                <a:solidFill>
                  <a:srgbClr val="FF0000"/>
                </a:solidFill>
                <a:latin typeface="Cambria" panose="02040503050406030204" pitchFamily="18" charset="0"/>
                <a:ea typeface="Cambria" panose="02040503050406030204" pitchFamily="18" charset="0"/>
              </a:rPr>
              <a:t>Nước</a:t>
            </a:r>
            <a:endParaRPr lang="en-US" sz="4000" b="1"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89894F5-828D-1431-4DDE-9FDA589FF823}"/>
              </a:ext>
            </a:extLst>
          </p:cNvPr>
          <p:cNvSpPr txBox="1"/>
          <p:nvPr/>
        </p:nvSpPr>
        <p:spPr>
          <a:xfrm>
            <a:off x="4105275" y="2657475"/>
            <a:ext cx="2581275" cy="954107"/>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Tưới nước cho cây</a:t>
            </a:r>
            <a:endParaRPr lang="en-US" sz="2800" b="1"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B5FD7766-2D34-D2EE-661D-0A7EF6BB67A6}"/>
              </a:ext>
            </a:extLst>
          </p:cNvPr>
          <p:cNvSpPr txBox="1"/>
          <p:nvPr/>
        </p:nvSpPr>
        <p:spPr>
          <a:xfrm>
            <a:off x="7019925" y="2524125"/>
            <a:ext cx="4343400" cy="1200329"/>
          </a:xfrm>
          <a:prstGeom prst="rect">
            <a:avLst/>
          </a:prstGeom>
          <a:noFill/>
        </p:spPr>
        <p:txBody>
          <a:bodyPr wrap="square" rtlCol="0">
            <a:spAutoFit/>
          </a:bodyPr>
          <a:lstStyle/>
          <a:p>
            <a:pPr algn="just"/>
            <a:r>
              <a:rPr lang="vi-VN" sz="2400" b="1" dirty="0">
                <a:solidFill>
                  <a:srgbClr val="FF0000"/>
                </a:solidFill>
                <a:latin typeface="Cambria" panose="02040503050406030204" pitchFamily="18" charset="0"/>
                <a:ea typeface="Cambria" panose="02040503050406030204" pitchFamily="18" charset="0"/>
              </a:rPr>
              <a:t>Tưới nước vào sáng sớm hoặc chiều tối (tưới hằng ngày, trừ khi trời mưa, ẩm)</a:t>
            </a:r>
            <a:endParaRPr lang="en-US" sz="24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971D409-6191-1034-09B2-449C035ECE57}"/>
              </a:ext>
            </a:extLst>
          </p:cNvPr>
          <p:cNvSpPr txBox="1"/>
          <p:nvPr/>
        </p:nvSpPr>
        <p:spPr>
          <a:xfrm>
            <a:off x="666750" y="4429125"/>
            <a:ext cx="3133725"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Dinh dưỡng</a:t>
            </a:r>
            <a:endParaRPr lang="en-US" sz="40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B69DC300-A226-061D-F761-D3D2D5B16E4B}"/>
              </a:ext>
            </a:extLst>
          </p:cNvPr>
          <p:cNvSpPr txBox="1"/>
          <p:nvPr/>
        </p:nvSpPr>
        <p:spPr>
          <a:xfrm>
            <a:off x="4124325" y="4343400"/>
            <a:ext cx="2581275" cy="954107"/>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Bón phân cho cây</a:t>
            </a:r>
            <a:endParaRPr lang="en-US" sz="28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1AAE64B-EDCA-E0E2-4D2A-A2A408A0ABD3}"/>
              </a:ext>
            </a:extLst>
          </p:cNvPr>
          <p:cNvSpPr txBox="1"/>
          <p:nvPr/>
        </p:nvSpPr>
        <p:spPr>
          <a:xfrm>
            <a:off x="6972300" y="4191000"/>
            <a:ext cx="4429125" cy="1200329"/>
          </a:xfrm>
          <a:prstGeom prst="rect">
            <a:avLst/>
          </a:prstGeom>
          <a:noFill/>
        </p:spPr>
        <p:txBody>
          <a:bodyPr wrap="square" rtlCol="0">
            <a:spAutoFit/>
          </a:bodyPr>
          <a:lstStyle/>
          <a:p>
            <a:pPr algn="just"/>
            <a:r>
              <a:rPr lang="vi-VN" b="1" dirty="0">
                <a:solidFill>
                  <a:srgbClr val="FF0000"/>
                </a:solidFill>
                <a:latin typeface="Cambria" panose="02040503050406030204" pitchFamily="18" charset="0"/>
                <a:ea typeface="Cambria" panose="02040503050406030204" pitchFamily="18" charset="0"/>
              </a:rPr>
              <a:t>Bón phân bằng cách hòa nước dạng lỏng ngay khi cây bắt đầu tăng trưởng vào đầu mùa xuân và tiếp tục bón hai tuần một lần trong thời kỳ ra hoa.</a:t>
            </a:r>
            <a:endParaRPr lang="en-US"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75C04FE-DD4D-0CE4-D2AA-2A23FA686117}"/>
              </a:ext>
            </a:extLst>
          </p:cNvPr>
          <p:cNvSpPr txBox="1"/>
          <p:nvPr/>
        </p:nvSpPr>
        <p:spPr>
          <a:xfrm>
            <a:off x="942975" y="5391150"/>
            <a:ext cx="2771775" cy="138499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Trao đổi khí, nước và các chất khoáng.</a:t>
            </a:r>
            <a:endParaRPr lang="en-US" sz="28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6D85E79-F32D-8F87-A04E-8A1DFBE13ACF}"/>
              </a:ext>
            </a:extLst>
          </p:cNvPr>
          <p:cNvSpPr txBox="1"/>
          <p:nvPr/>
        </p:nvSpPr>
        <p:spPr>
          <a:xfrm>
            <a:off x="4076700" y="5591175"/>
            <a:ext cx="2581275" cy="954107"/>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Làm cỏ, vun xới</a:t>
            </a:r>
            <a:endParaRPr lang="en-US" sz="28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569A6816-252B-778E-F128-C27D978CEFDF}"/>
              </a:ext>
            </a:extLst>
          </p:cNvPr>
          <p:cNvSpPr txBox="1"/>
          <p:nvPr/>
        </p:nvSpPr>
        <p:spPr>
          <a:xfrm>
            <a:off x="6943725" y="5381625"/>
            <a:ext cx="4343400" cy="1323439"/>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Trộn xơ dừa, mùn cưa và vỏ trấu như một loại phân bón hữu cơ để đảm bảo dinh dưỡng cho cây và độ tơi xốp cho đất. </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9471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fade">
                                      <p:cBhvr>
                                        <p:cTn id="30" dur="5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fade">
                                      <p:cBhvr>
                                        <p:cTn id="45" dur="500"/>
                                        <p:tgtEl>
                                          <p:spTgt spid="12">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Vertical)">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Vertical)">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1"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grpSp>
        <p:nvGrpSpPr>
          <p:cNvPr id="4" name="Group 3">
            <a:extLst>
              <a:ext uri="{FF2B5EF4-FFF2-40B4-BE49-F238E27FC236}">
                <a16:creationId xmlns:a16="http://schemas.microsoft.com/office/drawing/2014/main" id="{E965EE17-45ED-0D27-E3CF-6090A4A3C9DA}"/>
              </a:ext>
            </a:extLst>
          </p:cNvPr>
          <p:cNvGrpSpPr/>
          <p:nvPr/>
        </p:nvGrpSpPr>
        <p:grpSpPr>
          <a:xfrm flipH="1">
            <a:off x="728856" y="3076575"/>
            <a:ext cx="2528694" cy="3894330"/>
            <a:chOff x="12843095" y="658761"/>
            <a:chExt cx="3036002" cy="5584723"/>
          </a:xfrm>
        </p:grpSpPr>
        <p:pic>
          <p:nvPicPr>
            <p:cNvPr id="5" name="Picture 2" descr="Cartoon students Royalty Free Vector Image - VectorStock">
              <a:extLst>
                <a:ext uri="{FF2B5EF4-FFF2-40B4-BE49-F238E27FC236}">
                  <a16:creationId xmlns:a16="http://schemas.microsoft.com/office/drawing/2014/main" id="{AA0711DF-D7FD-18AC-93CB-2526C92B61C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toon students Royalty Free Vector Image - VectorStock">
              <a:extLst>
                <a:ext uri="{FF2B5EF4-FFF2-40B4-BE49-F238E27FC236}">
                  <a16:creationId xmlns:a16="http://schemas.microsoft.com/office/drawing/2014/main" id="{961D3268-FDD3-0057-5570-4A58C8491448}"/>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id="{F8499645-291A-00C7-A762-0074CD3710D4}"/>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a:extLst>
              <a:ext uri="{FF2B5EF4-FFF2-40B4-BE49-F238E27FC236}">
                <a16:creationId xmlns:a16="http://schemas.microsoft.com/office/drawing/2014/main" id="{184F58F6-A8E3-76B6-0101-94BA6E453D17}"/>
              </a:ext>
            </a:extLst>
          </p:cNvPr>
          <p:cNvSpPr/>
          <p:nvPr/>
        </p:nvSpPr>
        <p:spPr>
          <a:xfrm>
            <a:off x="2381250" y="714375"/>
            <a:ext cx="8982075" cy="2666999"/>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u="sng" dirty="0" err="1">
                <a:ln w="0"/>
                <a:solidFill>
                  <a:srgbClr val="002060"/>
                </a:solidFill>
                <a:latin typeface="Cambria" panose="02040503050406030204" pitchFamily="18" charset="0"/>
                <a:ea typeface="Cambria" panose="02040503050406030204" pitchFamily="18" charset="0"/>
              </a:rPr>
              <a:t>Về</a:t>
            </a:r>
            <a:r>
              <a:rPr lang="en-US" sz="3600" b="1" u="sng" dirty="0">
                <a:ln w="0"/>
                <a:solidFill>
                  <a:srgbClr val="002060"/>
                </a:solidFill>
                <a:latin typeface="Cambria" panose="02040503050406030204" pitchFamily="18" charset="0"/>
                <a:ea typeface="Cambria" panose="02040503050406030204" pitchFamily="18" charset="0"/>
              </a:rPr>
              <a:t> </a:t>
            </a:r>
            <a:r>
              <a:rPr lang="en-US" sz="3600" b="1" u="sng" dirty="0" err="1">
                <a:ln w="0"/>
                <a:solidFill>
                  <a:srgbClr val="002060"/>
                </a:solidFill>
                <a:latin typeface="Cambria" panose="02040503050406030204" pitchFamily="18" charset="0"/>
                <a:ea typeface="Cambria" panose="02040503050406030204" pitchFamily="18" charset="0"/>
              </a:rPr>
              <a:t>nhà</a:t>
            </a:r>
            <a:r>
              <a:rPr lang="en-US" sz="3600" b="1" u="sng" dirty="0">
                <a:ln w="0"/>
                <a:solidFill>
                  <a:srgbClr val="002060"/>
                </a:solidFill>
                <a:latin typeface="Cambria" panose="02040503050406030204" pitchFamily="18" charset="0"/>
                <a:ea typeface="Cambria" panose="02040503050406030204" pitchFamily="18" charset="0"/>
              </a:rPr>
              <a:t>: </a:t>
            </a:r>
            <a:r>
              <a:rPr lang="vi-VN" sz="3600" b="1" dirty="0">
                <a:ln w="0"/>
                <a:solidFill>
                  <a:srgbClr val="002060"/>
                </a:solidFill>
                <a:latin typeface="Cambria" panose="02040503050406030204" pitchFamily="18" charset="0"/>
                <a:ea typeface="Cambria" panose="02040503050406030204" pitchFamily="18" charset="0"/>
              </a:rPr>
              <a:t>tự tiến hành thực hiện theo kế hoạch đề ra và đưa ra những nhận xét về sự thay đổi</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của</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cây</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trồng</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hoặc</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vật</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nuôi</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sau</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một</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thời</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gian</a:t>
            </a:r>
            <a:endParaRPr kumimoji="0" lang="en-US" sz="36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07038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Content Placeholder 12">
            <a:extLst>
              <a:ext uri="{FF2B5EF4-FFF2-40B4-BE49-F238E27FC236}">
                <a16:creationId xmlns:a16="http://schemas.microsoft.com/office/drawing/2014/main" id="{EEE95C36-3ED6-2F87-83C0-D454FC3F3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546" y="685801"/>
            <a:ext cx="10644740" cy="2933700"/>
          </a:xfrm>
          <a:prstGeom prst="rect">
            <a:avLst/>
          </a:prstGeom>
        </p:spPr>
      </p:pic>
      <p:sp>
        <p:nvSpPr>
          <p:cNvPr id="15" name="文本框 34">
            <a:extLst>
              <a:ext uri="{FF2B5EF4-FFF2-40B4-BE49-F238E27FC236}">
                <a16:creationId xmlns:a16="http://schemas.microsoft.com/office/drawing/2014/main" id="{6502A1E1-5A25-5629-8172-8C0503B42B21}"/>
              </a:ext>
            </a:extLst>
          </p:cNvPr>
          <p:cNvSpPr txBox="1"/>
          <p:nvPr/>
        </p:nvSpPr>
        <p:spPr>
          <a:xfrm>
            <a:off x="1133764" y="910428"/>
            <a:ext cx="10140254" cy="2554545"/>
          </a:xfrm>
          <a:prstGeom prst="rect">
            <a:avLst/>
          </a:prstGeom>
          <a:noFill/>
        </p:spPr>
        <p:txBody>
          <a:bodyPr wrap="square" rtlCol="0">
            <a:spAutoFit/>
          </a:bodyPr>
          <a:lstStyle/>
          <a:p>
            <a:pPr lvl="0" algn="just"/>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chăm</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sóc</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trồng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vật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nuôi</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đúng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cách</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đảm</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bảo</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nhu</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điều</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kiện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sống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phù</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hợp</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giúp</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vật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nuôi</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sống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phát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triển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tốt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0126A6F7-04AC-CA72-E854-73CFFCE528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180974" y="3203165"/>
            <a:ext cx="3654835" cy="3654835"/>
          </a:xfrm>
          <a:prstGeom prst="rect">
            <a:avLst/>
          </a:prstGeom>
        </p:spPr>
      </p:pic>
    </p:spTree>
    <p:extLst>
      <p:ext uri="{BB962C8B-B14F-4D97-AF65-F5344CB8AC3E}">
        <p14:creationId xmlns:p14="http://schemas.microsoft.com/office/powerpoint/2010/main" val="322477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0261C07-C42A-4461-AC00-D0E75B1924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8F7E6103-D4C5-47C3-A6AC-13B86018D4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85" t="8499" r="12098"/>
          <a:stretch/>
        </p:blipFill>
        <p:spPr>
          <a:xfrm flipH="1">
            <a:off x="-163444" y="3272953"/>
            <a:ext cx="3897244" cy="3786393"/>
          </a:xfrm>
          <a:prstGeom prst="rect">
            <a:avLst/>
          </a:prstGeom>
        </p:spPr>
      </p:pic>
      <p:pic>
        <p:nvPicPr>
          <p:cNvPr id="6" name="Picture 5">
            <a:extLst>
              <a:ext uri="{FF2B5EF4-FFF2-40B4-BE49-F238E27FC236}">
                <a16:creationId xmlns:a16="http://schemas.microsoft.com/office/drawing/2014/main" id="{DD20E43D-B3EC-1C6E-95F7-E7D022E4DD04}"/>
              </a:ext>
            </a:extLst>
          </p:cNvPr>
          <p:cNvPicPr>
            <a:picLocks noChangeAspect="1"/>
          </p:cNvPicPr>
          <p:nvPr/>
        </p:nvPicPr>
        <p:blipFill>
          <a:blip r:embed="rId4"/>
          <a:stretch>
            <a:fillRect/>
          </a:stretch>
        </p:blipFill>
        <p:spPr>
          <a:xfrm>
            <a:off x="2587061" y="2156326"/>
            <a:ext cx="7151228" cy="3078747"/>
          </a:xfrm>
          <a:prstGeom prst="rect">
            <a:avLst/>
          </a:prstGeom>
        </p:spPr>
      </p:pic>
    </p:spTree>
    <p:extLst>
      <p:ext uri="{BB962C8B-B14F-4D97-AF65-F5344CB8AC3E}">
        <p14:creationId xmlns:p14="http://schemas.microsoft.com/office/powerpoint/2010/main" val="3974651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grpSp>
        <p:nvGrpSpPr>
          <p:cNvPr id="4" name="Group 3">
            <a:extLst>
              <a:ext uri="{FF2B5EF4-FFF2-40B4-BE49-F238E27FC236}">
                <a16:creationId xmlns:a16="http://schemas.microsoft.com/office/drawing/2014/main" id="{87E911E9-B2D5-BA50-16C5-98BC0582F606}"/>
              </a:ext>
            </a:extLst>
          </p:cNvPr>
          <p:cNvGrpSpPr/>
          <p:nvPr/>
        </p:nvGrpSpPr>
        <p:grpSpPr>
          <a:xfrm flipH="1">
            <a:off x="1014606" y="2600325"/>
            <a:ext cx="2528694" cy="3894330"/>
            <a:chOff x="12843095" y="658761"/>
            <a:chExt cx="3036002" cy="5584723"/>
          </a:xfrm>
        </p:grpSpPr>
        <p:pic>
          <p:nvPicPr>
            <p:cNvPr id="5" name="Picture 2" descr="Cartoon students Royalty Free Vector Image - VectorStock">
              <a:extLst>
                <a:ext uri="{FF2B5EF4-FFF2-40B4-BE49-F238E27FC236}">
                  <a16:creationId xmlns:a16="http://schemas.microsoft.com/office/drawing/2014/main" id="{FE4E118A-8712-BC39-AB77-49AA005A168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toon students Royalty Free Vector Image - VectorStock">
              <a:extLst>
                <a:ext uri="{FF2B5EF4-FFF2-40B4-BE49-F238E27FC236}">
                  <a16:creationId xmlns:a16="http://schemas.microsoft.com/office/drawing/2014/main" id="{B8E046FD-70FD-4F60-F683-0E2412F90427}"/>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id="{AB79F8EB-50C9-93F2-4406-5E71A1786128}"/>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Cloud 10">
            <a:extLst>
              <a:ext uri="{FF2B5EF4-FFF2-40B4-BE49-F238E27FC236}">
                <a16:creationId xmlns:a16="http://schemas.microsoft.com/office/drawing/2014/main" id="{BEF1E4A4-9448-2422-A61A-FBE6299F8E40}"/>
              </a:ext>
            </a:extLst>
          </p:cNvPr>
          <p:cNvSpPr/>
          <p:nvPr/>
        </p:nvSpPr>
        <p:spPr>
          <a:xfrm rot="11112132">
            <a:off x="3115396" y="826483"/>
            <a:ext cx="6737633" cy="3456888"/>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7">
            <a:extLst>
              <a:ext uri="{FF2B5EF4-FFF2-40B4-BE49-F238E27FC236}">
                <a16:creationId xmlns:a16="http://schemas.microsoft.com/office/drawing/2014/main" id="{DC1EC7CF-33B9-5B7E-5D25-D5052C8EA38B}"/>
              </a:ext>
            </a:extLst>
          </p:cNvPr>
          <p:cNvSpPr txBox="1">
            <a:spLocks noChangeArrowheads="1"/>
          </p:cNvSpPr>
          <p:nvPr/>
        </p:nvSpPr>
        <p:spPr bwMode="auto">
          <a:xfrm>
            <a:off x="3390899" y="1650785"/>
            <a:ext cx="613075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lvl="0" algn="ctr"/>
            <a:r>
              <a:rPr lang="vi-VN" altLang="en-US" sz="4400" dirty="0">
                <a:latin typeface="Cambria" panose="02040503050406030204" pitchFamily="18" charset="0"/>
                <a:ea typeface="Cambria" panose="02040503050406030204" pitchFamily="18" charset="0"/>
              </a:rPr>
              <a:t>Em cần làm những việc gì để </a:t>
            </a:r>
            <a:r>
              <a:rPr lang="en-US" altLang="en-US" sz="4400" dirty="0" err="1">
                <a:latin typeface="Cambria" panose="02040503050406030204" pitchFamily="18" charset="0"/>
                <a:ea typeface="Cambria" panose="02040503050406030204" pitchFamily="18" charset="0"/>
              </a:rPr>
              <a:t>chăm</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sóc</a:t>
            </a:r>
            <a:r>
              <a:rPr lang="en-US" altLang="en-US" sz="4400" dirty="0">
                <a:latin typeface="Cambria" panose="02040503050406030204" pitchFamily="18" charset="0"/>
                <a:ea typeface="Cambria" panose="02040503050406030204" pitchFamily="18" charset="0"/>
              </a:rPr>
              <a:t> </a:t>
            </a:r>
            <a:r>
              <a:rPr lang="vi-VN" altLang="en-US" sz="4400" dirty="0">
                <a:latin typeface="Cambria" panose="02040503050406030204" pitchFamily="18" charset="0"/>
                <a:ea typeface="Cambria" panose="02040503050406030204" pitchFamily="18" charset="0"/>
              </a:rPr>
              <a:t>thú cưng</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trong</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gia</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đình</a:t>
            </a:r>
            <a:r>
              <a:rPr lang="vi-VN" altLang="en-US" sz="4400" dirty="0">
                <a:latin typeface="Cambria" panose="02040503050406030204" pitchFamily="18" charset="0"/>
                <a:ea typeface="Cambria" panose="02040503050406030204" pitchFamily="18" charset="0"/>
              </a:rPr>
              <a:t>?</a:t>
            </a:r>
            <a:endPar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46425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loại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c</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ây cần nhiều nước</a:t>
            </a:r>
            <a:endParaRPr lang="en-US" sz="4000" b="1" dirty="0">
              <a:solidFill>
                <a:prstClr val="white"/>
              </a:solidFill>
              <a:latin typeface="Cambria" panose="02040503050406030204" pitchFamily="18" charset="0"/>
              <a:ea typeface="Cambria" panose="02040503050406030204" pitchFamily="18" charset="0"/>
              <a:cs typeface="Times New Roman"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676400" y="4757550"/>
            <a:ext cx="1752600" cy="2100450"/>
          </a:xfrm>
          <a:prstGeom prst="rect">
            <a:avLst/>
          </a:prstGeom>
        </p:spPr>
      </p:pic>
      <p:sp>
        <p:nvSpPr>
          <p:cNvPr id="8" name="Cloud Callout 7"/>
          <p:cNvSpPr/>
          <p:nvPr/>
        </p:nvSpPr>
        <p:spPr>
          <a:xfrm>
            <a:off x="3733800" y="5418489"/>
            <a:ext cx="5410200" cy="1355024"/>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Cây</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lúa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hoa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sen</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hoa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súng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9" name="Right Arrow 8">
            <a:hlinkClick r:id="rId5" action="ppaction://hlinksldjump"/>
          </p:cNvPr>
          <p:cNvSpPr/>
          <p:nvPr/>
        </p:nvSpPr>
        <p:spPr>
          <a:xfrm>
            <a:off x="9857509" y="6166141"/>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49403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loại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c</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ây cần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ít</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 nước</a:t>
            </a:r>
            <a:endParaRPr lang="en-US" sz="4000" b="1" dirty="0">
              <a:solidFill>
                <a:prstClr val="white"/>
              </a:solidFill>
              <a:latin typeface="Cambria" panose="02040503050406030204" pitchFamily="18" charset="0"/>
              <a:ea typeface="Cambria" panose="02040503050406030204" pitchFamily="18" charset="0"/>
              <a:cs typeface="Times New Roman"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676400" y="4757550"/>
            <a:ext cx="1752600" cy="2100450"/>
          </a:xfrm>
          <a:prstGeom prst="rect">
            <a:avLst/>
          </a:prstGeom>
        </p:spPr>
      </p:pic>
      <p:sp>
        <p:nvSpPr>
          <p:cNvPr id="8" name="Cloud Callout 7"/>
          <p:cNvSpPr/>
          <p:nvPr/>
        </p:nvSpPr>
        <p:spPr>
          <a:xfrm>
            <a:off x="3733800" y="4857750"/>
            <a:ext cx="5572126" cy="1887188"/>
          </a:xfrm>
          <a:prstGeom prst="cloudCallout">
            <a:avLst>
              <a:gd name="adj1" fmla="val -57923"/>
              <a:gd name="adj2" fmla="val -190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Xương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rồng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thanh</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long, phi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lao</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6" name="Right Arrow 5">
            <a:hlinkClick r:id="rId5" action="ppaction://hlinksldjump"/>
          </p:cNvPr>
          <p:cNvSpPr/>
          <p:nvPr/>
        </p:nvSpPr>
        <p:spPr>
          <a:xfrm>
            <a:off x="9857509" y="6166141"/>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60555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loại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c</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ây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thích</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hợp</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nơi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bóng</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râm</a:t>
            </a:r>
            <a:endParaRPr lang="en-US" sz="4000" b="1" dirty="0">
              <a:solidFill>
                <a:prstClr val="white"/>
              </a:solidFill>
              <a:latin typeface="Cambria" panose="02040503050406030204" pitchFamily="18" charset="0"/>
              <a:ea typeface="Cambria" panose="02040503050406030204" pitchFamily="18" charset="0"/>
              <a:cs typeface="Times New Roman"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676400" y="4757550"/>
            <a:ext cx="1752600" cy="2100450"/>
          </a:xfrm>
          <a:prstGeom prst="rect">
            <a:avLst/>
          </a:prstGeom>
        </p:spPr>
      </p:pic>
      <p:sp>
        <p:nvSpPr>
          <p:cNvPr id="8" name="Cloud Callout 7"/>
          <p:cNvSpPr/>
          <p:nvPr/>
        </p:nvSpPr>
        <p:spPr>
          <a:xfrm>
            <a:off x="3733800" y="5418489"/>
            <a:ext cx="3810000" cy="1355024"/>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Cây</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lá</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lốt</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mùi</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tàu</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6" name="Right Arrow 5">
            <a:hlinkClick r:id="rId5" action="ppaction://hlinksldjump"/>
          </p:cNvPr>
          <p:cNvSpPr/>
          <p:nvPr/>
        </p:nvSpPr>
        <p:spPr>
          <a:xfrm>
            <a:off x="9857509" y="6166141"/>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61576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9F1134F-68A6-46DA-AA10-C327ACE954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4" name="图片 3">
            <a:extLst>
              <a:ext uri="{FF2B5EF4-FFF2-40B4-BE49-F238E27FC236}">
                <a16:creationId xmlns:a16="http://schemas.microsoft.com/office/drawing/2014/main" id="{74F17991-CFA6-4E8E-A724-9846AC08B61F}"/>
              </a:ext>
            </a:extLst>
          </p:cNvPr>
          <p:cNvPicPr>
            <a:picLocks noChangeAspect="1"/>
          </p:cNvPicPr>
          <p:nvPr/>
        </p:nvPicPr>
        <p:blipFill rotWithShape="1">
          <a:blip r:embed="rId3">
            <a:extLst>
              <a:ext uri="{28A0092B-C50C-407E-A947-70E740481C1C}">
                <a14:useLocalDpi xmlns:a14="http://schemas.microsoft.com/office/drawing/2010/main" val="0"/>
              </a:ext>
            </a:extLst>
          </a:blip>
          <a:srcRect l="11382" t="65334" r="64270" b="-1"/>
          <a:stretch/>
        </p:blipFill>
        <p:spPr>
          <a:xfrm>
            <a:off x="9196188" y="1963637"/>
            <a:ext cx="2710059" cy="2722663"/>
          </a:xfrm>
          <a:prstGeom prst="rect">
            <a:avLst/>
          </a:prstGeom>
        </p:spPr>
      </p:pic>
      <p:pic>
        <p:nvPicPr>
          <p:cNvPr id="5" name="图片 4">
            <a:extLst>
              <a:ext uri="{FF2B5EF4-FFF2-40B4-BE49-F238E27FC236}">
                <a16:creationId xmlns:a16="http://schemas.microsoft.com/office/drawing/2014/main" id="{BF7012FD-D768-4CBB-B701-17DD569AE167}"/>
              </a:ext>
            </a:extLst>
          </p:cNvPr>
          <p:cNvPicPr>
            <a:picLocks noChangeAspect="1"/>
          </p:cNvPicPr>
          <p:nvPr/>
        </p:nvPicPr>
        <p:blipFill rotWithShape="1">
          <a:blip r:embed="rId3">
            <a:extLst>
              <a:ext uri="{28A0092B-C50C-407E-A947-70E740481C1C}">
                <a14:useLocalDpi xmlns:a14="http://schemas.microsoft.com/office/drawing/2010/main" val="0"/>
              </a:ext>
            </a:extLst>
          </a:blip>
          <a:srcRect l="40373" t="30025" r="35279" b="35308"/>
          <a:stretch/>
        </p:blipFill>
        <p:spPr>
          <a:xfrm>
            <a:off x="882015" y="4162424"/>
            <a:ext cx="2683096" cy="2695575"/>
          </a:xfrm>
          <a:prstGeom prst="rect">
            <a:avLst/>
          </a:prstGeom>
        </p:spPr>
      </p:pic>
      <p:pic>
        <p:nvPicPr>
          <p:cNvPr id="6" name="图片 5">
            <a:extLst>
              <a:ext uri="{FF2B5EF4-FFF2-40B4-BE49-F238E27FC236}">
                <a16:creationId xmlns:a16="http://schemas.microsoft.com/office/drawing/2014/main" id="{98C63F03-F1D4-461F-8685-005F72CB1A47}"/>
              </a:ext>
            </a:extLst>
          </p:cNvPr>
          <p:cNvPicPr>
            <a:picLocks noChangeAspect="1"/>
          </p:cNvPicPr>
          <p:nvPr/>
        </p:nvPicPr>
        <p:blipFill rotWithShape="1">
          <a:blip r:embed="rId3">
            <a:extLst>
              <a:ext uri="{28A0092B-C50C-407E-A947-70E740481C1C}">
                <a14:useLocalDpi xmlns:a14="http://schemas.microsoft.com/office/drawing/2010/main" val="0"/>
              </a:ext>
            </a:extLst>
          </a:blip>
          <a:srcRect l="68345" t="32667" r="7307" b="32667"/>
          <a:stretch/>
        </p:blipFill>
        <p:spPr>
          <a:xfrm>
            <a:off x="6876494" y="-249719"/>
            <a:ext cx="2476576" cy="2488094"/>
          </a:xfrm>
          <a:prstGeom prst="rect">
            <a:avLst/>
          </a:prstGeom>
        </p:spPr>
      </p:pic>
      <p:pic>
        <p:nvPicPr>
          <p:cNvPr id="11" name="Picture 10">
            <a:extLst>
              <a:ext uri="{FF2B5EF4-FFF2-40B4-BE49-F238E27FC236}">
                <a16:creationId xmlns:a16="http://schemas.microsoft.com/office/drawing/2014/main" id="{17C9C2BC-7ECE-AAE0-4D52-C175A1467BF0}"/>
              </a:ext>
            </a:extLst>
          </p:cNvPr>
          <p:cNvPicPr>
            <a:picLocks noChangeAspect="1"/>
          </p:cNvPicPr>
          <p:nvPr/>
        </p:nvPicPr>
        <p:blipFill>
          <a:blip r:embed="rId4"/>
          <a:stretch>
            <a:fillRect/>
          </a:stretch>
        </p:blipFill>
        <p:spPr>
          <a:xfrm>
            <a:off x="2359595" y="1654262"/>
            <a:ext cx="7358510" cy="920576"/>
          </a:xfrm>
          <a:prstGeom prst="rect">
            <a:avLst/>
          </a:prstGeom>
        </p:spPr>
      </p:pic>
      <p:pic>
        <p:nvPicPr>
          <p:cNvPr id="12" name="Picture 11">
            <a:extLst>
              <a:ext uri="{FF2B5EF4-FFF2-40B4-BE49-F238E27FC236}">
                <a16:creationId xmlns:a16="http://schemas.microsoft.com/office/drawing/2014/main" id="{4DCEFE41-063E-002D-3ADE-BE3BB4B140EE}"/>
              </a:ext>
            </a:extLst>
          </p:cNvPr>
          <p:cNvPicPr>
            <a:picLocks noChangeAspect="1"/>
          </p:cNvPicPr>
          <p:nvPr/>
        </p:nvPicPr>
        <p:blipFill>
          <a:blip r:embed="rId5"/>
          <a:stretch>
            <a:fillRect/>
          </a:stretch>
        </p:blipFill>
        <p:spPr>
          <a:xfrm>
            <a:off x="2034978" y="2490875"/>
            <a:ext cx="7474344" cy="2371550"/>
          </a:xfrm>
          <a:prstGeom prst="rect">
            <a:avLst/>
          </a:prstGeom>
        </p:spPr>
      </p:pic>
      <p:sp>
        <p:nvSpPr>
          <p:cNvPr id="13" name="TextBox 12">
            <a:extLst>
              <a:ext uri="{FF2B5EF4-FFF2-40B4-BE49-F238E27FC236}">
                <a16:creationId xmlns:a16="http://schemas.microsoft.com/office/drawing/2014/main" id="{84DFE2A8-B96D-21F6-8C78-4062101E5F5C}"/>
              </a:ext>
            </a:extLst>
          </p:cNvPr>
          <p:cNvSpPr txBox="1"/>
          <p:nvPr/>
        </p:nvSpPr>
        <p:spPr>
          <a:xfrm>
            <a:off x="5295900" y="4486275"/>
            <a:ext cx="17240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a:t>
            </a:r>
            <a:r>
              <a:rPr lang="en-US" sz="3200" b="1" dirty="0" err="1">
                <a:latin typeface="Cambria" panose="02040503050406030204" pitchFamily="18" charset="0"/>
                <a:ea typeface="Cambria" panose="02040503050406030204" pitchFamily="18" charset="0"/>
              </a:rPr>
              <a:t>Tiết</a:t>
            </a:r>
            <a:r>
              <a:rPr lang="en-US" sz="32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6" name="图片 5">
            <a:extLst>
              <a:ext uri="{FF2B5EF4-FFF2-40B4-BE49-F238E27FC236}">
                <a16:creationId xmlns:a16="http://schemas.microsoft.com/office/drawing/2014/main" id="{264264CA-DD1A-42C4-ADCD-DE6B057E6D62}"/>
              </a:ext>
            </a:extLst>
          </p:cNvPr>
          <p:cNvPicPr>
            <a:picLocks noChangeAspect="1"/>
          </p:cNvPicPr>
          <p:nvPr/>
        </p:nvPicPr>
        <p:blipFill rotWithShape="1">
          <a:blip r:embed="rId4">
            <a:extLst>
              <a:ext uri="{28A0092B-C50C-407E-A947-70E740481C1C}">
                <a14:useLocalDpi xmlns:a14="http://schemas.microsoft.com/office/drawing/2010/main" val="0"/>
              </a:ext>
            </a:extLst>
          </a:blip>
          <a:srcRect l="38660" t="64301" r="35611" b="1638"/>
          <a:stretch/>
        </p:blipFill>
        <p:spPr>
          <a:xfrm>
            <a:off x="6595171" y="1178865"/>
            <a:ext cx="4817599" cy="4500270"/>
          </a:xfrm>
          <a:prstGeom prst="rect">
            <a:avLst/>
          </a:prstGeom>
        </p:spPr>
      </p:pic>
      <p:sp>
        <p:nvSpPr>
          <p:cNvPr id="7" name="Cloud 6">
            <a:extLst>
              <a:ext uri="{FF2B5EF4-FFF2-40B4-BE49-F238E27FC236}">
                <a16:creationId xmlns:a16="http://schemas.microsoft.com/office/drawing/2014/main" id="{C4F272C9-F0AE-F4B0-2751-DE5BD4B0EDDE}"/>
              </a:ext>
            </a:extLst>
          </p:cNvPr>
          <p:cNvSpPr/>
          <p:nvPr/>
        </p:nvSpPr>
        <p:spPr>
          <a:xfrm rot="11112132">
            <a:off x="800821" y="1378934"/>
            <a:ext cx="6737633" cy="3456888"/>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17">
            <a:extLst>
              <a:ext uri="{FF2B5EF4-FFF2-40B4-BE49-F238E27FC236}">
                <a16:creationId xmlns:a16="http://schemas.microsoft.com/office/drawing/2014/main" id="{F9E67DE8-5B42-BC73-DD6F-88CF1811E33B}"/>
              </a:ext>
            </a:extLst>
          </p:cNvPr>
          <p:cNvSpPr txBox="1">
            <a:spLocks noChangeArrowheads="1"/>
          </p:cNvSpPr>
          <p:nvPr/>
        </p:nvSpPr>
        <p:spPr bwMode="auto">
          <a:xfrm>
            <a:off x="1038224" y="2365161"/>
            <a:ext cx="613075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algn="ctr"/>
            <a:r>
              <a:rPr lang="vi-VN" altLang="en-US" sz="5400" dirty="0">
                <a:latin typeface="Cambria" panose="02040503050406030204" pitchFamily="18" charset="0"/>
                <a:ea typeface="Cambria" panose="02040503050406030204" pitchFamily="18" charset="0"/>
              </a:rPr>
              <a:t>Hoạt động 1: Chăm sóc </a:t>
            </a:r>
            <a:r>
              <a:rPr lang="en-US" altLang="en-US" sz="5400" dirty="0" err="1">
                <a:latin typeface="Cambria" panose="02040503050406030204" pitchFamily="18" charset="0"/>
                <a:ea typeface="Cambria" panose="02040503050406030204" pitchFamily="18" charset="0"/>
              </a:rPr>
              <a:t>vật</a:t>
            </a:r>
            <a:r>
              <a:rPr lang="en-US" altLang="en-US" sz="5400" dirty="0">
                <a:latin typeface="Cambria" panose="02040503050406030204" pitchFamily="18" charset="0"/>
                <a:ea typeface="Cambria" panose="02040503050406030204" pitchFamily="18" charset="0"/>
              </a:rPr>
              <a:t> </a:t>
            </a:r>
            <a:r>
              <a:rPr lang="en-US" altLang="en-US" sz="5400" dirty="0" err="1">
                <a:latin typeface="Cambria" panose="02040503050406030204" pitchFamily="18" charset="0"/>
                <a:ea typeface="Cambria" panose="02040503050406030204" pitchFamily="18" charset="0"/>
              </a:rPr>
              <a:t>nuôi</a:t>
            </a:r>
            <a:endParaRPr lang="vi-VN" altLang="en-US" sz="5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9846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7" name="TextBox 16">
            <a:extLst>
              <a:ext uri="{FF2B5EF4-FFF2-40B4-BE49-F238E27FC236}">
                <a16:creationId xmlns:a16="http://schemas.microsoft.com/office/drawing/2014/main" id="{A3C03039-5318-E7AE-660B-97A796724135}"/>
              </a:ext>
            </a:extLst>
          </p:cNvPr>
          <p:cNvSpPr txBox="1"/>
          <p:nvPr/>
        </p:nvSpPr>
        <p:spPr>
          <a:xfrm>
            <a:off x="1228725" y="838200"/>
            <a:ext cx="10325099" cy="954107"/>
          </a:xfrm>
          <a:prstGeom prst="rect">
            <a:avLst/>
          </a:prstGeom>
          <a:noFill/>
        </p:spPr>
        <p:txBody>
          <a:bodyPr wrap="square" rtlCol="0">
            <a:spAutoFit/>
          </a:bodyPr>
          <a:lstStyle/>
          <a:p>
            <a:r>
              <a:rPr lang="en-US" sz="2800" b="1" i="0" dirty="0">
                <a:solidFill>
                  <a:srgbClr val="000000"/>
                </a:solidFill>
                <a:effectLst/>
                <a:latin typeface="Cambria" panose="02040503050406030204" pitchFamily="18" charset="0"/>
                <a:ea typeface="Cambria" panose="02040503050406030204" pitchFamily="18" charset="0"/>
              </a:rPr>
              <a:t>Quan </a:t>
            </a:r>
            <a:r>
              <a:rPr lang="en-US" sz="2800" b="1" i="0" dirty="0" err="1">
                <a:solidFill>
                  <a:srgbClr val="000000"/>
                </a:solidFill>
                <a:effectLst/>
                <a:latin typeface="Cambria" panose="02040503050406030204" pitchFamily="18" charset="0"/>
                <a:ea typeface="Cambria" panose="02040503050406030204" pitchFamily="18" charset="0"/>
              </a:rPr>
              <a:t>sát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hình</a:t>
            </a:r>
            <a:r>
              <a:rPr lang="en-US" sz="2800" b="1" i="0" dirty="0">
                <a:solidFill>
                  <a:srgbClr val="000000"/>
                </a:solidFill>
                <a:effectLst/>
                <a:latin typeface="Cambria" panose="02040503050406030204" pitchFamily="18" charset="0"/>
                <a:ea typeface="Cambria" panose="02040503050406030204" pitchFamily="18" charset="0"/>
              </a:rPr>
              <a:t> 3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nêu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các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việc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chăm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vật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nuôi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trong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hình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Giải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thích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vì</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sao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cần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thực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hiện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các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việc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chăm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đó</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96DF7A1E-5FEE-3732-4B49-1966D04BCDA0}"/>
              </a:ext>
            </a:extLst>
          </p:cNvPr>
          <p:cNvPicPr>
            <a:picLocks noChangeAspect="1"/>
          </p:cNvPicPr>
          <p:nvPr/>
        </p:nvPicPr>
        <p:blipFill>
          <a:blip r:embed="rId4"/>
          <a:stretch>
            <a:fillRect/>
          </a:stretch>
        </p:blipFill>
        <p:spPr>
          <a:xfrm>
            <a:off x="1066800" y="2243137"/>
            <a:ext cx="5123604" cy="3033713"/>
          </a:xfrm>
          <a:prstGeom prst="rect">
            <a:avLst/>
          </a:prstGeom>
        </p:spPr>
      </p:pic>
      <p:pic>
        <p:nvPicPr>
          <p:cNvPr id="22" name="Picture 21">
            <a:extLst>
              <a:ext uri="{FF2B5EF4-FFF2-40B4-BE49-F238E27FC236}">
                <a16:creationId xmlns:a16="http://schemas.microsoft.com/office/drawing/2014/main" id="{FA87440A-85BA-50F8-B272-1B8245F977A4}"/>
              </a:ext>
            </a:extLst>
          </p:cNvPr>
          <p:cNvPicPr>
            <a:picLocks noChangeAspect="1"/>
          </p:cNvPicPr>
          <p:nvPr/>
        </p:nvPicPr>
        <p:blipFill>
          <a:blip r:embed="rId5"/>
          <a:stretch>
            <a:fillRect/>
          </a:stretch>
        </p:blipFill>
        <p:spPr>
          <a:xfrm>
            <a:off x="6410325" y="2257426"/>
            <a:ext cx="4876800" cy="3176262"/>
          </a:xfrm>
          <a:prstGeom prst="rect">
            <a:avLst/>
          </a:prstGeom>
        </p:spPr>
      </p:pic>
    </p:spTree>
    <p:extLst>
      <p:ext uri="{BB962C8B-B14F-4D97-AF65-F5344CB8AC3E}">
        <p14:creationId xmlns:p14="http://schemas.microsoft.com/office/powerpoint/2010/main" val="760001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12" name="Picture 11">
            <a:extLst>
              <a:ext uri="{FF2B5EF4-FFF2-40B4-BE49-F238E27FC236}">
                <a16:creationId xmlns:a16="http://schemas.microsoft.com/office/drawing/2014/main" id="{6C5FAB59-20A2-9383-D478-C8409333772A}"/>
              </a:ext>
            </a:extLst>
          </p:cNvPr>
          <p:cNvPicPr>
            <a:picLocks noChangeAspect="1"/>
          </p:cNvPicPr>
          <p:nvPr/>
        </p:nvPicPr>
        <p:blipFill>
          <a:blip r:embed="rId4"/>
          <a:stretch>
            <a:fillRect/>
          </a:stretch>
        </p:blipFill>
        <p:spPr>
          <a:xfrm>
            <a:off x="1364768" y="1559615"/>
            <a:ext cx="3434052" cy="4016238"/>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C</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ho vịt ăn → nhu cầu thức ăn</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66499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655</Words>
  <Application>Microsoft Office PowerPoint</Application>
  <PresentationFormat>Widescreen</PresentationFormat>
  <Paragraphs>58</Paragraphs>
  <Slides>27</Slides>
  <Notes>2</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27</vt:i4>
      </vt:variant>
    </vt:vector>
  </HeadingPairs>
  <TitlesOfParts>
    <vt:vector size="40" baseType="lpstr">
      <vt:lpstr>맑은 고딕</vt:lpstr>
      <vt:lpstr>Arial</vt:lpstr>
      <vt:lpstr>Calibri</vt:lpstr>
      <vt:lpstr>Calibri Light</vt:lpstr>
      <vt:lpstr>Cambria</vt:lpstr>
      <vt:lpstr>Garamond</vt:lpstr>
      <vt:lpstr>Georgia</vt:lpstr>
      <vt:lpstr>Times New Roman</vt:lpstr>
      <vt:lpstr>1_Office Theme</vt:lpstr>
      <vt:lpstr>Office Theme</vt:lpstr>
      <vt:lpstr>2_Office Theme</vt:lpstr>
      <vt:lpstr>1_Simple Light</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47</cp:revision>
  <dcterms:created xsi:type="dcterms:W3CDTF">2023-10-25T08:48:06Z</dcterms:created>
  <dcterms:modified xsi:type="dcterms:W3CDTF">2026-01-04T04:36:07Z</dcterms:modified>
</cp:coreProperties>
</file>