
<file path=[Content_Types].xml><?xml version="1.0" encoding="utf-8"?>
<Types xmlns="http://schemas.openxmlformats.org/package/2006/content-types">
  <Default Extension="png" ContentType="image/png"/>
  <Default Extension="jpeg" ContentType="image/jpeg"/>
  <Default Extension="emf" ContentType="image/x-emf"/>
  <Default Extension="m4a" ContentType="audio/unknown"/>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6.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7.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30"/>
  </p:notesMasterIdLst>
  <p:sldIdLst>
    <p:sldId id="390" r:id="rId2"/>
    <p:sldId id="309" r:id="rId3"/>
    <p:sldId id="371" r:id="rId4"/>
    <p:sldId id="375" r:id="rId5"/>
    <p:sldId id="373" r:id="rId6"/>
    <p:sldId id="374" r:id="rId7"/>
    <p:sldId id="257" r:id="rId8"/>
    <p:sldId id="376" r:id="rId9"/>
    <p:sldId id="317" r:id="rId10"/>
    <p:sldId id="333" r:id="rId11"/>
    <p:sldId id="332" r:id="rId12"/>
    <p:sldId id="328" r:id="rId13"/>
    <p:sldId id="377" r:id="rId14"/>
    <p:sldId id="378" r:id="rId15"/>
    <p:sldId id="283" r:id="rId16"/>
    <p:sldId id="379" r:id="rId17"/>
    <p:sldId id="380" r:id="rId18"/>
    <p:sldId id="381" r:id="rId19"/>
    <p:sldId id="382" r:id="rId20"/>
    <p:sldId id="383" r:id="rId21"/>
    <p:sldId id="384" r:id="rId22"/>
    <p:sldId id="385" r:id="rId23"/>
    <p:sldId id="389" r:id="rId24"/>
    <p:sldId id="386" r:id="rId25"/>
    <p:sldId id="387" r:id="rId26"/>
    <p:sldId id="388" r:id="rId27"/>
    <p:sldId id="259" r:id="rId28"/>
    <p:sldId id="33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579" autoAdjust="0"/>
  </p:normalViewPr>
  <p:slideViewPr>
    <p:cSldViewPr snapToGrid="0">
      <p:cViewPr>
        <p:scale>
          <a:sx n="59" d="100"/>
          <a:sy n="59" d="100"/>
        </p:scale>
        <p:origin x="-258"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C62556-2A57-4DFB-9CCE-7A4CFFB59D93}" type="datetimeFigureOut">
              <a:rPr lang="en-US" smtClean="0"/>
              <a:t>6/1/2026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68AF30-CC52-4D98-8D05-3E73E872AA2D}" type="slidenum">
              <a:rPr lang="en-US" smtClean="0"/>
              <a:t>‹#›</a:t>
            </a:fld>
            <a:endParaRPr lang="en-US"/>
          </a:p>
        </p:txBody>
      </p:sp>
    </p:spTree>
    <p:extLst>
      <p:ext uri="{BB962C8B-B14F-4D97-AF65-F5344CB8AC3E}">
        <p14:creationId xmlns:p14="http://schemas.microsoft.com/office/powerpoint/2010/main" val="987634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17D22F-B348-42E0-959A-EC3A2580D9B4}" type="slidenum">
              <a:rPr lang="en-US" smtClean="0"/>
              <a:t>1</a:t>
            </a:fld>
            <a:endParaRPr lang="en-US"/>
          </a:p>
        </p:txBody>
      </p:sp>
    </p:spTree>
    <p:extLst>
      <p:ext uri="{BB962C8B-B14F-4D97-AF65-F5344CB8AC3E}">
        <p14:creationId xmlns:p14="http://schemas.microsoft.com/office/powerpoint/2010/main" val="2026920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2</a:t>
            </a:fld>
            <a:endParaRPr lang="en-US"/>
          </a:p>
        </p:txBody>
      </p:sp>
    </p:spTree>
    <p:extLst>
      <p:ext uri="{BB962C8B-B14F-4D97-AF65-F5344CB8AC3E}">
        <p14:creationId xmlns:p14="http://schemas.microsoft.com/office/powerpoint/2010/main" val="2928910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4</a:t>
            </a:fld>
            <a:endParaRPr lang="en-US"/>
          </a:p>
        </p:txBody>
      </p:sp>
    </p:spTree>
    <p:extLst>
      <p:ext uri="{BB962C8B-B14F-4D97-AF65-F5344CB8AC3E}">
        <p14:creationId xmlns:p14="http://schemas.microsoft.com/office/powerpoint/2010/main" val="4134494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7</a:t>
            </a:fld>
            <a:endParaRPr lang="en-US"/>
          </a:p>
        </p:txBody>
      </p:sp>
    </p:spTree>
    <p:extLst>
      <p:ext uri="{BB962C8B-B14F-4D97-AF65-F5344CB8AC3E}">
        <p14:creationId xmlns:p14="http://schemas.microsoft.com/office/powerpoint/2010/main" val="1551065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11</a:t>
            </a:fld>
            <a:endParaRPr lang="en-US"/>
          </a:p>
        </p:txBody>
      </p:sp>
    </p:spTree>
    <p:extLst>
      <p:ext uri="{BB962C8B-B14F-4D97-AF65-F5344CB8AC3E}">
        <p14:creationId xmlns:p14="http://schemas.microsoft.com/office/powerpoint/2010/main" val="494151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AC23E-88BA-49D4-80FC-83515A25FA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796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25</a:t>
            </a:fld>
            <a:endParaRPr lang="en-US"/>
          </a:p>
        </p:txBody>
      </p:sp>
    </p:spTree>
    <p:extLst>
      <p:ext uri="{BB962C8B-B14F-4D97-AF65-F5344CB8AC3E}">
        <p14:creationId xmlns:p14="http://schemas.microsoft.com/office/powerpoint/2010/main" val="3628536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28</a:t>
            </a:fld>
            <a:endParaRPr lang="en-US"/>
          </a:p>
        </p:txBody>
      </p:sp>
    </p:spTree>
    <p:extLst>
      <p:ext uri="{BB962C8B-B14F-4D97-AF65-F5344CB8AC3E}">
        <p14:creationId xmlns:p14="http://schemas.microsoft.com/office/powerpoint/2010/main" val="2945335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628465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238795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404250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739836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8181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522656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327531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257859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75349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04540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52484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68912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9087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38A282F-6030-4E13-B336-C3224238DF7B}"/>
              </a:ext>
            </a:extLst>
          </p:cNvPr>
          <p:cNvSpPr>
            <a:spLocks noGrp="1"/>
          </p:cNvSpPr>
          <p:nvPr>
            <p:ph type="dt" sz="half" idx="10"/>
          </p:nvPr>
        </p:nvSpPr>
        <p:spPr/>
        <p:txBody>
          <a:bodyPr/>
          <a:lstStyle/>
          <a:p>
            <a:fld id="{7BC8F09B-D746-4DA2-841D-CC046C657822}" type="datetimeFigureOut">
              <a:rPr lang="en-US" smtClean="0"/>
              <a:t>6/1/2026</a:t>
            </a:fld>
            <a:endParaRPr lang="en-US"/>
          </a:p>
        </p:txBody>
      </p:sp>
      <p:sp>
        <p:nvSpPr>
          <p:cNvPr id="3" name="Footer Placeholder 2">
            <a:extLst>
              <a:ext uri="{FF2B5EF4-FFF2-40B4-BE49-F238E27FC236}">
                <a16:creationId xmlns:a16="http://schemas.microsoft.com/office/drawing/2014/main" xmlns="" id="{45B488AF-C119-41A3-A04D-ADAF9AA39C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1077018-DAD6-426F-B4EE-6FDD0043CD35}"/>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3973915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581400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19901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129187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968943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07802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22901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76304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617544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xmlns="" id="{DE3A101C-D192-6B0F-1E83-2F12C026EFA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86738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718" r:id="rId21"/>
    <p:sldLayoutId id="2147483719" r:id="rId2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3.wdp"/><Relationship Id="rId3" Type="http://schemas.openxmlformats.org/officeDocument/2006/relationships/tags" Target="../tags/tag17.xml"/><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3.png"/><Relationship Id="rId11" Type="http://schemas.microsoft.com/office/2007/relationships/hdphoto" Target="../media/hdphoto2.wdp"/><Relationship Id="rId5" Type="http://schemas.openxmlformats.org/officeDocument/2006/relationships/slideLayout" Target="../slideLayouts/slideLayout2.xml"/><Relationship Id="rId15" Type="http://schemas.microsoft.com/office/2007/relationships/hdphoto" Target="../media/hdphoto4.wdp"/><Relationship Id="rId10" Type="http://schemas.openxmlformats.org/officeDocument/2006/relationships/image" Target="../media/image35.png"/><Relationship Id="rId4" Type="http://schemas.openxmlformats.org/officeDocument/2006/relationships/tags" Target="../tags/tag18.xml"/><Relationship Id="rId9" Type="http://schemas.openxmlformats.org/officeDocument/2006/relationships/image" Target="../media/image5.png"/><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21.xml"/><Relationship Id="rId7" Type="http://schemas.openxmlformats.org/officeDocument/2006/relationships/image" Target="../media/image3.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notesSlide" Target="../notesSlides/notesSlide5.xml"/><Relationship Id="rId11" Type="http://schemas.openxmlformats.org/officeDocument/2006/relationships/image" Target="../media/image38.png"/><Relationship Id="rId5" Type="http://schemas.openxmlformats.org/officeDocument/2006/relationships/slideLayout" Target="../slideLayouts/slideLayout2.xml"/><Relationship Id="rId10" Type="http://schemas.openxmlformats.org/officeDocument/2006/relationships/image" Target="../media/image5.png"/><Relationship Id="rId4" Type="http://schemas.openxmlformats.org/officeDocument/2006/relationships/tags" Target="../tags/tag22.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25.xml"/><Relationship Id="rId7" Type="http://schemas.openxmlformats.org/officeDocument/2006/relationships/image" Target="../media/image3.png"/><Relationship Id="rId12" Type="http://schemas.openxmlformats.org/officeDocument/2006/relationships/image" Target="../media/image40.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notesSlide" Target="../notesSlides/notesSlide6.xml"/><Relationship Id="rId11" Type="http://schemas.openxmlformats.org/officeDocument/2006/relationships/image" Target="../media/image39.emf"/><Relationship Id="rId5" Type="http://schemas.openxmlformats.org/officeDocument/2006/relationships/slideLayout" Target="../slideLayouts/slideLayout2.xml"/><Relationship Id="rId10" Type="http://schemas.openxmlformats.org/officeDocument/2006/relationships/image" Target="../media/image5.png"/><Relationship Id="rId4" Type="http://schemas.openxmlformats.org/officeDocument/2006/relationships/tags" Target="../tags/tag26.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9.xml"/><Relationship Id="rId7" Type="http://schemas.openxmlformats.org/officeDocument/2006/relationships/image" Target="../media/image32.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3.png"/><Relationship Id="rId5" Type="http://schemas.openxmlformats.org/officeDocument/2006/relationships/slideLayout" Target="../slideLayouts/slideLayout2.xml"/><Relationship Id="rId10" Type="http://schemas.openxmlformats.org/officeDocument/2006/relationships/image" Target="../media/image41.png"/><Relationship Id="rId4" Type="http://schemas.openxmlformats.org/officeDocument/2006/relationships/tags" Target="../tags/tag30.xml"/><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3.xml"/><Relationship Id="rId7" Type="http://schemas.openxmlformats.org/officeDocument/2006/relationships/image" Target="../media/image32.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tags" Target="../tags/tag34.xml"/><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7.xml"/><Relationship Id="rId7" Type="http://schemas.openxmlformats.org/officeDocument/2006/relationships/image" Target="../media/image32.png"/><Relationship Id="rId12" Type="http://schemas.microsoft.com/office/2007/relationships/hdphoto" Target="../media/hdphoto5.wdp"/><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3.png"/><Relationship Id="rId11" Type="http://schemas.openxmlformats.org/officeDocument/2006/relationships/image" Target="../media/image44.png"/><Relationship Id="rId5" Type="http://schemas.openxmlformats.org/officeDocument/2006/relationships/slideLayout" Target="../slideLayouts/slideLayout2.xml"/><Relationship Id="rId10" Type="http://schemas.openxmlformats.org/officeDocument/2006/relationships/image" Target="../media/image43.png"/><Relationship Id="rId4" Type="http://schemas.openxmlformats.org/officeDocument/2006/relationships/tags" Target="../tags/tag38.xml"/><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41.xml"/><Relationship Id="rId7" Type="http://schemas.openxmlformats.org/officeDocument/2006/relationships/image" Target="../media/image32.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3.png"/><Relationship Id="rId11" Type="http://schemas.openxmlformats.org/officeDocument/2006/relationships/image" Target="../media/image46.jpeg"/><Relationship Id="rId5" Type="http://schemas.openxmlformats.org/officeDocument/2006/relationships/slideLayout" Target="../slideLayouts/slideLayout2.xml"/><Relationship Id="rId10" Type="http://schemas.openxmlformats.org/officeDocument/2006/relationships/image" Target="../media/image45.jpeg"/><Relationship Id="rId4" Type="http://schemas.openxmlformats.org/officeDocument/2006/relationships/tags" Target="../tags/tag42.xml"/><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45.xml"/><Relationship Id="rId7" Type="http://schemas.openxmlformats.org/officeDocument/2006/relationships/image" Target="../media/image32.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3.png"/><Relationship Id="rId11" Type="http://schemas.openxmlformats.org/officeDocument/2006/relationships/image" Target="../media/image48.jpeg"/><Relationship Id="rId5" Type="http://schemas.openxmlformats.org/officeDocument/2006/relationships/slideLayout" Target="../slideLayouts/slideLayout2.xml"/><Relationship Id="rId10" Type="http://schemas.openxmlformats.org/officeDocument/2006/relationships/image" Target="../media/image47.jpeg"/><Relationship Id="rId4" Type="http://schemas.openxmlformats.org/officeDocument/2006/relationships/tags" Target="../tags/tag46.xml"/><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49.xml"/><Relationship Id="rId7" Type="http://schemas.openxmlformats.org/officeDocument/2006/relationships/image" Target="../media/image32.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3.png"/><Relationship Id="rId11" Type="http://schemas.openxmlformats.org/officeDocument/2006/relationships/image" Target="../media/image50.jpeg"/><Relationship Id="rId5" Type="http://schemas.openxmlformats.org/officeDocument/2006/relationships/slideLayout" Target="../slideLayouts/slideLayout2.xml"/><Relationship Id="rId10" Type="http://schemas.openxmlformats.org/officeDocument/2006/relationships/image" Target="../media/image49.jpeg"/><Relationship Id="rId4" Type="http://schemas.openxmlformats.org/officeDocument/2006/relationships/tags" Target="../tags/tag50.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xml"/><Relationship Id="rId7" Type="http://schemas.openxmlformats.org/officeDocument/2006/relationships/notesSlide" Target="../notesSlides/notesSlide2.xml"/><Relationship Id="rId12"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11" Type="http://schemas.openxmlformats.org/officeDocument/2006/relationships/image" Target="../media/image6.png"/><Relationship Id="rId5" Type="http://schemas.openxmlformats.org/officeDocument/2006/relationships/tags" Target="../tags/tag5.xml"/><Relationship Id="rId10" Type="http://schemas.openxmlformats.org/officeDocument/2006/relationships/image" Target="../media/image5.png"/><Relationship Id="rId4" Type="http://schemas.openxmlformats.org/officeDocument/2006/relationships/tags" Target="../tags/tag4.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53.xml"/><Relationship Id="rId7" Type="http://schemas.openxmlformats.org/officeDocument/2006/relationships/image" Target="../media/image32.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3.png"/><Relationship Id="rId11" Type="http://schemas.openxmlformats.org/officeDocument/2006/relationships/image" Target="../media/image52.jpeg"/><Relationship Id="rId5" Type="http://schemas.openxmlformats.org/officeDocument/2006/relationships/slideLayout" Target="../slideLayouts/slideLayout2.xml"/><Relationship Id="rId10" Type="http://schemas.openxmlformats.org/officeDocument/2006/relationships/image" Target="../media/image51.jpeg"/><Relationship Id="rId4" Type="http://schemas.openxmlformats.org/officeDocument/2006/relationships/tags" Target="../tags/tag54.xml"/><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57.xml"/><Relationship Id="rId7" Type="http://schemas.openxmlformats.org/officeDocument/2006/relationships/image" Target="../media/image32.png"/><Relationship Id="rId12" Type="http://schemas.microsoft.com/office/2007/relationships/hdphoto" Target="../media/hdphoto5.wdp"/><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3.png"/><Relationship Id="rId11" Type="http://schemas.openxmlformats.org/officeDocument/2006/relationships/image" Target="../media/image44.png"/><Relationship Id="rId5" Type="http://schemas.openxmlformats.org/officeDocument/2006/relationships/slideLayout" Target="../slideLayouts/slideLayout2.xml"/><Relationship Id="rId10" Type="http://schemas.openxmlformats.org/officeDocument/2006/relationships/image" Target="../media/image43.png"/><Relationship Id="rId4" Type="http://schemas.openxmlformats.org/officeDocument/2006/relationships/tags" Target="../tags/tag58.xml"/><Relationship Id="rId9"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61.xml"/><Relationship Id="rId7" Type="http://schemas.openxmlformats.org/officeDocument/2006/relationships/image" Target="../media/image32.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tags" Target="../tags/tag62.xml"/><Relationship Id="rId9"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65.xml"/><Relationship Id="rId7" Type="http://schemas.openxmlformats.org/officeDocument/2006/relationships/image" Target="../media/image32.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3.png"/><Relationship Id="rId5" Type="http://schemas.openxmlformats.org/officeDocument/2006/relationships/slideLayout" Target="../slideLayouts/slideLayout2.xml"/><Relationship Id="rId10" Type="http://schemas.openxmlformats.org/officeDocument/2006/relationships/image" Target="../media/image53.jpeg"/><Relationship Id="rId4" Type="http://schemas.openxmlformats.org/officeDocument/2006/relationships/tags" Target="../tags/tag66.xml"/><Relationship Id="rId9"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69.xml"/><Relationship Id="rId7" Type="http://schemas.openxmlformats.org/officeDocument/2006/relationships/image" Target="../media/image3.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slideLayout" Target="../slideLayouts/slideLayout1.xml"/><Relationship Id="rId11" Type="http://schemas.openxmlformats.org/officeDocument/2006/relationships/image" Target="../media/image54.png"/><Relationship Id="rId5" Type="http://schemas.openxmlformats.org/officeDocument/2006/relationships/tags" Target="../tags/tag71.xml"/><Relationship Id="rId10" Type="http://schemas.openxmlformats.org/officeDocument/2006/relationships/image" Target="../media/image6.png"/><Relationship Id="rId4" Type="http://schemas.openxmlformats.org/officeDocument/2006/relationships/tags" Target="../tags/tag70.xml"/><Relationship Id="rId9"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57.png"/><Relationship Id="rId3" Type="http://schemas.openxmlformats.org/officeDocument/2006/relationships/tags" Target="../tags/tag74.xml"/><Relationship Id="rId7" Type="http://schemas.openxmlformats.org/officeDocument/2006/relationships/image" Target="../media/image3.png"/><Relationship Id="rId12" Type="http://schemas.openxmlformats.org/officeDocument/2006/relationships/image" Target="../media/image56.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notesSlide" Target="../notesSlides/notesSlide7.xml"/><Relationship Id="rId11" Type="http://schemas.openxmlformats.org/officeDocument/2006/relationships/image" Target="../media/image55.png"/><Relationship Id="rId5" Type="http://schemas.openxmlformats.org/officeDocument/2006/relationships/slideLayout" Target="../slideLayouts/slideLayout2.xml"/><Relationship Id="rId10" Type="http://schemas.openxmlformats.org/officeDocument/2006/relationships/image" Target="../media/image5.png"/><Relationship Id="rId4" Type="http://schemas.openxmlformats.org/officeDocument/2006/relationships/tags" Target="../tags/tag75.xml"/><Relationship Id="rId9"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78.xml"/><Relationship Id="rId7" Type="http://schemas.openxmlformats.org/officeDocument/2006/relationships/image" Target="../media/image32.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3.png"/><Relationship Id="rId5" Type="http://schemas.openxmlformats.org/officeDocument/2006/relationships/slideLayout" Target="../slideLayouts/slideLayout2.xml"/><Relationship Id="rId10" Type="http://schemas.openxmlformats.org/officeDocument/2006/relationships/image" Target="../media/image58.png"/><Relationship Id="rId4" Type="http://schemas.openxmlformats.org/officeDocument/2006/relationships/tags" Target="../tags/tag79.xml"/><Relationship Id="rId9"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3" Type="http://schemas.microsoft.com/office/2007/relationships/media" Target="../media/media2.m4a"/><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slideLayout" Target="../slideLayouts/slideLayout22.xml"/><Relationship Id="rId10" Type="http://schemas.openxmlformats.org/officeDocument/2006/relationships/image" Target="../media/image63.gif"/><Relationship Id="rId4" Type="http://schemas.openxmlformats.org/officeDocument/2006/relationships/audio" Target="../media/media2.m4a"/><Relationship Id="rId9"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2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microsoft.com/office/2007/relationships/hdphoto" Target="../media/hdphoto1.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Layout" Target="../slideLayouts/slideLayout21.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7.png"/><Relationship Id="rId7" Type="http://schemas.openxmlformats.org/officeDocument/2006/relationships/image" Target="../media/image28.jpeg"/><Relationship Id="rId2" Type="http://schemas.openxmlformats.org/officeDocument/2006/relationships/image" Target="../media/image14.jpg"/><Relationship Id="rId1" Type="http://schemas.openxmlformats.org/officeDocument/2006/relationships/slideLayout" Target="../slideLayouts/slideLayout21.xml"/><Relationship Id="rId6" Type="http://schemas.openxmlformats.org/officeDocument/2006/relationships/image" Target="../media/image27.jpeg"/><Relationship Id="rId11" Type="http://schemas.openxmlformats.org/officeDocument/2006/relationships/image" Target="../media/image20.jpeg"/><Relationship Id="rId5" Type="http://schemas.openxmlformats.org/officeDocument/2006/relationships/image" Target="../media/image26.jpeg"/><Relationship Id="rId10" Type="http://schemas.openxmlformats.org/officeDocument/2006/relationships/image" Target="../media/image25.jpeg"/><Relationship Id="rId4" Type="http://schemas.openxmlformats.org/officeDocument/2006/relationships/image" Target="../media/image18.png"/><Relationship Id="rId9" Type="http://schemas.openxmlformats.org/officeDocument/2006/relationships/image" Target="../media/image29.jpe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8.xml"/><Relationship Id="rId7" Type="http://schemas.openxmlformats.org/officeDocument/2006/relationships/image" Target="../media/image32.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slideLayout" Target="../slideLayouts/slideLayout2.xml"/><Relationship Id="rId10" Type="http://schemas.openxmlformats.org/officeDocument/2006/relationships/image" Target="../media/image33.png"/><Relationship Id="rId4" Type="http://schemas.openxmlformats.org/officeDocument/2006/relationships/tags" Target="../tags/tag9.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2.xml"/><Relationship Id="rId7" Type="http://schemas.openxmlformats.org/officeDocument/2006/relationships/image" Target="../media/image3.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Layout" Target="../slideLayouts/slideLayout1.xml"/><Relationship Id="rId11" Type="http://schemas.openxmlformats.org/officeDocument/2006/relationships/image" Target="../media/image34.png"/><Relationship Id="rId5" Type="http://schemas.openxmlformats.org/officeDocument/2006/relationships/tags" Target="../tags/tag14.xml"/><Relationship Id="rId10" Type="http://schemas.openxmlformats.org/officeDocument/2006/relationships/image" Target="../media/image6.png"/><Relationship Id="rId4" Type="http://schemas.openxmlformats.org/officeDocument/2006/relationships/tags" Target="../tags/tag13.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AAF8A62-649A-4E1C-B0AD-921D20DB611E}"/>
              </a:ext>
            </a:extLst>
          </p:cNvPr>
          <p:cNvPicPr>
            <a:picLocks noChangeAspect="1"/>
          </p:cNvPicPr>
          <p:nvPr/>
        </p:nvPicPr>
        <p:blipFill>
          <a:blip r:embed="rId3"/>
          <a:stretch>
            <a:fillRect/>
          </a:stretch>
        </p:blipFill>
        <p:spPr>
          <a:xfrm>
            <a:off x="0" y="0"/>
            <a:ext cx="12192000" cy="6858000"/>
          </a:xfrm>
          <a:prstGeom prst="rect">
            <a:avLst/>
          </a:prstGeom>
        </p:spPr>
      </p:pic>
      <p:sp>
        <p:nvSpPr>
          <p:cNvPr id="11" name="Rounded Rectangle 3">
            <a:extLst>
              <a:ext uri="{FF2B5EF4-FFF2-40B4-BE49-F238E27FC236}">
                <a16:creationId xmlns="" xmlns:a16="http://schemas.microsoft.com/office/drawing/2014/main" id="{F1DDAB3C-F8AF-448B-8FE2-16A5003D5415}"/>
              </a:ext>
            </a:extLst>
          </p:cNvPr>
          <p:cNvSpPr/>
          <p:nvPr/>
        </p:nvSpPr>
        <p:spPr>
          <a:xfrm>
            <a:off x="1285875" y="441909"/>
            <a:ext cx="9439275" cy="5267325"/>
          </a:xfrm>
          <a:custGeom>
            <a:avLst/>
            <a:gdLst>
              <a:gd name="connsiteX0" fmla="*/ 0 w 11254154"/>
              <a:gd name="connsiteY0" fmla="*/ 1015239 h 6091311"/>
              <a:gd name="connsiteX1" fmla="*/ 1015239 w 11254154"/>
              <a:gd name="connsiteY1" fmla="*/ 0 h 6091311"/>
              <a:gd name="connsiteX2" fmla="*/ 10238915 w 11254154"/>
              <a:gd name="connsiteY2" fmla="*/ 0 h 6091311"/>
              <a:gd name="connsiteX3" fmla="*/ 11254154 w 11254154"/>
              <a:gd name="connsiteY3" fmla="*/ 1015239 h 6091311"/>
              <a:gd name="connsiteX4" fmla="*/ 11254154 w 11254154"/>
              <a:gd name="connsiteY4" fmla="*/ 5076072 h 6091311"/>
              <a:gd name="connsiteX5" fmla="*/ 10238915 w 11254154"/>
              <a:gd name="connsiteY5" fmla="*/ 6091311 h 6091311"/>
              <a:gd name="connsiteX6" fmla="*/ 1015239 w 11254154"/>
              <a:gd name="connsiteY6" fmla="*/ 6091311 h 6091311"/>
              <a:gd name="connsiteX7" fmla="*/ 0 w 11254154"/>
              <a:gd name="connsiteY7" fmla="*/ 5076072 h 6091311"/>
              <a:gd name="connsiteX8" fmla="*/ 0 w 11254154"/>
              <a:gd name="connsiteY8" fmla="*/ 1015239 h 6091311"/>
              <a:gd name="connsiteX0" fmla="*/ 365760 w 11619914"/>
              <a:gd name="connsiteY0" fmla="*/ 1015239 h 6091311"/>
              <a:gd name="connsiteX1" fmla="*/ 1380999 w 11619914"/>
              <a:gd name="connsiteY1" fmla="*/ 0 h 6091311"/>
              <a:gd name="connsiteX2" fmla="*/ 10604675 w 11619914"/>
              <a:gd name="connsiteY2" fmla="*/ 0 h 6091311"/>
              <a:gd name="connsiteX3" fmla="*/ 11619914 w 11619914"/>
              <a:gd name="connsiteY3" fmla="*/ 1015239 h 6091311"/>
              <a:gd name="connsiteX4" fmla="*/ 11619914 w 11619914"/>
              <a:gd name="connsiteY4" fmla="*/ 5076072 h 6091311"/>
              <a:gd name="connsiteX5" fmla="*/ 10604675 w 11619914"/>
              <a:gd name="connsiteY5" fmla="*/ 6091311 h 6091311"/>
              <a:gd name="connsiteX6" fmla="*/ 1380999 w 11619914"/>
              <a:gd name="connsiteY6" fmla="*/ 6091311 h 6091311"/>
              <a:gd name="connsiteX7" fmla="*/ 365760 w 11619914"/>
              <a:gd name="connsiteY7" fmla="*/ 5076072 h 6091311"/>
              <a:gd name="connsiteX8" fmla="*/ 0 w 11619914"/>
              <a:gd name="connsiteY8" fmla="*/ 2222696 h 6091311"/>
              <a:gd name="connsiteX9" fmla="*/ 365760 w 11619914"/>
              <a:gd name="connsiteY9" fmla="*/ 1015239 h 6091311"/>
              <a:gd name="connsiteX0" fmla="*/ 365760 w 11859130"/>
              <a:gd name="connsiteY0" fmla="*/ 1015239 h 6091311"/>
              <a:gd name="connsiteX1" fmla="*/ 1380999 w 11859130"/>
              <a:gd name="connsiteY1" fmla="*/ 0 h 6091311"/>
              <a:gd name="connsiteX2" fmla="*/ 10604675 w 11859130"/>
              <a:gd name="connsiteY2" fmla="*/ 0 h 6091311"/>
              <a:gd name="connsiteX3" fmla="*/ 11619914 w 11859130"/>
              <a:gd name="connsiteY3" fmla="*/ 1015239 h 6091311"/>
              <a:gd name="connsiteX4" fmla="*/ 11859065 w 11859130"/>
              <a:gd name="connsiteY4" fmla="*/ 1617785 h 6091311"/>
              <a:gd name="connsiteX5" fmla="*/ 11619914 w 11859130"/>
              <a:gd name="connsiteY5" fmla="*/ 5076072 h 6091311"/>
              <a:gd name="connsiteX6" fmla="*/ 10604675 w 11859130"/>
              <a:gd name="connsiteY6" fmla="*/ 6091311 h 6091311"/>
              <a:gd name="connsiteX7" fmla="*/ 1380999 w 11859130"/>
              <a:gd name="connsiteY7" fmla="*/ 6091311 h 6091311"/>
              <a:gd name="connsiteX8" fmla="*/ 365760 w 11859130"/>
              <a:gd name="connsiteY8" fmla="*/ 5076072 h 6091311"/>
              <a:gd name="connsiteX9" fmla="*/ 0 w 11859130"/>
              <a:gd name="connsiteY9" fmla="*/ 2222696 h 6091311"/>
              <a:gd name="connsiteX10" fmla="*/ 365760 w 11859130"/>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365760 w 11873133"/>
              <a:gd name="connsiteY8" fmla="*/ 5076072 h 6091311"/>
              <a:gd name="connsiteX9" fmla="*/ 0 w 11873133"/>
              <a:gd name="connsiteY9" fmla="*/ 2222696 h 6091311"/>
              <a:gd name="connsiteX10" fmla="*/ 365760 w 11873133"/>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70339 w 11873133"/>
              <a:gd name="connsiteY8" fmla="*/ 5160478 h 6091311"/>
              <a:gd name="connsiteX9" fmla="*/ 0 w 11873133"/>
              <a:gd name="connsiteY9" fmla="*/ 2222696 h 6091311"/>
              <a:gd name="connsiteX10" fmla="*/ 365760 w 11873133"/>
              <a:gd name="connsiteY10" fmla="*/ 1015239 h 609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73133" h="6091311">
                <a:moveTo>
                  <a:pt x="365760" y="1015239"/>
                </a:moveTo>
                <a:cubicBezTo>
                  <a:pt x="365760" y="454538"/>
                  <a:pt x="820298" y="0"/>
                  <a:pt x="1380999" y="0"/>
                </a:cubicBezTo>
                <a:lnTo>
                  <a:pt x="10604675" y="0"/>
                </a:lnTo>
                <a:cubicBezTo>
                  <a:pt x="11165376" y="0"/>
                  <a:pt x="11619914" y="454538"/>
                  <a:pt x="11619914" y="1015239"/>
                </a:cubicBezTo>
                <a:cubicBezTo>
                  <a:pt x="11615225" y="1187952"/>
                  <a:pt x="11863754" y="1445072"/>
                  <a:pt x="11859065" y="1617785"/>
                </a:cubicBezTo>
                <a:cubicBezTo>
                  <a:pt x="11863754" y="2836197"/>
                  <a:pt x="11868444" y="4054608"/>
                  <a:pt x="11873133" y="5273020"/>
                </a:cubicBezTo>
                <a:cubicBezTo>
                  <a:pt x="11873133" y="5833721"/>
                  <a:pt x="11165376" y="6091311"/>
                  <a:pt x="10604675" y="6091311"/>
                </a:cubicBezTo>
                <a:lnTo>
                  <a:pt x="1380999" y="6091311"/>
                </a:lnTo>
                <a:cubicBezTo>
                  <a:pt x="820298" y="6091311"/>
                  <a:pt x="70339" y="5721179"/>
                  <a:pt x="70339" y="5160478"/>
                </a:cubicBezTo>
                <a:cubicBezTo>
                  <a:pt x="60961" y="4209353"/>
                  <a:pt x="9378" y="3173821"/>
                  <a:pt x="0" y="2222696"/>
                </a:cubicBezTo>
                <a:cubicBezTo>
                  <a:pt x="9378" y="1820210"/>
                  <a:pt x="356382" y="1417725"/>
                  <a:pt x="365760" y="1015239"/>
                </a:cubicBezTo>
                <a:close/>
              </a:path>
            </a:pathLst>
          </a:custGeom>
          <a:solidFill>
            <a:srgbClr val="FFFFFF">
              <a:alpha val="81961"/>
            </a:srgb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err="1" smtClean="0">
                <a:ln>
                  <a:noFill/>
                </a:ln>
                <a:solidFill>
                  <a:srgbClr val="C00000"/>
                </a:solidFill>
                <a:effectLst/>
                <a:uLnTx/>
                <a:uFillTx/>
                <a:latin typeface="Calibri"/>
                <a:ea typeface="+mn-ea"/>
                <a:cs typeface="+mn-cs"/>
              </a:rPr>
              <a:t>BÀI</a:t>
            </a:r>
            <a:r>
              <a:rPr kumimoji="0" lang="en-GB" sz="7200" b="1" i="0" u="none" strike="noStrike" kern="1200" cap="none" spc="0" normalizeH="0" noProof="0" dirty="0" smtClean="0">
                <a:ln>
                  <a:noFill/>
                </a:ln>
                <a:solidFill>
                  <a:srgbClr val="C00000"/>
                </a:solidFill>
                <a:effectLst/>
                <a:uLnTx/>
                <a:uFillTx/>
                <a:latin typeface="Calibri"/>
                <a:ea typeface="+mn-ea"/>
                <a:cs typeface="+mn-cs"/>
              </a:rPr>
              <a:t> 17. </a:t>
            </a:r>
            <a:r>
              <a:rPr kumimoji="0" lang="en-GB" sz="7200" b="1" i="0" u="none" strike="noStrike" kern="1200" cap="none" spc="0" normalizeH="0" noProof="0" dirty="0" err="1" smtClean="0">
                <a:ln>
                  <a:noFill/>
                </a:ln>
                <a:solidFill>
                  <a:srgbClr val="C00000"/>
                </a:solidFill>
                <a:effectLst/>
                <a:uLnTx/>
                <a:uFillTx/>
                <a:latin typeface="Calibri"/>
                <a:ea typeface="+mn-ea"/>
                <a:cs typeface="+mn-cs"/>
              </a:rPr>
              <a:t>CHĂM</a:t>
            </a:r>
            <a:r>
              <a:rPr kumimoji="0" lang="en-GB" sz="7200" b="1" i="0" u="none" strike="noStrike" kern="1200" cap="none" spc="0" normalizeH="0" noProof="0" dirty="0" smtClean="0">
                <a:ln>
                  <a:noFill/>
                </a:ln>
                <a:solidFill>
                  <a:srgbClr val="C00000"/>
                </a:solidFill>
                <a:effectLst/>
                <a:uLnTx/>
                <a:uFillTx/>
                <a:latin typeface="Calibri"/>
                <a:ea typeface="+mn-ea"/>
                <a:cs typeface="+mn-cs"/>
              </a:rPr>
              <a:t> </a:t>
            </a:r>
            <a:r>
              <a:rPr kumimoji="0" lang="en-GB" sz="7200" b="1" i="0" u="none" strike="noStrike" kern="1200" cap="none" spc="0" normalizeH="0" noProof="0" dirty="0" err="1" smtClean="0">
                <a:ln>
                  <a:noFill/>
                </a:ln>
                <a:solidFill>
                  <a:srgbClr val="C00000"/>
                </a:solidFill>
                <a:effectLst/>
                <a:uLnTx/>
                <a:uFillTx/>
                <a:latin typeface="Calibri"/>
                <a:ea typeface="+mn-ea"/>
                <a:cs typeface="+mn-cs"/>
              </a:rPr>
              <a:t>SÓC</a:t>
            </a:r>
            <a:r>
              <a:rPr kumimoji="0" lang="en-GB" sz="7200" b="1" i="0" u="none" strike="noStrike" kern="1200" cap="none" spc="0" normalizeH="0" noProof="0" dirty="0" smtClean="0">
                <a:ln>
                  <a:noFill/>
                </a:ln>
                <a:solidFill>
                  <a:srgbClr val="C00000"/>
                </a:solidFill>
                <a:effectLst/>
                <a:uLnTx/>
                <a:uFillTx/>
                <a:latin typeface="Calibri"/>
                <a:ea typeface="+mn-ea"/>
                <a:cs typeface="+mn-cs"/>
              </a:rPr>
              <a:t> </a:t>
            </a:r>
            <a:r>
              <a:rPr kumimoji="0" lang="en-GB" sz="7200" b="1" i="0" u="none" strike="noStrike" kern="1200" cap="none" spc="0" normalizeH="0" noProof="0" dirty="0" err="1" smtClean="0">
                <a:ln>
                  <a:noFill/>
                </a:ln>
                <a:solidFill>
                  <a:srgbClr val="C00000"/>
                </a:solidFill>
                <a:effectLst/>
                <a:uLnTx/>
                <a:uFillTx/>
                <a:latin typeface="Calibri"/>
                <a:ea typeface="+mn-ea"/>
                <a:cs typeface="+mn-cs"/>
              </a:rPr>
              <a:t>CÂY</a:t>
            </a:r>
            <a:r>
              <a:rPr kumimoji="0" lang="en-GB" sz="7200" b="1" i="0" u="none" strike="noStrike" kern="1200" cap="none" spc="0" normalizeH="0" noProof="0" dirty="0" smtClean="0">
                <a:ln>
                  <a:noFill/>
                </a:ln>
                <a:solidFill>
                  <a:srgbClr val="C00000"/>
                </a:solidFill>
                <a:effectLst/>
                <a:uLnTx/>
                <a:uFillTx/>
                <a:latin typeface="Calibri"/>
                <a:ea typeface="+mn-ea"/>
                <a:cs typeface="+mn-cs"/>
              </a:rPr>
              <a:t> </a:t>
            </a:r>
            <a:r>
              <a:rPr kumimoji="0" lang="en-GB" sz="7200" b="1" i="0" u="none" strike="noStrike" kern="1200" cap="none" spc="0" normalizeH="0" noProof="0" dirty="0" err="1" smtClean="0">
                <a:ln>
                  <a:noFill/>
                </a:ln>
                <a:solidFill>
                  <a:srgbClr val="C00000"/>
                </a:solidFill>
                <a:effectLst/>
                <a:uLnTx/>
                <a:uFillTx/>
                <a:latin typeface="Calibri"/>
                <a:ea typeface="+mn-ea"/>
                <a:cs typeface="+mn-cs"/>
              </a:rPr>
              <a:t>TRỒNG</a:t>
            </a:r>
            <a:r>
              <a:rPr kumimoji="0" lang="en-GB" sz="7200" b="1" i="0" u="none" strike="noStrike" kern="1200" cap="none" spc="0" normalizeH="0" noProof="0" dirty="0" smtClean="0">
                <a:ln>
                  <a:noFill/>
                </a:ln>
                <a:solidFill>
                  <a:srgbClr val="C00000"/>
                </a:solidFill>
                <a:effectLst/>
                <a:uLnTx/>
                <a:uFillTx/>
                <a:latin typeface="Calibri"/>
                <a:ea typeface="+mn-ea"/>
                <a:cs typeface="+mn-cs"/>
              </a:rPr>
              <a:t> </a:t>
            </a:r>
            <a:r>
              <a:rPr kumimoji="0" lang="en-GB" sz="7200" b="1" i="0" u="none" strike="noStrike" kern="1200" cap="none" spc="0" normalizeH="0" noProof="0" dirty="0" err="1" smtClean="0">
                <a:ln>
                  <a:noFill/>
                </a:ln>
                <a:solidFill>
                  <a:srgbClr val="C00000"/>
                </a:solidFill>
                <a:effectLst/>
                <a:uLnTx/>
                <a:uFillTx/>
                <a:latin typeface="Calibri"/>
                <a:ea typeface="+mn-ea"/>
                <a:cs typeface="+mn-cs"/>
              </a:rPr>
              <a:t>VÀ</a:t>
            </a:r>
            <a:r>
              <a:rPr kumimoji="0" lang="en-GB" sz="7200" b="1" i="0" u="none" strike="noStrike" kern="1200" cap="none" spc="0" normalizeH="0" noProof="0" dirty="0" smtClean="0">
                <a:ln>
                  <a:noFill/>
                </a:ln>
                <a:solidFill>
                  <a:srgbClr val="C00000"/>
                </a:solidFill>
                <a:effectLst/>
                <a:uLnTx/>
                <a:uFillTx/>
                <a:latin typeface="Calibri"/>
                <a:ea typeface="+mn-ea"/>
                <a:cs typeface="+mn-cs"/>
              </a:rPr>
              <a:t> </a:t>
            </a:r>
            <a:r>
              <a:rPr kumimoji="0" lang="en-GB" sz="7200" b="1" i="0" u="none" strike="noStrike" kern="1200" cap="none" spc="0" normalizeH="0" noProof="0" dirty="0" err="1" smtClean="0">
                <a:ln>
                  <a:noFill/>
                </a:ln>
                <a:solidFill>
                  <a:srgbClr val="C00000"/>
                </a:solidFill>
                <a:effectLst/>
                <a:uLnTx/>
                <a:uFillTx/>
                <a:latin typeface="Calibri"/>
                <a:ea typeface="+mn-ea"/>
                <a:cs typeface="+mn-cs"/>
              </a:rPr>
              <a:t>VẬT</a:t>
            </a:r>
            <a:r>
              <a:rPr kumimoji="0" lang="en-GB" sz="7200" b="1" i="0" u="none" strike="noStrike" kern="1200" cap="none" spc="0" normalizeH="0" noProof="0" dirty="0" smtClean="0">
                <a:ln>
                  <a:noFill/>
                </a:ln>
                <a:solidFill>
                  <a:srgbClr val="C00000"/>
                </a:solidFill>
                <a:effectLst/>
                <a:uLnTx/>
                <a:uFillTx/>
                <a:latin typeface="Calibri"/>
                <a:ea typeface="+mn-ea"/>
                <a:cs typeface="+mn-cs"/>
              </a:rPr>
              <a:t> </a:t>
            </a:r>
            <a:r>
              <a:rPr kumimoji="0" lang="en-GB" sz="7200" b="1" i="0" u="none" strike="noStrike" kern="1200" cap="none" spc="0" normalizeH="0" noProof="0" dirty="0" err="1" smtClean="0">
                <a:ln>
                  <a:noFill/>
                </a:ln>
                <a:solidFill>
                  <a:srgbClr val="C00000"/>
                </a:solidFill>
                <a:effectLst/>
                <a:uLnTx/>
                <a:uFillTx/>
                <a:latin typeface="Calibri"/>
                <a:ea typeface="+mn-ea"/>
                <a:cs typeface="+mn-cs"/>
              </a:rPr>
              <a:t>NUÔI</a:t>
            </a:r>
            <a:endParaRPr kumimoji="0" lang="en-GB" sz="7200" b="1" i="0" u="none" strike="noStrike" kern="1200" cap="none" spc="0" normalizeH="0" baseline="0" noProof="0" dirty="0">
              <a:ln>
                <a:noFill/>
              </a:ln>
              <a:solidFill>
                <a:srgbClr val="C00000"/>
              </a:solidFill>
              <a:effectLst/>
              <a:uLnTx/>
              <a:uFillTx/>
              <a:latin typeface="Calibri"/>
              <a:ea typeface="+mn-ea"/>
              <a:cs typeface="+mn-cs"/>
            </a:endParaRPr>
          </a:p>
        </p:txBody>
      </p:sp>
      <p:pic>
        <p:nvPicPr>
          <p:cNvPr id="3" name="Picture 2">
            <a:extLst>
              <a:ext uri="{FF2B5EF4-FFF2-40B4-BE49-F238E27FC236}">
                <a16:creationId xmlns="" xmlns:a16="http://schemas.microsoft.com/office/drawing/2014/main" id="{DB324FA1-0C86-44A2-F875-8EDD1A8608AF}"/>
              </a:ext>
            </a:extLst>
          </p:cNvPr>
          <p:cNvPicPr>
            <a:picLocks noChangeAspect="1"/>
          </p:cNvPicPr>
          <p:nvPr/>
        </p:nvPicPr>
        <p:blipFill>
          <a:blip r:embed="rId4"/>
          <a:stretch>
            <a:fillRect/>
          </a:stretch>
        </p:blipFill>
        <p:spPr>
          <a:xfrm>
            <a:off x="3679506" y="966908"/>
            <a:ext cx="4413887" cy="1609483"/>
          </a:xfrm>
          <a:prstGeom prst="rect">
            <a:avLst/>
          </a:prstGeom>
        </p:spPr>
      </p:pic>
      <p:sp>
        <p:nvSpPr>
          <p:cNvPr id="6" name="TextBox 5">
            <a:extLst>
              <a:ext uri="{FF2B5EF4-FFF2-40B4-BE49-F238E27FC236}">
                <a16:creationId xmlns="" xmlns:a16="http://schemas.microsoft.com/office/drawing/2014/main" id="{941F832B-1073-FF76-D241-1A1E04DFCFF2}"/>
              </a:ext>
            </a:extLst>
          </p:cNvPr>
          <p:cNvSpPr txBox="1"/>
          <p:nvPr/>
        </p:nvSpPr>
        <p:spPr>
          <a:xfrm>
            <a:off x="4992584" y="4348413"/>
            <a:ext cx="2438400" cy="707886"/>
          </a:xfrm>
          <a:prstGeom prst="rect">
            <a:avLst/>
          </a:prstGeom>
          <a:noFill/>
        </p:spPr>
        <p:txBody>
          <a:bodyPr wrap="square" rtlCol="0">
            <a:spAutoFit/>
          </a:bodyPr>
          <a:lstStyle/>
          <a:p>
            <a:r>
              <a:rPr lang="en-US" sz="4000" b="1" dirty="0">
                <a:solidFill>
                  <a:srgbClr val="002060"/>
                </a:solidFill>
              </a:rPr>
              <a:t>(</a:t>
            </a:r>
            <a:r>
              <a:rPr lang="en-US" sz="4000" b="1" dirty="0" err="1">
                <a:solidFill>
                  <a:srgbClr val="002060"/>
                </a:solidFill>
              </a:rPr>
              <a:t>Tiết</a:t>
            </a:r>
            <a:r>
              <a:rPr lang="en-US" sz="4000" b="1" dirty="0">
                <a:solidFill>
                  <a:srgbClr val="002060"/>
                </a:solidFill>
              </a:rPr>
              <a:t> </a:t>
            </a:r>
            <a:r>
              <a:rPr lang="en-US" sz="4000" b="1" dirty="0" smtClean="0">
                <a:solidFill>
                  <a:srgbClr val="002060"/>
                </a:solidFill>
              </a:rPr>
              <a:t>1)</a:t>
            </a:r>
            <a:endParaRPr lang="en-US" sz="4000" b="1" dirty="0">
              <a:solidFill>
                <a:srgbClr val="002060"/>
              </a:solidFill>
            </a:endParaRPr>
          </a:p>
        </p:txBody>
      </p:sp>
      <p:sp>
        <p:nvSpPr>
          <p:cNvPr id="7" name="TextBox 6">
            <a:extLst>
              <a:ext uri="{FF2B5EF4-FFF2-40B4-BE49-F238E27FC236}">
                <a16:creationId xmlns="" xmlns:a16="http://schemas.microsoft.com/office/drawing/2014/main" id="{A20FE1D7-DC0B-7E39-3F3A-868146A83C46}"/>
              </a:ext>
            </a:extLst>
          </p:cNvPr>
          <p:cNvSpPr txBox="1"/>
          <p:nvPr/>
        </p:nvSpPr>
        <p:spPr>
          <a:xfrm>
            <a:off x="4134132" y="162250"/>
            <a:ext cx="4155305" cy="70788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000" b="1" dirty="0" err="1">
                <a:solidFill>
                  <a:schemeClr val="accent5">
                    <a:lumMod val="75000"/>
                  </a:schemeClr>
                </a:solidFill>
                <a:latin typeface="Times New Roman" panose="02020603050405020304" pitchFamily="18" charset="0"/>
                <a:cs typeface="Times New Roman" panose="02020603050405020304" pitchFamily="18" charset="0"/>
              </a:rPr>
              <a:t>UBND</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75000"/>
                  </a:schemeClr>
                </a:solidFill>
                <a:latin typeface="Times New Roman" panose="02020603050405020304" pitchFamily="18" charset="0"/>
                <a:cs typeface="Times New Roman" panose="02020603050405020304" pitchFamily="18" charset="0"/>
              </a:rPr>
              <a:t>PHƯỜNG</a:t>
            </a:r>
            <a:r>
              <a:rPr lang="en-US" sz="20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75000"/>
                  </a:schemeClr>
                </a:solidFill>
                <a:latin typeface="Times New Roman" panose="02020603050405020304" pitchFamily="18" charset="0"/>
                <a:cs typeface="Times New Roman" panose="02020603050405020304" pitchFamily="18" charset="0"/>
              </a:rPr>
              <a:t>HƯNG</a:t>
            </a:r>
            <a:r>
              <a:rPr lang="en-US" sz="20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75000"/>
                  </a:schemeClr>
                </a:solidFill>
                <a:latin typeface="Times New Roman" panose="02020603050405020304" pitchFamily="18" charset="0"/>
                <a:cs typeface="Times New Roman" panose="02020603050405020304" pitchFamily="18" charset="0"/>
              </a:rPr>
              <a:t>ĐẠO</a:t>
            </a:r>
            <a:endParaRPr lang="en-US" sz="2000" b="1" dirty="0">
              <a:solidFill>
                <a:schemeClr val="accent5">
                  <a:lumMod val="75000"/>
                </a:schemeClr>
              </a:solidFill>
              <a:latin typeface="Times New Roman" panose="02020603050405020304" pitchFamily="18" charset="0"/>
              <a:cs typeface="Times New Roman" panose="02020603050405020304" pitchFamily="18" charset="0"/>
            </a:endParaRPr>
          </a:p>
          <a:p>
            <a:pPr algn="ctr"/>
            <a:r>
              <a:rPr lang="en-US" sz="2000" b="1" dirty="0" err="1">
                <a:solidFill>
                  <a:schemeClr val="accent5">
                    <a:lumMod val="75000"/>
                  </a:schemeClr>
                </a:solidFill>
                <a:latin typeface="Times New Roman" panose="02020603050405020304" pitchFamily="18" charset="0"/>
                <a:cs typeface="Times New Roman" panose="02020603050405020304" pitchFamily="18" charset="0"/>
              </a:rPr>
              <a:t>TRƯỜNG</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TIỂU</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HỌC</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HƯNG</a:t>
            </a:r>
            <a:r>
              <a:rPr lang="en-US" sz="2000" b="1" dirty="0">
                <a:solidFill>
                  <a:schemeClr val="accent5">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ĐẠO</a:t>
            </a:r>
            <a:endParaRPr lang="en-US" sz="2000"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7068F63A-0B78-7FAC-3469-2760FB9346F4}"/>
              </a:ext>
            </a:extLst>
          </p:cNvPr>
          <p:cNvSpPr txBox="1"/>
          <p:nvPr/>
        </p:nvSpPr>
        <p:spPr>
          <a:xfrm>
            <a:off x="3338497" y="5807957"/>
            <a:ext cx="5746573" cy="95410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Giáo</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viên</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vi-VN" sz="2800" b="1" i="1" dirty="0" smtClean="0">
                <a:solidFill>
                  <a:schemeClr val="accent1">
                    <a:lumMod val="75000"/>
                  </a:schemeClr>
                </a:solidFill>
                <a:latin typeface="Times New Roman" panose="02020603050405020304" pitchFamily="18" charset="0"/>
                <a:cs typeface="Times New Roman" panose="02020603050405020304" pitchFamily="18" charset="0"/>
              </a:rPr>
              <a:t>Đ</a:t>
            </a:r>
            <a:r>
              <a:rPr lang="en-US" sz="2800" b="1" i="1" dirty="0" err="1" smtClean="0">
                <a:solidFill>
                  <a:schemeClr val="accent1">
                    <a:lumMod val="75000"/>
                  </a:schemeClr>
                </a:solidFill>
                <a:latin typeface="Times New Roman" panose="02020603050405020304" pitchFamily="18" charset="0"/>
                <a:cs typeface="Times New Roman" panose="02020603050405020304" pitchFamily="18" charset="0"/>
              </a:rPr>
              <a:t>ào</a:t>
            </a:r>
            <a:r>
              <a:rPr lang="vi-VN" sz="2800" b="1" i="1" dirty="0" smtClean="0">
                <a:solidFill>
                  <a:schemeClr val="accent1">
                    <a:lumMod val="75000"/>
                  </a:schemeClr>
                </a:solidFill>
                <a:latin typeface="Times New Roman" panose="02020603050405020304" pitchFamily="18" charset="0"/>
                <a:cs typeface="Times New Roman" panose="02020603050405020304" pitchFamily="18" charset="0"/>
              </a:rPr>
              <a:t> Thị Hi</a:t>
            </a:r>
            <a:r>
              <a:rPr lang="en-US" sz="2800" b="1" i="1" dirty="0" smtClean="0">
                <a:solidFill>
                  <a:schemeClr val="accent1">
                    <a:lumMod val="75000"/>
                  </a:schemeClr>
                </a:solidFill>
                <a:latin typeface="Times New Roman" panose="02020603050405020304" pitchFamily="18" charset="0"/>
                <a:cs typeface="Times New Roman" panose="02020603050405020304" pitchFamily="18" charset="0"/>
              </a:rPr>
              <a:t>ề</a:t>
            </a:r>
            <a:r>
              <a:rPr lang="vi-VN" sz="2800" b="1" i="1" dirty="0" smtClean="0">
                <a:solidFill>
                  <a:schemeClr val="accent1">
                    <a:lumMod val="75000"/>
                  </a:schemeClr>
                </a:solidFill>
                <a:latin typeface="Times New Roman" panose="02020603050405020304" pitchFamily="18" charset="0"/>
                <a:cs typeface="Times New Roman" panose="02020603050405020304" pitchFamily="18" charset="0"/>
              </a:rPr>
              <a:t>n</a:t>
            </a:r>
            <a:endParaRPr lang="en-US" sz="2800" b="1" i="1" dirty="0">
              <a:solidFill>
                <a:schemeClr val="accent1">
                  <a:lumMod val="75000"/>
                </a:schemeClr>
              </a:solidFill>
              <a:latin typeface="Times New Roman" panose="02020603050405020304" pitchFamily="18" charset="0"/>
              <a:cs typeface="Times New Roman" panose="02020603050405020304" pitchFamily="18" charset="0"/>
            </a:endParaRPr>
          </a:p>
          <a:p>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Đơn</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vị: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Trường</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Tiểu</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học</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Hưng</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Đạo</a:t>
            </a:r>
            <a:endParaRPr lang="en-US" sz="2800" b="1" i="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619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grpSp>
      <p:sp>
        <p:nvSpPr>
          <p:cNvPr id="6" name="Cloud 5">
            <a:extLst>
              <a:ext uri="{FF2B5EF4-FFF2-40B4-BE49-F238E27FC236}">
                <a16:creationId xmlns:a16="http://schemas.microsoft.com/office/drawing/2014/main" xmlns="" id="{864FA122-7E01-D831-8CA5-4156B1B934F9}"/>
              </a:ext>
            </a:extLst>
          </p:cNvPr>
          <p:cNvSpPr/>
          <p:nvPr/>
        </p:nvSpPr>
        <p:spPr>
          <a:xfrm rot="11112132">
            <a:off x="2477222" y="1045559"/>
            <a:ext cx="6737633" cy="345688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17">
            <a:extLst>
              <a:ext uri="{FF2B5EF4-FFF2-40B4-BE49-F238E27FC236}">
                <a16:creationId xmlns:a16="http://schemas.microsoft.com/office/drawing/2014/main" xmlns="" id="{D487196D-8714-0646-B7BA-E7E326F5CFA6}"/>
              </a:ext>
            </a:extLst>
          </p:cNvPr>
          <p:cNvSpPr txBox="1">
            <a:spLocks noChangeArrowheads="1"/>
          </p:cNvSpPr>
          <p:nvPr/>
        </p:nvSpPr>
        <p:spPr bwMode="auto">
          <a:xfrm>
            <a:off x="2714625" y="2031786"/>
            <a:ext cx="613075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algn="ctr"/>
            <a:r>
              <a:rPr lang="vi-VN" altLang="en-US" sz="5400" dirty="0">
                <a:latin typeface="Cambria" panose="02040503050406030204" pitchFamily="18" charset="0"/>
                <a:ea typeface="Cambria" panose="02040503050406030204" pitchFamily="18" charset="0"/>
              </a:rPr>
              <a:t>Hoạt động 1: Chăm sóc cây trồng</a:t>
            </a:r>
          </a:p>
        </p:txBody>
      </p:sp>
      <p:grpSp>
        <p:nvGrpSpPr>
          <p:cNvPr id="17" name="Group 16">
            <a:extLst>
              <a:ext uri="{FF2B5EF4-FFF2-40B4-BE49-F238E27FC236}">
                <a16:creationId xmlns:a16="http://schemas.microsoft.com/office/drawing/2014/main" xmlns="" id="{82F7A054-16A5-EA36-08B4-54487384D9A1}"/>
              </a:ext>
            </a:extLst>
          </p:cNvPr>
          <p:cNvGrpSpPr/>
          <p:nvPr/>
        </p:nvGrpSpPr>
        <p:grpSpPr>
          <a:xfrm>
            <a:off x="9466233" y="1786993"/>
            <a:ext cx="2797399" cy="5145812"/>
            <a:chOff x="12843095" y="658761"/>
            <a:chExt cx="3036002" cy="5584723"/>
          </a:xfrm>
        </p:grpSpPr>
        <p:pic>
          <p:nvPicPr>
            <p:cNvPr id="18" name="Picture 2" descr="Cartoon students Royalty Free Vector Image - VectorStock">
              <a:extLst>
                <a:ext uri="{FF2B5EF4-FFF2-40B4-BE49-F238E27FC236}">
                  <a16:creationId xmlns:a16="http://schemas.microsoft.com/office/drawing/2014/main" xmlns="" id="{FB4EF6D9-B532-9495-C1E0-4F4829602BAC}"/>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artoon students Royalty Free Vector Image - VectorStock">
              <a:extLst>
                <a:ext uri="{FF2B5EF4-FFF2-40B4-BE49-F238E27FC236}">
                  <a16:creationId xmlns:a16="http://schemas.microsoft.com/office/drawing/2014/main" xmlns="" id="{721DF55A-38DF-4A81-8C6C-F24243C6DE94}"/>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8955" b="89552" l="8065" r="88710"/>
                      </a14:imgEffect>
                    </a14:imgLayer>
                  </a14:imgProps>
                </a:ext>
                <a:ext uri="{28A0092B-C50C-407E-A947-70E740481C1C}">
                  <a14:useLocalDpi xmlns:a14="http://schemas.microsoft.com/office/drawing/2010/main" val="0"/>
                </a:ext>
              </a:extLst>
            </a:blip>
            <a:srcRect/>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thiếu niên tiền phong quàng khăn đỏ minh họa">
              <a:extLst>
                <a:ext uri="{FF2B5EF4-FFF2-40B4-BE49-F238E27FC236}">
                  <a16:creationId xmlns:a16="http://schemas.microsoft.com/office/drawing/2014/main" xmlns="" id="{E97B4EBC-81F0-6D66-A713-C631CEB021F4}"/>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9694" b="100000" l="9317" r="90062"/>
                      </a14:imgEffect>
                    </a14:imgLayer>
                  </a14:imgProps>
                </a:ext>
                <a:ext uri="{28A0092B-C50C-407E-A947-70E740481C1C}">
                  <a14:useLocalDpi xmlns:a14="http://schemas.microsoft.com/office/drawing/2010/main" val="0"/>
                </a:ext>
              </a:extLst>
            </a:blip>
            <a:srcRect/>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668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xmlns="" id="{1F1B7041-E846-FDBA-F6A5-EF85A4550552}"/>
              </a:ext>
            </a:extLst>
          </p:cNvPr>
          <p:cNvSpPr/>
          <p:nvPr/>
        </p:nvSpPr>
        <p:spPr>
          <a:xfrm>
            <a:off x="95250" y="0"/>
            <a:ext cx="12096750" cy="1540329"/>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ln w="0"/>
                <a:solidFill>
                  <a:srgbClr val="002060"/>
                </a:solidFill>
                <a:latin typeface="Cambria" panose="02040503050406030204" pitchFamily="18" charset="0"/>
                <a:ea typeface="Cambria" panose="02040503050406030204" pitchFamily="18" charset="0"/>
              </a:rPr>
              <a:t>Quan </a:t>
            </a:r>
            <a:r>
              <a:rPr lang="en-US" sz="3200" b="1" dirty="0" err="1">
                <a:ln w="0"/>
                <a:solidFill>
                  <a:srgbClr val="002060"/>
                </a:solidFill>
                <a:latin typeface="Cambria" panose="02040503050406030204" pitchFamily="18" charset="0"/>
                <a:ea typeface="Cambria" panose="02040503050406030204" pitchFamily="18" charset="0"/>
              </a:rPr>
              <a:t>sát</a:t>
            </a:r>
            <a:r>
              <a:rPr lang="en-US" sz="3200" b="1" dirty="0">
                <a:ln w="0"/>
                <a:solidFill>
                  <a:srgbClr val="002060"/>
                </a:solidFill>
                <a:latin typeface="Cambria" panose="02040503050406030204" pitchFamily="18" charset="0"/>
                <a:ea typeface="Cambria" panose="02040503050406030204" pitchFamily="18" charset="0"/>
              </a:rPr>
              <a:t> </a:t>
            </a:r>
            <a:r>
              <a:rPr lang="en-US" sz="3200" b="1" dirty="0" err="1">
                <a:ln w="0"/>
                <a:solidFill>
                  <a:srgbClr val="002060"/>
                </a:solidFill>
                <a:latin typeface="Cambria" panose="02040503050406030204" pitchFamily="18" charset="0"/>
                <a:ea typeface="Cambria" panose="02040503050406030204" pitchFamily="18" charset="0"/>
              </a:rPr>
              <a:t>hình</a:t>
            </a:r>
            <a:r>
              <a:rPr lang="en-US" sz="3200" b="1" dirty="0">
                <a:ln w="0"/>
                <a:solidFill>
                  <a:srgbClr val="002060"/>
                </a:solidFill>
                <a:latin typeface="Cambria" panose="02040503050406030204" pitchFamily="18" charset="0"/>
                <a:ea typeface="Cambria" panose="02040503050406030204" pitchFamily="18" charset="0"/>
              </a:rPr>
              <a:t> 1 </a:t>
            </a:r>
            <a:r>
              <a:rPr lang="en-US" sz="3200" b="1" dirty="0" err="1">
                <a:ln w="0"/>
                <a:solidFill>
                  <a:srgbClr val="002060"/>
                </a:solidFill>
                <a:latin typeface="Cambria" panose="02040503050406030204" pitchFamily="18" charset="0"/>
                <a:ea typeface="Cambria" panose="02040503050406030204" pitchFamily="18" charset="0"/>
              </a:rPr>
              <a:t>và</a:t>
            </a:r>
            <a:r>
              <a:rPr lang="en-US" sz="3200" b="1" dirty="0">
                <a:ln w="0"/>
                <a:solidFill>
                  <a:srgbClr val="002060"/>
                </a:solidFill>
                <a:latin typeface="Cambria" panose="02040503050406030204" pitchFamily="18" charset="0"/>
                <a:ea typeface="Cambria" panose="02040503050406030204" pitchFamily="18" charset="0"/>
              </a:rPr>
              <a:t> </a:t>
            </a:r>
            <a:r>
              <a:rPr lang="en-US" sz="3200" b="1" dirty="0" err="1">
                <a:ln w="0"/>
                <a:solidFill>
                  <a:srgbClr val="002060"/>
                </a:solidFill>
                <a:latin typeface="Cambria" panose="02040503050406030204" pitchFamily="18" charset="0"/>
                <a:ea typeface="Cambria" panose="02040503050406030204" pitchFamily="18" charset="0"/>
              </a:rPr>
              <a:t>cho</a:t>
            </a:r>
            <a:r>
              <a:rPr lang="en-US" sz="3200" b="1" dirty="0">
                <a:ln w="0"/>
                <a:solidFill>
                  <a:srgbClr val="002060"/>
                </a:solidFill>
                <a:latin typeface="Cambria" panose="02040503050406030204" pitchFamily="18" charset="0"/>
                <a:ea typeface="Cambria" panose="02040503050406030204" pitchFamily="18" charset="0"/>
              </a:rPr>
              <a:t> </a:t>
            </a:r>
            <a:r>
              <a:rPr lang="en-US" sz="3200" b="1" dirty="0" err="1">
                <a:ln w="0"/>
                <a:solidFill>
                  <a:srgbClr val="002060"/>
                </a:solidFill>
                <a:latin typeface="Cambria" panose="02040503050406030204" pitchFamily="18" charset="0"/>
                <a:ea typeface="Cambria" panose="02040503050406030204" pitchFamily="18" charset="0"/>
              </a:rPr>
              <a:t>biết</a:t>
            </a:r>
            <a:r>
              <a:rPr lang="en-US" sz="3200" b="1" dirty="0">
                <a:ln w="0"/>
                <a:solidFill>
                  <a:srgbClr val="002060"/>
                </a:solidFill>
                <a:latin typeface="Cambria" panose="02040503050406030204" pitchFamily="18" charset="0"/>
                <a:ea typeface="Cambria" panose="02040503050406030204" pitchFamily="18" charset="0"/>
              </a:rPr>
              <a:t>:</a:t>
            </a:r>
            <a:r>
              <a:rPr lang="vi-VN" sz="3200" b="1" dirty="0">
                <a:ln w="0"/>
                <a:solidFill>
                  <a:srgbClr val="002060"/>
                </a:solidFill>
                <a:latin typeface="Cambria" panose="02040503050406030204" pitchFamily="18" charset="0"/>
                <a:ea typeface="Cambria" panose="02040503050406030204" pitchFamily="18" charset="0"/>
              </a:rPr>
              <a:t>Tưới cây - nhu cầu cần nước của cây.</a:t>
            </a:r>
            <a:endParaRPr lang="en-US" sz="3200" b="1" dirty="0">
              <a:ln w="0"/>
              <a:solidFill>
                <a:srgbClr val="002060"/>
              </a:solidFill>
              <a:latin typeface="Cambria" panose="02040503050406030204" pitchFamily="18" charset="0"/>
              <a:ea typeface="Cambria" panose="02040503050406030204" pitchFamily="18" charset="0"/>
            </a:endParaRPr>
          </a:p>
          <a:p>
            <a:pPr lvl="0" algn="just">
              <a:defRPr/>
            </a:pP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Các</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bạn</a:t>
            </a:r>
            <a:r>
              <a:rPr lang="en-US" sz="3200" b="1" i="1" dirty="0">
                <a:ln w="0"/>
                <a:solidFill>
                  <a:srgbClr val="002060"/>
                </a:solidFill>
                <a:latin typeface="Cambria" panose="02040503050406030204" pitchFamily="18" charset="0"/>
                <a:ea typeface="Cambria" panose="02040503050406030204" pitchFamily="18" charset="0"/>
              </a:rPr>
              <a:t> nhỏ </a:t>
            </a:r>
            <a:r>
              <a:rPr lang="en-US" sz="3200" b="1" i="1" dirty="0" err="1">
                <a:ln w="0"/>
                <a:solidFill>
                  <a:srgbClr val="002060"/>
                </a:solidFill>
                <a:latin typeface="Cambria" panose="02040503050406030204" pitchFamily="18" charset="0"/>
                <a:ea typeface="Cambria" panose="02040503050406030204" pitchFamily="18" charset="0"/>
              </a:rPr>
              <a:t>trong</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hình</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đang</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làm</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gì</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để</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chăm</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sóc</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cây</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trồng</a:t>
            </a:r>
            <a:r>
              <a:rPr lang="en-US" sz="3200" b="1" i="1" dirty="0">
                <a:ln w="0"/>
                <a:solidFill>
                  <a:srgbClr val="002060"/>
                </a:solidFill>
                <a:latin typeface="Cambria" panose="02040503050406030204" pitchFamily="18" charset="0"/>
                <a:ea typeface="Cambria" panose="02040503050406030204" pitchFamily="18" charset="0"/>
              </a:rPr>
              <a:t>?</a:t>
            </a:r>
          </a:p>
          <a:p>
            <a:pPr lvl="0" algn="just">
              <a:defRPr/>
            </a:pP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Các</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hoạt</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động</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đó</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đáp</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ứng</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nhu</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cầu</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sống</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nào</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của</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cây</a:t>
            </a:r>
            <a:r>
              <a:rPr lang="en-US" sz="3200" b="1" i="1" dirty="0">
                <a:ln w="0"/>
                <a:solidFill>
                  <a:srgbClr val="002060"/>
                </a:solidFill>
                <a:latin typeface="Cambria" panose="02040503050406030204" pitchFamily="18" charset="0"/>
                <a:ea typeface="Cambria" panose="02040503050406030204" pitchFamily="18" charset="0"/>
              </a:rPr>
              <a:t>?</a:t>
            </a:r>
            <a:endParaRPr kumimoji="0" lang="en-US" sz="32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xmlns="" id="{52823A23-EF46-4295-DC42-AA5941BEF6FC}"/>
              </a:ext>
            </a:extLst>
          </p:cNvPr>
          <p:cNvPicPr>
            <a:picLocks noChangeAspect="1"/>
          </p:cNvPicPr>
          <p:nvPr/>
        </p:nvPicPr>
        <p:blipFill>
          <a:blip r:embed="rId11"/>
          <a:stretch>
            <a:fillRect/>
          </a:stretch>
        </p:blipFill>
        <p:spPr>
          <a:xfrm>
            <a:off x="3047999" y="1814764"/>
            <a:ext cx="6296025" cy="4609848"/>
          </a:xfrm>
          <a:prstGeom prst="rect">
            <a:avLst/>
          </a:prstGeom>
        </p:spPr>
      </p:pic>
      <p:sp>
        <p:nvSpPr>
          <p:cNvPr id="9" name="Rectangle 8">
            <a:extLst>
              <a:ext uri="{FF2B5EF4-FFF2-40B4-BE49-F238E27FC236}">
                <a16:creationId xmlns:a16="http://schemas.microsoft.com/office/drawing/2014/main" xmlns="" id="{B2C0AF19-7D93-A77A-1AB3-C98296B8258E}"/>
              </a:ext>
            </a:extLst>
          </p:cNvPr>
          <p:cNvSpPr/>
          <p:nvPr/>
        </p:nvSpPr>
        <p:spPr>
          <a:xfrm>
            <a:off x="172842" y="1971675"/>
            <a:ext cx="3399034" cy="1018747"/>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uLnTx/>
                <a:uFillTx/>
                <a:latin typeface="Calibri"/>
                <a:ea typeface="+mn-ea"/>
                <a:cs typeface="+mn-cs"/>
              </a:rPr>
              <a:t>Tưới cây - nhu cầu cần nước của cây.</a:t>
            </a:r>
            <a:endParaRPr kumimoji="0" lang="en-US" sz="3200" b="1" i="0" u="none" strike="noStrike" kern="1200" cap="none" spc="0" normalizeH="0" baseline="0" noProof="0" dirty="0">
              <a:ln w="0"/>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xmlns="" id="{4D38EEDD-3759-023E-EFD6-822E18386FBF}"/>
              </a:ext>
            </a:extLst>
          </p:cNvPr>
          <p:cNvSpPr/>
          <p:nvPr/>
        </p:nvSpPr>
        <p:spPr>
          <a:xfrm>
            <a:off x="8678667" y="1905000"/>
            <a:ext cx="3399034" cy="1018747"/>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ln w="0"/>
                <a:solidFill>
                  <a:prstClr val="black"/>
                </a:solidFill>
                <a:latin typeface="Calibri"/>
              </a:rPr>
              <a:t>Bón phân </a:t>
            </a:r>
            <a:r>
              <a:rPr lang="en-US" sz="2800" b="1" dirty="0">
                <a:ln w="0"/>
                <a:solidFill>
                  <a:prstClr val="black"/>
                </a:solidFill>
                <a:latin typeface="Calibri"/>
              </a:rPr>
              <a:t>-</a:t>
            </a:r>
            <a:r>
              <a:rPr lang="vi-VN" sz="2800" b="1" dirty="0">
                <a:ln w="0"/>
                <a:solidFill>
                  <a:prstClr val="black"/>
                </a:solidFill>
                <a:latin typeface="Calibri"/>
              </a:rPr>
              <a:t> Nhu cầu chất khoáng của cây.</a:t>
            </a:r>
            <a:endParaRPr kumimoji="0" lang="en-US" sz="2800" b="1" i="0" u="none" strike="noStrike" kern="1200" cap="none" spc="0" normalizeH="0" baseline="0" noProof="0" dirty="0">
              <a:ln w="0"/>
              <a:solidFill>
                <a:prstClr val="black"/>
              </a:solidFill>
              <a:effectLst/>
              <a:uLnTx/>
              <a:uFillTx/>
              <a:latin typeface="Calibri"/>
            </a:endParaRPr>
          </a:p>
        </p:txBody>
      </p:sp>
      <p:sp>
        <p:nvSpPr>
          <p:cNvPr id="11" name="Rectangle 10">
            <a:extLst>
              <a:ext uri="{FF2B5EF4-FFF2-40B4-BE49-F238E27FC236}">
                <a16:creationId xmlns:a16="http://schemas.microsoft.com/office/drawing/2014/main" xmlns="" id="{C70EBA68-23DE-CE0B-2F1C-DBD7DEA74C56}"/>
              </a:ext>
            </a:extLst>
          </p:cNvPr>
          <p:cNvSpPr/>
          <p:nvPr/>
        </p:nvSpPr>
        <p:spPr>
          <a:xfrm>
            <a:off x="163317" y="4657725"/>
            <a:ext cx="3370458" cy="1018747"/>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ln w="0"/>
                <a:solidFill>
                  <a:prstClr val="black"/>
                </a:solidFill>
                <a:latin typeface="Calibri"/>
              </a:rPr>
              <a:t>Xới đất – Nhu cầu khí của cây.</a:t>
            </a:r>
            <a:endParaRPr kumimoji="0" lang="en-US" sz="3200" b="1" i="0" u="none" strike="noStrike" kern="1200" cap="none" spc="0" normalizeH="0" baseline="0" noProof="0" dirty="0">
              <a:ln w="0"/>
              <a:solidFill>
                <a:prstClr val="black"/>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xmlns="" id="{42F84D20-F722-D137-B588-C6340891DAED}"/>
              </a:ext>
            </a:extLst>
          </p:cNvPr>
          <p:cNvSpPr/>
          <p:nvPr/>
        </p:nvSpPr>
        <p:spPr>
          <a:xfrm>
            <a:off x="8707242" y="4752975"/>
            <a:ext cx="3370458" cy="1018747"/>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ln w="0"/>
                <a:solidFill>
                  <a:prstClr val="black"/>
                </a:solidFill>
                <a:latin typeface="Calibri"/>
              </a:rPr>
              <a:t>Đ</a:t>
            </a:r>
            <a:r>
              <a:rPr lang="vi-VN" sz="3200" b="1" dirty="0">
                <a:ln w="0"/>
                <a:solidFill>
                  <a:prstClr val="black"/>
                </a:solidFill>
                <a:latin typeface="Calibri"/>
              </a:rPr>
              <a:t>ưa cây ra nắng – ánh sáng.</a:t>
            </a:r>
            <a:endParaRPr kumimoji="0" lang="en-US" sz="3200" b="1" i="0" u="none" strike="noStrike" kern="1200" cap="none" spc="0" normalizeH="0" baseline="0" noProof="0" dirty="0">
              <a:ln w="0"/>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087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1" y="1432"/>
              <a:ext cx="19236" cy="7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7" name="Freeform 6">
            <a:extLst>
              <a:ext uri="{FF2B5EF4-FFF2-40B4-BE49-F238E27FC236}">
                <a16:creationId xmlns:a16="http://schemas.microsoft.com/office/drawing/2014/main" xmlns="" id="{1C6EF807-D931-7690-BD58-1E0F3CB91DE2}"/>
              </a:ext>
            </a:extLst>
          </p:cNvPr>
          <p:cNvSpPr/>
          <p:nvPr/>
        </p:nvSpPr>
        <p:spPr>
          <a:xfrm>
            <a:off x="2844709" y="-1117600"/>
            <a:ext cx="1134624" cy="575734"/>
          </a:xfrm>
          <a:custGeom>
            <a:avLst/>
            <a:gdLst>
              <a:gd name="connsiteX0" fmla="*/ 1134624 w 1134624"/>
              <a:gd name="connsiteY0" fmla="*/ 575734 h 575734"/>
              <a:gd name="connsiteX1" fmla="*/ 880624 w 1134624"/>
              <a:gd name="connsiteY1" fmla="*/ 541867 h 575734"/>
              <a:gd name="connsiteX2" fmla="*/ 779024 w 1134624"/>
              <a:gd name="connsiteY2" fmla="*/ 474134 h 575734"/>
              <a:gd name="connsiteX3" fmla="*/ 677424 w 1134624"/>
              <a:gd name="connsiteY3" fmla="*/ 406400 h 575734"/>
              <a:gd name="connsiteX4" fmla="*/ 626624 w 1134624"/>
              <a:gd name="connsiteY4" fmla="*/ 372534 h 575734"/>
              <a:gd name="connsiteX5" fmla="*/ 541957 w 1134624"/>
              <a:gd name="connsiteY5" fmla="*/ 304800 h 575734"/>
              <a:gd name="connsiteX6" fmla="*/ 457291 w 1134624"/>
              <a:gd name="connsiteY6" fmla="*/ 237067 h 575734"/>
              <a:gd name="connsiteX7" fmla="*/ 406491 w 1134624"/>
              <a:gd name="connsiteY7" fmla="*/ 203200 h 575734"/>
              <a:gd name="connsiteX8" fmla="*/ 152491 w 1134624"/>
              <a:gd name="connsiteY8" fmla="*/ 186267 h 575734"/>
              <a:gd name="connsiteX9" fmla="*/ 84757 w 1134624"/>
              <a:gd name="connsiteY9" fmla="*/ 169334 h 575734"/>
              <a:gd name="connsiteX10" fmla="*/ 33957 w 1134624"/>
              <a:gd name="connsiteY10" fmla="*/ 135467 h 575734"/>
              <a:gd name="connsiteX11" fmla="*/ 91 w 1134624"/>
              <a:gd name="connsiteY11"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4624" h="575734">
                <a:moveTo>
                  <a:pt x="1134624" y="575734"/>
                </a:moveTo>
                <a:cubicBezTo>
                  <a:pt x="1120218" y="574533"/>
                  <a:pt x="941653" y="575772"/>
                  <a:pt x="880624" y="541867"/>
                </a:cubicBezTo>
                <a:cubicBezTo>
                  <a:pt x="845043" y="522100"/>
                  <a:pt x="812891" y="496712"/>
                  <a:pt x="779024" y="474134"/>
                </a:cubicBezTo>
                <a:lnTo>
                  <a:pt x="677424" y="406400"/>
                </a:lnTo>
                <a:lnTo>
                  <a:pt x="626624" y="372534"/>
                </a:lnTo>
                <a:cubicBezTo>
                  <a:pt x="529564" y="226946"/>
                  <a:pt x="658804" y="398279"/>
                  <a:pt x="541957" y="304800"/>
                </a:cubicBezTo>
                <a:cubicBezTo>
                  <a:pt x="432541" y="217266"/>
                  <a:pt x="584976" y="279628"/>
                  <a:pt x="457291" y="237067"/>
                </a:cubicBezTo>
                <a:cubicBezTo>
                  <a:pt x="440358" y="225778"/>
                  <a:pt x="426565" y="206546"/>
                  <a:pt x="406491" y="203200"/>
                </a:cubicBezTo>
                <a:cubicBezTo>
                  <a:pt x="322791" y="189250"/>
                  <a:pt x="236879" y="195150"/>
                  <a:pt x="152491" y="186267"/>
                </a:cubicBezTo>
                <a:cubicBezTo>
                  <a:pt x="129346" y="183831"/>
                  <a:pt x="107335" y="174978"/>
                  <a:pt x="84757" y="169334"/>
                </a:cubicBezTo>
                <a:cubicBezTo>
                  <a:pt x="67824" y="158045"/>
                  <a:pt x="44743" y="152725"/>
                  <a:pt x="33957" y="135467"/>
                </a:cubicBezTo>
                <a:cubicBezTo>
                  <a:pt x="-3479" y="75569"/>
                  <a:pt x="91" y="52991"/>
                  <a:pt x="91" y="0"/>
                </a:cubicBezTo>
              </a:path>
            </a:pathLst>
          </a:custGeom>
          <a:noFill/>
          <a:ln w="22225">
            <a:solidFill>
              <a:srgbClr val="002060">
                <a:alpha val="6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nvGrpSpPr>
          <p:cNvPr id="90" name="Group 89">
            <a:extLst>
              <a:ext uri="{FF2B5EF4-FFF2-40B4-BE49-F238E27FC236}">
                <a16:creationId xmlns:a16="http://schemas.microsoft.com/office/drawing/2014/main" xmlns="" id="{C5D1BC86-F634-8AA2-70D5-25450B68F2E5}"/>
              </a:ext>
            </a:extLst>
          </p:cNvPr>
          <p:cNvGrpSpPr/>
          <p:nvPr/>
        </p:nvGrpSpPr>
        <p:grpSpPr>
          <a:xfrm>
            <a:off x="3084167" y="1295399"/>
            <a:ext cx="7650508" cy="1430033"/>
            <a:chOff x="4350992" y="1465690"/>
            <a:chExt cx="7115894" cy="1164494"/>
          </a:xfrm>
        </p:grpSpPr>
        <p:sp>
          <p:nvSpPr>
            <p:cNvPr id="39" name="Rounded Rectangle 12">
              <a:extLst>
                <a:ext uri="{FF2B5EF4-FFF2-40B4-BE49-F238E27FC236}">
                  <a16:creationId xmlns:a16="http://schemas.microsoft.com/office/drawing/2014/main" xmlns="" id="{D6B173F9-7E1F-0C72-C05E-B8F91953C33F}"/>
                </a:ext>
              </a:extLst>
            </p:cNvPr>
            <p:cNvSpPr/>
            <p:nvPr/>
          </p:nvSpPr>
          <p:spPr>
            <a:xfrm>
              <a:off x="4350992" y="1465690"/>
              <a:ext cx="7115894" cy="1164494"/>
            </a:xfrm>
            <a:prstGeom prst="roundRect">
              <a:avLst/>
            </a:prstGeom>
            <a:solidFill>
              <a:schemeClr val="accent6">
                <a:lumMod val="20000"/>
                <a:lumOff val="8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62" name="TextBox 61">
              <a:extLst>
                <a:ext uri="{FF2B5EF4-FFF2-40B4-BE49-F238E27FC236}">
                  <a16:creationId xmlns:a16="http://schemas.microsoft.com/office/drawing/2014/main" xmlns="" id="{7BE33B2A-7234-E692-19E4-81DA61EEF1C4}"/>
                </a:ext>
              </a:extLst>
            </p:cNvPr>
            <p:cNvSpPr txBox="1"/>
            <p:nvPr/>
          </p:nvSpPr>
          <p:spPr>
            <a:xfrm>
              <a:off x="4640792" y="1586282"/>
              <a:ext cx="6629958" cy="977443"/>
            </a:xfrm>
            <a:prstGeom prst="rect">
              <a:avLst/>
            </a:prstGeom>
            <a:noFill/>
          </p:spPr>
          <p:txBody>
            <a:bodyPr wrap="square" rtlCol="0">
              <a:spAutoFit/>
            </a:bodyPr>
            <a:lstStyle/>
            <a:p>
              <a:pPr marL="0" marR="0" algn="ctr">
                <a:spcBef>
                  <a:spcPts val="0"/>
                </a:spcBef>
                <a:spcAft>
                  <a:spcPts val="0"/>
                </a:spcAft>
              </a:pPr>
              <a:r>
                <a:rPr lang="vi-VN" sz="3600" b="1" dirty="0">
                  <a:solidFill>
                    <a:srgbClr val="002060"/>
                  </a:solidFill>
                  <a:effectLst/>
                  <a:latin typeface="Cambria" panose="02040503050406030204" pitchFamily="18" charset="0"/>
                  <a:ea typeface="Cambria" panose="02040503050406030204" pitchFamily="18" charset="0"/>
                </a:rPr>
                <a:t>Kể một số việc làm chăm sóc cây trồng mà em đã thực hiện.</a:t>
              </a:r>
              <a:endParaRPr lang="en-US" sz="3600" b="1" dirty="0">
                <a:solidFill>
                  <a:srgbClr val="002060"/>
                </a:solidFill>
                <a:effectLst/>
                <a:latin typeface="Cambria" panose="02040503050406030204" pitchFamily="18" charset="0"/>
                <a:ea typeface="Cambria" panose="02040503050406030204" pitchFamily="18" charset="0"/>
              </a:endParaRPr>
            </a:p>
          </p:txBody>
        </p:sp>
      </p:grpSp>
      <p:pic>
        <p:nvPicPr>
          <p:cNvPr id="85" name="图片 6">
            <a:extLst>
              <a:ext uri="{FF2B5EF4-FFF2-40B4-BE49-F238E27FC236}">
                <a16:creationId xmlns:a16="http://schemas.microsoft.com/office/drawing/2014/main" xmlns="" id="{6E1DA001-3622-6902-0513-153285619573}"/>
              </a:ext>
            </a:extLst>
          </p:cNvPr>
          <p:cNvPicPr>
            <a:picLocks noChangeAspect="1"/>
          </p:cNvPicPr>
          <p:nvPr/>
        </p:nvPicPr>
        <p:blipFill>
          <a:blip r:embed="rId11"/>
          <a:stretch>
            <a:fillRect/>
          </a:stretch>
        </p:blipFill>
        <p:spPr>
          <a:xfrm>
            <a:off x="8579940" y="206698"/>
            <a:ext cx="1048563" cy="406400"/>
          </a:xfrm>
          <a:prstGeom prst="rect">
            <a:avLst/>
          </a:prstGeom>
        </p:spPr>
      </p:pic>
      <p:pic>
        <p:nvPicPr>
          <p:cNvPr id="86" name="图片 6">
            <a:extLst>
              <a:ext uri="{FF2B5EF4-FFF2-40B4-BE49-F238E27FC236}">
                <a16:creationId xmlns:a16="http://schemas.microsoft.com/office/drawing/2014/main" xmlns="" id="{2387F5ED-9965-71B7-9B05-9D7FED0A775F}"/>
              </a:ext>
            </a:extLst>
          </p:cNvPr>
          <p:cNvPicPr>
            <a:picLocks noChangeAspect="1"/>
          </p:cNvPicPr>
          <p:nvPr/>
        </p:nvPicPr>
        <p:blipFill>
          <a:blip r:embed="rId11"/>
          <a:stretch>
            <a:fillRect/>
          </a:stretch>
        </p:blipFill>
        <p:spPr>
          <a:xfrm>
            <a:off x="6305367" y="120075"/>
            <a:ext cx="1048563" cy="406400"/>
          </a:xfrm>
          <a:prstGeom prst="rect">
            <a:avLst/>
          </a:prstGeom>
        </p:spPr>
      </p:pic>
      <p:pic>
        <p:nvPicPr>
          <p:cNvPr id="87" name="Google Shape;213;p8" descr="3 Em Bé Học Bài, Đọc Sách - KhoThietKe.Net">
            <a:extLst>
              <a:ext uri="{FF2B5EF4-FFF2-40B4-BE49-F238E27FC236}">
                <a16:creationId xmlns:a16="http://schemas.microsoft.com/office/drawing/2014/main" xmlns="" id="{448EAEC2-536B-6308-EA2D-DAE4AC6B1497}"/>
              </a:ext>
            </a:extLst>
          </p:cNvPr>
          <p:cNvPicPr preferRelativeResize="0"/>
          <p:nvPr/>
        </p:nvPicPr>
        <p:blipFill rotWithShape="1">
          <a:blip r:embed="rId12">
            <a:alphaModFix/>
          </a:blip>
          <a:srcRect/>
          <a:stretch/>
        </p:blipFill>
        <p:spPr>
          <a:xfrm>
            <a:off x="82238" y="2623335"/>
            <a:ext cx="3608539" cy="3057244"/>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wipe(down)">
                                      <p:cBhvr>
                                        <p:cTn id="12"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xmlns="" id="{1F1B7041-E846-FDBA-F6A5-EF85A4550552}"/>
              </a:ext>
            </a:extLst>
          </p:cNvPr>
          <p:cNvSpPr/>
          <p:nvPr/>
        </p:nvSpPr>
        <p:spPr>
          <a:xfrm>
            <a:off x="1914525" y="95251"/>
            <a:ext cx="7762875" cy="752474"/>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ln w="0"/>
                <a:solidFill>
                  <a:srgbClr val="002060"/>
                </a:solidFill>
                <a:latin typeface="Cambria" panose="02040503050406030204" pitchFamily="18" charset="0"/>
                <a:ea typeface="Cambria" panose="02040503050406030204" pitchFamily="18" charset="0"/>
              </a:rPr>
              <a:t>Quan sát hình 2</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và</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hoàn</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thành</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bảng</a:t>
            </a:r>
            <a:endParaRPr kumimoji="0" lang="en-US" sz="36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725A1C6D-5362-5832-6593-BF4494466501}"/>
              </a:ext>
            </a:extLst>
          </p:cNvPr>
          <p:cNvPicPr>
            <a:picLocks noChangeAspect="1"/>
          </p:cNvPicPr>
          <p:nvPr/>
        </p:nvPicPr>
        <p:blipFill>
          <a:blip r:embed="rId10"/>
          <a:stretch>
            <a:fillRect/>
          </a:stretch>
        </p:blipFill>
        <p:spPr>
          <a:xfrm>
            <a:off x="704850" y="1123189"/>
            <a:ext cx="5638800" cy="5470058"/>
          </a:xfrm>
          <a:prstGeom prst="rect">
            <a:avLst/>
          </a:prstGeom>
        </p:spPr>
      </p:pic>
      <p:graphicFrame>
        <p:nvGraphicFramePr>
          <p:cNvPr id="7" name="Table 6">
            <a:extLst>
              <a:ext uri="{FF2B5EF4-FFF2-40B4-BE49-F238E27FC236}">
                <a16:creationId xmlns:a16="http://schemas.microsoft.com/office/drawing/2014/main" xmlns="" id="{64EE0A53-D836-6464-72BB-B7542B80C08F}"/>
              </a:ext>
            </a:extLst>
          </p:cNvPr>
          <p:cNvGraphicFramePr>
            <a:graphicFrameLocks noGrp="1"/>
          </p:cNvGraphicFramePr>
          <p:nvPr>
            <p:extLst>
              <p:ext uri="{D42A27DB-BD31-4B8C-83A1-F6EECF244321}">
                <p14:modId xmlns:p14="http://schemas.microsoft.com/office/powerpoint/2010/main" val="2388146710"/>
              </p:ext>
            </p:extLst>
          </p:nvPr>
        </p:nvGraphicFramePr>
        <p:xfrm>
          <a:off x="6534150" y="2103914"/>
          <a:ext cx="5286375" cy="2434240"/>
        </p:xfrm>
        <a:graphic>
          <a:graphicData uri="http://schemas.openxmlformats.org/drawingml/2006/table">
            <a:tbl>
              <a:tblPr firstRow="1" firstCol="1" bandRow="1">
                <a:tableStyleId>{93296810-A885-4BE3-A3E7-6D5BEEA58F35}</a:tableStyleId>
              </a:tblPr>
              <a:tblGrid>
                <a:gridCol w="2914650">
                  <a:extLst>
                    <a:ext uri="{9D8B030D-6E8A-4147-A177-3AD203B41FA5}">
                      <a16:colId xmlns:a16="http://schemas.microsoft.com/office/drawing/2014/main" xmlns="" val="2506457274"/>
                    </a:ext>
                  </a:extLst>
                </a:gridCol>
                <a:gridCol w="2371725">
                  <a:extLst>
                    <a:ext uri="{9D8B030D-6E8A-4147-A177-3AD203B41FA5}">
                      <a16:colId xmlns:a16="http://schemas.microsoft.com/office/drawing/2014/main" xmlns="" val="858955790"/>
                    </a:ext>
                  </a:extLst>
                </a:gridCol>
              </a:tblGrid>
              <a:tr h="611727">
                <a:tc>
                  <a:txBody>
                    <a:bodyPr/>
                    <a:lstStyle/>
                    <a:p>
                      <a:pPr marL="0" marR="0" algn="ctr">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Cây ưa bóng râm</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270873855"/>
                  </a:ext>
                </a:extLst>
              </a:tr>
              <a:tr h="599059">
                <a:tc>
                  <a:txBody>
                    <a:bodyPr/>
                    <a:lstStyle/>
                    <a:p>
                      <a:pPr marL="0" marR="0">
                        <a:spcBef>
                          <a:spcPts val="0"/>
                        </a:spcBef>
                        <a:spcAft>
                          <a:spcPts val="0"/>
                        </a:spcAft>
                      </a:pPr>
                      <a:r>
                        <a:rPr lang="vi-VN" sz="2400" b="1" kern="1200" dirty="0">
                          <a:solidFill>
                            <a:srgbClr val="002060"/>
                          </a:solidFill>
                          <a:effectLst/>
                          <a:latin typeface="Cambria" panose="02040503050406030204" pitchFamily="18" charset="0"/>
                          <a:ea typeface="Cambria" panose="02040503050406030204" pitchFamily="18" charset="0"/>
                          <a:cs typeface="+mn-cs"/>
                        </a:rPr>
                        <a:t>Cây cần nhiều nắng.</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613820295"/>
                  </a:ext>
                </a:extLst>
              </a:tr>
              <a:tr h="611727">
                <a:tc>
                  <a:txBody>
                    <a:bodyPr/>
                    <a:lstStyle/>
                    <a:p>
                      <a:pPr marL="0" marR="0">
                        <a:spcBef>
                          <a:spcPts val="0"/>
                        </a:spcBef>
                        <a:spcAft>
                          <a:spcPts val="0"/>
                        </a:spcAft>
                      </a:pPr>
                      <a:r>
                        <a:rPr lang="vi-VN" sz="2400" b="1" kern="1200" dirty="0">
                          <a:solidFill>
                            <a:srgbClr val="002060"/>
                          </a:solidFill>
                          <a:effectLst/>
                          <a:latin typeface="Cambria" panose="02040503050406030204" pitchFamily="18" charset="0"/>
                          <a:ea typeface="Cambria" panose="02040503050406030204" pitchFamily="18" charset="0"/>
                          <a:cs typeface="+mn-cs"/>
                        </a:rPr>
                        <a:t>Cây cần ít nước.</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661829158"/>
                  </a:ext>
                </a:extLst>
              </a:tr>
              <a:tr h="611727">
                <a:tc>
                  <a:txBody>
                    <a:bodyPr/>
                    <a:lstStyle/>
                    <a:p>
                      <a:pPr marL="0" marR="0">
                        <a:spcBef>
                          <a:spcPts val="0"/>
                        </a:spcBef>
                        <a:spcAft>
                          <a:spcPts val="0"/>
                        </a:spcAft>
                      </a:pPr>
                      <a:r>
                        <a:rPr lang="vi-VN" sz="2400" b="1" kern="1200" dirty="0">
                          <a:solidFill>
                            <a:srgbClr val="002060"/>
                          </a:solidFill>
                          <a:effectLst/>
                          <a:latin typeface="Cambria" panose="02040503050406030204" pitchFamily="18" charset="0"/>
                          <a:ea typeface="Cambria" panose="02040503050406030204" pitchFamily="18" charset="0"/>
                          <a:cs typeface="+mn-cs"/>
                        </a:rPr>
                        <a:t>Cây cần nhiều nước</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706024879"/>
                  </a:ext>
                </a:extLst>
              </a:tr>
            </a:tbl>
          </a:graphicData>
        </a:graphic>
      </p:graphicFrame>
    </p:spTree>
    <p:extLst>
      <p:ext uri="{BB962C8B-B14F-4D97-AF65-F5344CB8AC3E}">
        <p14:creationId xmlns:p14="http://schemas.microsoft.com/office/powerpoint/2010/main" val="2347023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aphicFrame>
        <p:nvGraphicFramePr>
          <p:cNvPr id="7" name="Table 6">
            <a:extLst>
              <a:ext uri="{FF2B5EF4-FFF2-40B4-BE49-F238E27FC236}">
                <a16:creationId xmlns:a16="http://schemas.microsoft.com/office/drawing/2014/main" xmlns="" id="{64EE0A53-D836-6464-72BB-B7542B80C08F}"/>
              </a:ext>
            </a:extLst>
          </p:cNvPr>
          <p:cNvGraphicFramePr>
            <a:graphicFrameLocks noGrp="1"/>
          </p:cNvGraphicFramePr>
          <p:nvPr>
            <p:extLst>
              <p:ext uri="{D42A27DB-BD31-4B8C-83A1-F6EECF244321}">
                <p14:modId xmlns:p14="http://schemas.microsoft.com/office/powerpoint/2010/main" val="119735660"/>
              </p:ext>
            </p:extLst>
          </p:nvPr>
        </p:nvGraphicFramePr>
        <p:xfrm>
          <a:off x="752476" y="1171575"/>
          <a:ext cx="11068050" cy="3366580"/>
        </p:xfrm>
        <a:graphic>
          <a:graphicData uri="http://schemas.openxmlformats.org/drawingml/2006/table">
            <a:tbl>
              <a:tblPr firstRow="1" firstCol="1" bandRow="1">
                <a:tableStyleId>{93296810-A885-4BE3-A3E7-6D5BEEA58F35}</a:tableStyleId>
              </a:tblPr>
              <a:tblGrid>
                <a:gridCol w="4933949">
                  <a:extLst>
                    <a:ext uri="{9D8B030D-6E8A-4147-A177-3AD203B41FA5}">
                      <a16:colId xmlns:a16="http://schemas.microsoft.com/office/drawing/2014/main" xmlns="" val="2506457274"/>
                    </a:ext>
                  </a:extLst>
                </a:gridCol>
                <a:gridCol w="6134101">
                  <a:extLst>
                    <a:ext uri="{9D8B030D-6E8A-4147-A177-3AD203B41FA5}">
                      <a16:colId xmlns:a16="http://schemas.microsoft.com/office/drawing/2014/main" xmlns="" val="858955790"/>
                    </a:ext>
                  </a:extLst>
                </a:gridCol>
              </a:tblGrid>
              <a:tr h="846025">
                <a:tc>
                  <a:txBody>
                    <a:bodyPr/>
                    <a:lstStyle/>
                    <a:p>
                      <a:pPr marL="0" marR="0" algn="just">
                        <a:spcBef>
                          <a:spcPts val="0"/>
                        </a:spcBef>
                        <a:spcAft>
                          <a:spcPts val="0"/>
                        </a:spcAft>
                      </a:pPr>
                      <a:r>
                        <a:rPr lang="vi-VN" sz="3200" dirty="0">
                          <a:solidFill>
                            <a:srgbClr val="002060"/>
                          </a:solidFill>
                          <a:effectLst/>
                          <a:latin typeface="Cambria" panose="02040503050406030204" pitchFamily="18" charset="0"/>
                          <a:ea typeface="Cambria" panose="02040503050406030204" pitchFamily="18" charset="0"/>
                        </a:rPr>
                        <a:t>Cây ưa bóng râm</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270873855"/>
                  </a:ext>
                </a:extLst>
              </a:tr>
              <a:tr h="828505">
                <a:tc>
                  <a:txBody>
                    <a:bodyPr/>
                    <a:lstStyle/>
                    <a:p>
                      <a:pPr marL="0" marR="0" algn="just">
                        <a:spcBef>
                          <a:spcPts val="0"/>
                        </a:spcBef>
                        <a:spcAft>
                          <a:spcPts val="0"/>
                        </a:spcAft>
                      </a:pPr>
                      <a:r>
                        <a:rPr lang="vi-VN" sz="3200" b="1" kern="1200" dirty="0">
                          <a:solidFill>
                            <a:srgbClr val="002060"/>
                          </a:solidFill>
                          <a:effectLst/>
                          <a:latin typeface="Cambria" panose="02040503050406030204" pitchFamily="18" charset="0"/>
                          <a:ea typeface="Cambria" panose="02040503050406030204" pitchFamily="18" charset="0"/>
                          <a:cs typeface="+mn-cs"/>
                        </a:rPr>
                        <a:t>Cây cần nhiều nắng.</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613820295"/>
                  </a:ext>
                </a:extLst>
              </a:tr>
              <a:tr h="846025">
                <a:tc>
                  <a:txBody>
                    <a:bodyPr/>
                    <a:lstStyle/>
                    <a:p>
                      <a:pPr marL="0" marR="0" algn="just">
                        <a:spcBef>
                          <a:spcPts val="0"/>
                        </a:spcBef>
                        <a:spcAft>
                          <a:spcPts val="0"/>
                        </a:spcAft>
                      </a:pPr>
                      <a:r>
                        <a:rPr lang="vi-VN" sz="3200" b="1" kern="1200" dirty="0">
                          <a:solidFill>
                            <a:srgbClr val="002060"/>
                          </a:solidFill>
                          <a:effectLst/>
                          <a:latin typeface="Cambria" panose="02040503050406030204" pitchFamily="18" charset="0"/>
                          <a:ea typeface="Cambria" panose="02040503050406030204" pitchFamily="18" charset="0"/>
                          <a:cs typeface="+mn-cs"/>
                        </a:rPr>
                        <a:t>Cây cần ít nước.</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661829158"/>
                  </a:ext>
                </a:extLst>
              </a:tr>
              <a:tr h="846025">
                <a:tc>
                  <a:txBody>
                    <a:bodyPr/>
                    <a:lstStyle/>
                    <a:p>
                      <a:pPr marL="0" marR="0" algn="just">
                        <a:spcBef>
                          <a:spcPts val="0"/>
                        </a:spcBef>
                        <a:spcAft>
                          <a:spcPts val="0"/>
                        </a:spcAft>
                      </a:pPr>
                      <a:r>
                        <a:rPr lang="vi-VN" sz="3200" b="1" kern="1200" dirty="0">
                          <a:solidFill>
                            <a:srgbClr val="002060"/>
                          </a:solidFill>
                          <a:effectLst/>
                          <a:latin typeface="Cambria" panose="02040503050406030204" pitchFamily="18" charset="0"/>
                          <a:ea typeface="Cambria" panose="02040503050406030204" pitchFamily="18" charset="0"/>
                          <a:cs typeface="+mn-cs"/>
                        </a:rPr>
                        <a:t>Cây cần nhiều nước</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706024879"/>
                  </a:ext>
                </a:extLst>
              </a:tr>
            </a:tbl>
          </a:graphicData>
        </a:graphic>
      </p:graphicFrame>
      <p:sp>
        <p:nvSpPr>
          <p:cNvPr id="5" name="TextBox 4">
            <a:extLst>
              <a:ext uri="{FF2B5EF4-FFF2-40B4-BE49-F238E27FC236}">
                <a16:creationId xmlns:a16="http://schemas.microsoft.com/office/drawing/2014/main" xmlns="" id="{FC2CD89E-78EF-C654-0FC2-D01D9A89A5C2}"/>
              </a:ext>
            </a:extLst>
          </p:cNvPr>
          <p:cNvSpPr txBox="1"/>
          <p:nvPr/>
        </p:nvSpPr>
        <p:spPr>
          <a:xfrm>
            <a:off x="5934075" y="1238250"/>
            <a:ext cx="5476875" cy="646331"/>
          </a:xfrm>
          <a:prstGeom prst="rect">
            <a:avLst/>
          </a:prstGeom>
          <a:noFill/>
        </p:spPr>
        <p:txBody>
          <a:bodyPr wrap="square" rtlCol="0">
            <a:spAutoFit/>
          </a:bodyPr>
          <a:lstStyle/>
          <a:p>
            <a:r>
              <a:rPr lang="vi-VN" sz="3600" b="1" dirty="0">
                <a:solidFill>
                  <a:srgbClr val="FF0000"/>
                </a:solidFill>
                <a:effectLst/>
                <a:latin typeface="Cambria" panose="02040503050406030204" pitchFamily="18" charset="0"/>
                <a:ea typeface="Cambria" panose="02040503050406030204" pitchFamily="18" charset="0"/>
              </a:rPr>
              <a:t>Hoa lan</a:t>
            </a:r>
            <a:endParaRPr lang="en-US" sz="3600" b="1"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xmlns="" id="{DFAA1FE6-319A-61EA-17D4-E447E3C26C29}"/>
              </a:ext>
            </a:extLst>
          </p:cNvPr>
          <p:cNvSpPr txBox="1"/>
          <p:nvPr/>
        </p:nvSpPr>
        <p:spPr>
          <a:xfrm>
            <a:off x="5829300" y="2085975"/>
            <a:ext cx="63627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Xương rồng,</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hoa súng,</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hoa giấy</a:t>
            </a:r>
            <a:endParaRPr lang="en-US" sz="30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56B99F1E-525A-DE69-69FF-45C064AAC71E}"/>
              </a:ext>
            </a:extLst>
          </p:cNvPr>
          <p:cNvSpPr txBox="1"/>
          <p:nvPr/>
        </p:nvSpPr>
        <p:spPr>
          <a:xfrm>
            <a:off x="5829300" y="2924175"/>
            <a:ext cx="63627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Xương rồn</a:t>
            </a:r>
            <a:r>
              <a:rPr lang="en-US" sz="3000" b="1" dirty="0">
                <a:solidFill>
                  <a:srgbClr val="FF0000"/>
                </a:solidFill>
                <a:latin typeface="Cambria" panose="02040503050406030204" pitchFamily="18" charset="0"/>
                <a:ea typeface="Cambria" panose="02040503050406030204" pitchFamily="18" charset="0"/>
              </a:rPr>
              <a:t>g</a:t>
            </a:r>
          </a:p>
        </p:txBody>
      </p:sp>
      <p:sp>
        <p:nvSpPr>
          <p:cNvPr id="10" name="TextBox 9">
            <a:extLst>
              <a:ext uri="{FF2B5EF4-FFF2-40B4-BE49-F238E27FC236}">
                <a16:creationId xmlns:a16="http://schemas.microsoft.com/office/drawing/2014/main" xmlns="" id="{A88D2805-E4A5-4172-9ED4-1A4AF3FE7181}"/>
              </a:ext>
            </a:extLst>
          </p:cNvPr>
          <p:cNvSpPr txBox="1"/>
          <p:nvPr/>
        </p:nvSpPr>
        <p:spPr>
          <a:xfrm>
            <a:off x="5829300" y="3819525"/>
            <a:ext cx="6362700" cy="553998"/>
          </a:xfrm>
          <a:prstGeom prst="rect">
            <a:avLst/>
          </a:prstGeom>
          <a:noFill/>
        </p:spPr>
        <p:txBody>
          <a:bodyPr wrap="square" rtlCol="0">
            <a:spAutoFit/>
          </a:bodyPr>
          <a:lstStyle/>
          <a:p>
            <a:r>
              <a:rPr lang="en-US" sz="3000" b="1" dirty="0" err="1">
                <a:solidFill>
                  <a:srgbClr val="FF0000"/>
                </a:solidFill>
                <a:latin typeface="Cambria" panose="02040503050406030204" pitchFamily="18" charset="0"/>
                <a:ea typeface="Cambria" panose="02040503050406030204" pitchFamily="18" charset="0"/>
              </a:rPr>
              <a:t>Hoa</a:t>
            </a:r>
            <a:r>
              <a:rPr lang="en-US" sz="3000" b="1" dirty="0">
                <a:solidFill>
                  <a:srgbClr val="FF0000"/>
                </a:solidFill>
                <a:latin typeface="Cambria" panose="02040503050406030204" pitchFamily="18" charset="0"/>
                <a:ea typeface="Cambria" panose="02040503050406030204" pitchFamily="18" charset="0"/>
              </a:rPr>
              <a:t> </a:t>
            </a:r>
            <a:r>
              <a:rPr lang="en-US" sz="3000" b="1" dirty="0" err="1">
                <a:solidFill>
                  <a:srgbClr val="FF0000"/>
                </a:solidFill>
                <a:latin typeface="Cambria" panose="02040503050406030204" pitchFamily="18" charset="0"/>
                <a:ea typeface="Cambria" panose="02040503050406030204" pitchFamily="18" charset="0"/>
              </a:rPr>
              <a:t>súng</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21735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down)">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wipe(down)">
                                      <p:cBhvr>
                                        <p:cTn id="2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54" name="组合 53"/>
          <p:cNvGrpSpPr/>
          <p:nvPr/>
        </p:nvGrpSpPr>
        <p:grpSpPr>
          <a:xfrm>
            <a:off x="-106045" y="0"/>
            <a:ext cx="12390120" cy="3055620"/>
            <a:chOff x="-167" y="0"/>
            <a:chExt cx="19512" cy="4812"/>
          </a:xfrm>
        </p:grpSpPr>
        <p:pic>
          <p:nvPicPr>
            <p:cNvPr id="43"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3"/>
            <a:stretch>
              <a:fillRect/>
            </a:stretch>
          </p:blipFill>
          <p:spPr>
            <a:xfrm>
              <a:off x="-167" y="0"/>
              <a:ext cx="8286" cy="4812"/>
            </a:xfrm>
            <a:prstGeom prst="rect">
              <a:avLst/>
            </a:prstGeom>
          </p:spPr>
        </p:pic>
      </p:grpSp>
      <p:sp>
        <p:nvSpPr>
          <p:cNvPr id="2" name="矩形 1"/>
          <p:cNvSpPr/>
          <p:nvPr/>
        </p:nvSpPr>
        <p:spPr>
          <a:xfrm>
            <a:off x="1244918" y="909003"/>
            <a:ext cx="9702165" cy="5039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20" name="组合 19"/>
          <p:cNvGrpSpPr/>
          <p:nvPr/>
        </p:nvGrpSpPr>
        <p:grpSpPr>
          <a:xfrm>
            <a:off x="22860" y="3161030"/>
            <a:ext cx="12185015" cy="3695700"/>
            <a:chOff x="36" y="4978"/>
            <a:chExt cx="19189" cy="5820"/>
          </a:xfrm>
        </p:grpSpPr>
        <p:pic>
          <p:nvPicPr>
            <p:cNvPr id="22" name="图片 21" descr="组 9"/>
            <p:cNvPicPr>
              <a:picLocks noChangeAspect="1"/>
            </p:cNvPicPr>
            <p:nvPr/>
          </p:nvPicPr>
          <p:blipFill>
            <a:blip r:embed="rId4"/>
            <a:srcRect t="49373"/>
            <a:stretch>
              <a:fillRect/>
            </a:stretch>
          </p:blipFill>
          <p:spPr>
            <a:xfrm rot="16200000">
              <a:off x="12458" y="4031"/>
              <a:ext cx="5821" cy="7715"/>
            </a:xfrm>
            <a:prstGeom prst="rect">
              <a:avLst/>
            </a:prstGeom>
          </p:spPr>
        </p:pic>
        <p:pic>
          <p:nvPicPr>
            <p:cNvPr id="23" name="图片 22" descr="组 9"/>
            <p:cNvPicPr>
              <a:picLocks noChangeAspect="1"/>
            </p:cNvPicPr>
            <p:nvPr/>
          </p:nvPicPr>
          <p:blipFill>
            <a:blip r:embed="rId4"/>
            <a:srcRect t="49373"/>
            <a:stretch>
              <a:fillRect/>
            </a:stretch>
          </p:blipFill>
          <p:spPr>
            <a:xfrm rot="5400000" flipH="1">
              <a:off x="983" y="4031"/>
              <a:ext cx="5821" cy="7715"/>
            </a:xfrm>
            <a:prstGeom prst="rect">
              <a:avLst/>
            </a:prstGeom>
          </p:spPr>
        </p:pic>
      </p:grpSp>
      <p:sp>
        <p:nvSpPr>
          <p:cNvPr id="5" name="TextBox 4">
            <a:extLst>
              <a:ext uri="{FF2B5EF4-FFF2-40B4-BE49-F238E27FC236}">
                <a16:creationId xmlns:a16="http://schemas.microsoft.com/office/drawing/2014/main" xmlns="" id="{981A967E-8434-E708-5408-735BD03EAA98}"/>
              </a:ext>
            </a:extLst>
          </p:cNvPr>
          <p:cNvSpPr txBox="1"/>
          <p:nvPr/>
        </p:nvSpPr>
        <p:spPr>
          <a:xfrm>
            <a:off x="2000250" y="1600200"/>
            <a:ext cx="8324850" cy="3539430"/>
          </a:xfrm>
          <a:prstGeom prst="rect">
            <a:avLst/>
          </a:prstGeom>
          <a:noFill/>
        </p:spPr>
        <p:txBody>
          <a:bodyPr wrap="square" rtlCol="0">
            <a:spAutoFit/>
          </a:bodyPr>
          <a:lstStyle/>
          <a:p>
            <a:pPr algn="just"/>
            <a:r>
              <a:rPr lang="vi-VN" sz="3200" b="1" i="1" dirty="0">
                <a:effectLst/>
                <a:latin typeface="Cambria" panose="02040503050406030204" pitchFamily="18" charset="0"/>
                <a:ea typeface="Cambria" panose="02040503050406030204" pitchFamily="18" charset="0"/>
              </a:rPr>
              <a:t>Mỗi loại cây ở các giai đoạn phát triển có nhu cầu sống khác nhau.</a:t>
            </a:r>
            <a:r>
              <a:rPr lang="en-US" sz="3200" b="1" i="1" dirty="0">
                <a:effectLst/>
                <a:latin typeface="Cambria" panose="02040503050406030204" pitchFamily="18" charset="0"/>
                <a:ea typeface="Cambria" panose="02040503050406030204" pitchFamily="18" charset="0"/>
              </a:rPr>
              <a:t> </a:t>
            </a:r>
            <a:r>
              <a:rPr lang="vi-VN" sz="3200" b="1" i="1" dirty="0">
                <a:effectLst/>
                <a:latin typeface="Cambria" panose="02040503050406030204" pitchFamily="18" charset="0"/>
                <a:ea typeface="Cambria" panose="02040503050406030204" pitchFamily="18" charset="0"/>
              </a:rPr>
              <a:t>Lúa nước giai đoạn từ cây con đến khi trổ bông cần nhiều nước,</a:t>
            </a:r>
            <a:r>
              <a:rPr lang="en-US" sz="3200" b="1" i="1" dirty="0">
                <a:effectLst/>
                <a:latin typeface="Cambria" panose="02040503050406030204" pitchFamily="18" charset="0"/>
                <a:ea typeface="Cambria" panose="02040503050406030204" pitchFamily="18" charset="0"/>
              </a:rPr>
              <a:t> </a:t>
            </a:r>
            <a:r>
              <a:rPr lang="vi-VN" sz="3200" b="1" i="1" dirty="0">
                <a:effectLst/>
                <a:latin typeface="Cambria" panose="02040503050406030204" pitchFamily="18" charset="0"/>
                <a:ea typeface="Cambria" panose="02040503050406030204" pitchFamily="18" charset="0"/>
              </a:rPr>
              <a:t>nên</a:t>
            </a:r>
            <a:r>
              <a:rPr lang="en-US" sz="3200" b="1" i="1" dirty="0">
                <a:effectLst/>
                <a:latin typeface="Cambria" panose="02040503050406030204" pitchFamily="18" charset="0"/>
                <a:ea typeface="Cambria" panose="02040503050406030204" pitchFamily="18" charset="0"/>
              </a:rPr>
              <a:t> </a:t>
            </a:r>
            <a:r>
              <a:rPr lang="vi-VN" sz="3200" b="1" i="1" dirty="0">
                <a:effectLst/>
                <a:latin typeface="Cambria" panose="02040503050406030204" pitchFamily="18" charset="0"/>
                <a:ea typeface="Cambria" panose="02040503050406030204" pitchFamily="18" charset="0"/>
              </a:rPr>
              <a:t>để ruộng lúa ngập nước khoảng 2 cm đến 5 cm. </a:t>
            </a:r>
            <a:r>
              <a:rPr lang="en-US" sz="3200" b="1" i="1" dirty="0">
                <a:effectLst/>
                <a:latin typeface="Cambria" panose="02040503050406030204" pitchFamily="18" charset="0"/>
                <a:ea typeface="Cambria" panose="02040503050406030204" pitchFamily="18" charset="0"/>
              </a:rPr>
              <a:t>K</a:t>
            </a:r>
            <a:r>
              <a:rPr lang="vi-VN" sz="3200" b="1" i="1" dirty="0">
                <a:effectLst/>
                <a:latin typeface="Cambria" panose="02040503050406030204" pitchFamily="18" charset="0"/>
                <a:ea typeface="Cambria" panose="02040503050406030204" pitchFamily="18" charset="0"/>
              </a:rPr>
              <a:t>hi hạt lúa lớn và chín nhu cầu nước ít hơn,chỉ cần giữ ruộng đủ ẩm.</a:t>
            </a:r>
            <a:endParaRPr lang="en-US" sz="3200" b="1" dirty="0">
              <a:effectLst/>
              <a:latin typeface="Cambria" panose="02040503050406030204" pitchFamily="18" charset="0"/>
              <a:ea typeface="Cambria" panose="02040503050406030204" pitchFamily="18" charset="0"/>
            </a:endParaRPr>
          </a:p>
          <a:p>
            <a:pPr algn="just"/>
            <a:endParaRPr lang="en-US" sz="3200" b="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xmlns="" id="{9165C5C9-38CC-49F8-735E-0D2542EED0B4}"/>
              </a:ext>
            </a:extLst>
          </p:cNvPr>
          <p:cNvPicPr>
            <a:picLocks noChangeAspect="1"/>
          </p:cNvPicPr>
          <p:nvPr/>
        </p:nvPicPr>
        <p:blipFill>
          <a:blip r:embed="rId5"/>
          <a:stretch>
            <a:fillRect/>
          </a:stretch>
        </p:blipFill>
        <p:spPr>
          <a:xfrm>
            <a:off x="4550523" y="0"/>
            <a:ext cx="3243353" cy="96934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5" name="Content Placeholder 12">
            <a:extLst>
              <a:ext uri="{FF2B5EF4-FFF2-40B4-BE49-F238E27FC236}">
                <a16:creationId xmlns:a16="http://schemas.microsoft.com/office/drawing/2014/main" xmlns="" id="{C06B860C-C2C6-7183-8218-6F9EDE8335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546" y="1285875"/>
            <a:ext cx="10644740" cy="3294672"/>
          </a:xfrm>
          <a:prstGeom prst="rect">
            <a:avLst/>
          </a:prstGeom>
        </p:spPr>
      </p:pic>
      <p:sp>
        <p:nvSpPr>
          <p:cNvPr id="6" name="文本框 34">
            <a:extLst>
              <a:ext uri="{FF2B5EF4-FFF2-40B4-BE49-F238E27FC236}">
                <a16:creationId xmlns:a16="http://schemas.microsoft.com/office/drawing/2014/main" xmlns="" id="{9E2CAB6F-419F-6C33-141D-AE8BBFCAB35D}"/>
              </a:ext>
            </a:extLst>
          </p:cNvPr>
          <p:cNvSpPr txBox="1"/>
          <p:nvPr/>
        </p:nvSpPr>
        <p:spPr>
          <a:xfrm>
            <a:off x="1133764" y="1596228"/>
            <a:ext cx="10140254" cy="2123658"/>
          </a:xfrm>
          <a:prstGeom prst="rect">
            <a:avLst/>
          </a:prstGeom>
          <a:noFill/>
        </p:spPr>
        <p:txBody>
          <a:bodyPr wrap="square" rtlCol="0">
            <a:spAutoFit/>
          </a:bodyPr>
          <a:lstStyle/>
          <a:p>
            <a:pPr algn="just"/>
            <a:r>
              <a:rPr lang="vi-VN"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Lấy ví dụ về cây trồng cần nhiều nước, ít nước, cây thích hợp ở nơi bóng râm, cây cần nhiều nắng,...</a:t>
            </a:r>
          </a:p>
        </p:txBody>
      </p:sp>
      <p:pic>
        <p:nvPicPr>
          <p:cNvPr id="7" name="Picture 6">
            <a:extLst>
              <a:ext uri="{FF2B5EF4-FFF2-40B4-BE49-F238E27FC236}">
                <a16:creationId xmlns:a16="http://schemas.microsoft.com/office/drawing/2014/main" xmlns="" id="{8CE82799-016B-7BE7-000C-7625D8DCD9A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1" y="3581400"/>
            <a:ext cx="3654835" cy="3654835"/>
          </a:xfrm>
          <a:prstGeom prst="rect">
            <a:avLst/>
          </a:prstGeom>
        </p:spPr>
      </p:pic>
    </p:spTree>
    <p:extLst>
      <p:ext uri="{BB962C8B-B14F-4D97-AF65-F5344CB8AC3E}">
        <p14:creationId xmlns:p14="http://schemas.microsoft.com/office/powerpoint/2010/main" val="18872032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TextBox 3">
            <a:extLst>
              <a:ext uri="{FF2B5EF4-FFF2-40B4-BE49-F238E27FC236}">
                <a16:creationId xmlns:a16="http://schemas.microsoft.com/office/drawing/2014/main" xmlns="" id="{C90EDDCC-0AF4-350F-3B03-29BDAF8CF9FD}"/>
              </a:ext>
            </a:extLst>
          </p:cNvPr>
          <p:cNvSpPr txBox="1"/>
          <p:nvPr/>
        </p:nvSpPr>
        <p:spPr>
          <a:xfrm>
            <a:off x="656583" y="479661"/>
            <a:ext cx="11049642" cy="1191816"/>
          </a:xfrm>
          <a:prstGeom prst="roundRect">
            <a:avLst/>
          </a:prstGeom>
          <a:solidFill>
            <a:schemeClr val="accent5">
              <a:lumMod val="20000"/>
              <a:lumOff val="80000"/>
            </a:schemeClr>
          </a:solidFill>
          <a:ln w="28575">
            <a:solidFill>
              <a:srgbClr val="00B050"/>
            </a:solidFill>
          </a:ln>
        </p:spPr>
        <p:txBody>
          <a:bodyPr wrap="square">
            <a:spAutoFit/>
          </a:bodyPr>
          <a:lstStyle/>
          <a:p>
            <a:pPr algn="ctr"/>
            <a:r>
              <a:rPr lang="vi-VN" sz="3200" b="1" dirty="0">
                <a:solidFill>
                  <a:srgbClr val="000000"/>
                </a:solidFill>
                <a:latin typeface="Calibri" panose="020F0502020204030204" pitchFamily="34" charset="0"/>
                <a:cs typeface="Calibri" panose="020F0502020204030204" pitchFamily="34" charset="0"/>
              </a:rPr>
              <a:t>Cây cần nhiều nước: cây lúa nước, cây hoa sen, cây rau muống, cây rau cần...</a:t>
            </a:r>
          </a:p>
        </p:txBody>
      </p:sp>
      <p:pic>
        <p:nvPicPr>
          <p:cNvPr id="1026" name="Picture 2" descr="Nam Bắc - Vững bước cùng nhà nông">
            <a:extLst>
              <a:ext uri="{FF2B5EF4-FFF2-40B4-BE49-F238E27FC236}">
                <a16:creationId xmlns:a16="http://schemas.microsoft.com/office/drawing/2014/main" xmlns="" id="{0E5E3DD6-DF90-EE15-45B2-559C9EA1CF9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7676" y="2315716"/>
            <a:ext cx="5523420" cy="31421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ẠT GIỐNG RAU MUỐNG NƯỚC THÁI LAN | Shopee Việt Nam">
            <a:extLst>
              <a:ext uri="{FF2B5EF4-FFF2-40B4-BE49-F238E27FC236}">
                <a16:creationId xmlns:a16="http://schemas.microsoft.com/office/drawing/2014/main" xmlns="" id="{5D0ADDEF-038C-CC42-ED2C-B800D215CE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49975" y="2362200"/>
            <a:ext cx="5537199" cy="311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8551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TextBox 3">
            <a:extLst>
              <a:ext uri="{FF2B5EF4-FFF2-40B4-BE49-F238E27FC236}">
                <a16:creationId xmlns:a16="http://schemas.microsoft.com/office/drawing/2014/main" xmlns="" id="{C90EDDCC-0AF4-350F-3B03-29BDAF8CF9FD}"/>
              </a:ext>
            </a:extLst>
          </p:cNvPr>
          <p:cNvSpPr txBox="1"/>
          <p:nvPr/>
        </p:nvSpPr>
        <p:spPr>
          <a:xfrm>
            <a:off x="656583" y="479661"/>
            <a:ext cx="11049642" cy="646986"/>
          </a:xfrm>
          <a:prstGeom prst="roundRect">
            <a:avLst/>
          </a:prstGeom>
          <a:solidFill>
            <a:schemeClr val="accent5">
              <a:lumMod val="20000"/>
              <a:lumOff val="80000"/>
            </a:schemeClr>
          </a:solidFill>
          <a:ln w="28575">
            <a:solidFill>
              <a:srgbClr val="00B050"/>
            </a:solidFill>
          </a:ln>
        </p:spPr>
        <p:txBody>
          <a:bodyPr wrap="square">
            <a:spAutoFit/>
          </a:bodyPr>
          <a:lstStyle/>
          <a:p>
            <a:pPr lvl="0" algn="ctr"/>
            <a:r>
              <a:rPr lang="vi-VN" sz="3200" b="1" dirty="0">
                <a:solidFill>
                  <a:srgbClr val="000000"/>
                </a:solidFill>
                <a:latin typeface="Calibri" panose="020F0502020204030204" pitchFamily="34" charset="0"/>
                <a:cs typeface="Calibri" panose="020F0502020204030204" pitchFamily="34" charset="0"/>
              </a:rPr>
              <a:t>Cây cần ít nước: </a:t>
            </a:r>
            <a:r>
              <a:rPr lang="en-US" sz="3200" b="1" dirty="0">
                <a:solidFill>
                  <a:srgbClr val="000000"/>
                </a:solidFill>
                <a:latin typeface="Calibri" panose="020F0502020204030204" pitchFamily="34" charset="0"/>
                <a:cs typeface="Calibri" panose="020F0502020204030204" pitchFamily="34" charset="0"/>
              </a:rPr>
              <a:t>Thanh long, phi </a:t>
            </a:r>
            <a:r>
              <a:rPr lang="en-US" sz="3200" b="1" dirty="0" err="1">
                <a:solidFill>
                  <a:srgbClr val="000000"/>
                </a:solidFill>
                <a:latin typeface="Calibri" panose="020F0502020204030204" pitchFamily="34" charset="0"/>
                <a:cs typeface="Calibri" panose="020F0502020204030204" pitchFamily="34" charset="0"/>
              </a:rPr>
              <a:t>lao</a:t>
            </a:r>
            <a:r>
              <a:rPr lang="en-US" sz="3200" b="1" dirty="0">
                <a:solidFill>
                  <a:srgbClr val="000000"/>
                </a:solidFill>
                <a:latin typeface="Calibri" panose="020F0502020204030204" pitchFamily="34" charset="0"/>
                <a:cs typeface="Calibri" panose="020F0502020204030204" pitchFamily="34" charset="0"/>
              </a:rPr>
              <a:t>, </a:t>
            </a:r>
            <a:r>
              <a:rPr lang="vi-VN" sz="3200" b="1" dirty="0">
                <a:solidFill>
                  <a:srgbClr val="000000"/>
                </a:solidFill>
                <a:latin typeface="Calibri" panose="020F0502020204030204" pitchFamily="34" charset="0"/>
                <a:cs typeface="Calibri" panose="020F0502020204030204" pitchFamily="34" charset="0"/>
              </a:rPr>
              <a:t>cây kim tiền, cây sen đá, ...</a:t>
            </a:r>
            <a:endPar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050" name="Picture 2" descr="Cách trồng sen đá tại nhà tươi tốt và đẹp không bị úng nước">
            <a:extLst>
              <a:ext uri="{FF2B5EF4-FFF2-40B4-BE49-F238E27FC236}">
                <a16:creationId xmlns:a16="http://schemas.microsoft.com/office/drawing/2014/main" xmlns="" id="{29A469B5-1540-01F8-7F85-87C586E00C1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57950" y="2012419"/>
            <a:ext cx="4781550" cy="3221569"/>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Giải pháp 'đường dài' cho cây thanh long - Đài Phát thanh và Truyền hình  Long An">
            <a:extLst>
              <a:ext uri="{FF2B5EF4-FFF2-40B4-BE49-F238E27FC236}">
                <a16:creationId xmlns:a16="http://schemas.microsoft.com/office/drawing/2014/main" xmlns="" id="{433F4ED5-2D0F-7E54-5CB1-54AABEDA16A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Giải pháp 'đường dài' cho cây thanh long - Đài Phát thanh và Truyền hình  Long An">
            <a:extLst>
              <a:ext uri="{FF2B5EF4-FFF2-40B4-BE49-F238E27FC236}">
                <a16:creationId xmlns:a16="http://schemas.microsoft.com/office/drawing/2014/main" xmlns="" id="{3826F8CA-A8F2-6EB0-4E99-8315728F2F7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Thanh long ruột trắng – Quicker Vietnam">
            <a:extLst>
              <a:ext uri="{FF2B5EF4-FFF2-40B4-BE49-F238E27FC236}">
                <a16:creationId xmlns:a16="http://schemas.microsoft.com/office/drawing/2014/main" xmlns="" id="{AFE04E72-4686-D7B3-21F5-F5A2FFEF96E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6750" y="1952682"/>
            <a:ext cx="4972050" cy="3316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750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6"/>
                                        </p:tgtEl>
                                        <p:attrNameLst>
                                          <p:attrName>style.visibility</p:attrName>
                                        </p:attrNameLst>
                                      </p:cBhvr>
                                      <p:to>
                                        <p:strVal val="visible"/>
                                      </p:to>
                                    </p:set>
                                    <p:animEffect transition="in" filter="fade">
                                      <p:cBhvr>
                                        <p:cTn id="12" dur="1000"/>
                                        <p:tgtEl>
                                          <p:spTgt spid="2056"/>
                                        </p:tgtEl>
                                      </p:cBhvr>
                                    </p:animEffect>
                                    <p:anim calcmode="lin" valueType="num">
                                      <p:cBhvr>
                                        <p:cTn id="13" dur="1000" fill="hold"/>
                                        <p:tgtEl>
                                          <p:spTgt spid="2056"/>
                                        </p:tgtEl>
                                        <p:attrNameLst>
                                          <p:attrName>ppt_x</p:attrName>
                                        </p:attrNameLst>
                                      </p:cBhvr>
                                      <p:tavLst>
                                        <p:tav tm="0">
                                          <p:val>
                                            <p:strVal val="#ppt_x"/>
                                          </p:val>
                                        </p:tav>
                                        <p:tav tm="100000">
                                          <p:val>
                                            <p:strVal val="#ppt_x"/>
                                          </p:val>
                                        </p:tav>
                                      </p:tavLst>
                                    </p:anim>
                                    <p:anim calcmode="lin" valueType="num">
                                      <p:cBhvr>
                                        <p:cTn id="14" dur="1000" fill="hold"/>
                                        <p:tgtEl>
                                          <p:spTgt spid="205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TextBox 3">
            <a:extLst>
              <a:ext uri="{FF2B5EF4-FFF2-40B4-BE49-F238E27FC236}">
                <a16:creationId xmlns:a16="http://schemas.microsoft.com/office/drawing/2014/main" xmlns="" id="{C90EDDCC-0AF4-350F-3B03-29BDAF8CF9FD}"/>
              </a:ext>
            </a:extLst>
          </p:cNvPr>
          <p:cNvSpPr txBox="1"/>
          <p:nvPr/>
        </p:nvSpPr>
        <p:spPr>
          <a:xfrm>
            <a:off x="656583" y="479661"/>
            <a:ext cx="11049642" cy="646986"/>
          </a:xfrm>
          <a:prstGeom prst="roundRect">
            <a:avLst/>
          </a:prstGeom>
          <a:solidFill>
            <a:schemeClr val="accent5">
              <a:lumMod val="20000"/>
              <a:lumOff val="80000"/>
            </a:schemeClr>
          </a:solidFill>
          <a:ln w="28575">
            <a:solidFill>
              <a:srgbClr val="00B050"/>
            </a:solidFill>
          </a:ln>
        </p:spPr>
        <p:txBody>
          <a:bodyPr wrap="square">
            <a:spAutoFit/>
          </a:bodyPr>
          <a:lstStyle/>
          <a:p>
            <a:pPr lvl="0" algn="ctr"/>
            <a:r>
              <a:rPr lang="vi-VN" sz="3200" b="1" dirty="0">
                <a:solidFill>
                  <a:srgbClr val="000000"/>
                </a:solidFill>
                <a:latin typeface="Calibri" panose="020F0502020204030204" pitchFamily="34" charset="0"/>
                <a:cs typeface="Calibri" panose="020F0502020204030204" pitchFamily="34" charset="0"/>
              </a:rPr>
              <a:t>Cây thích hợp nơi bóng râm là: cây lá lốt, cây mùi tàu...</a:t>
            </a:r>
            <a:endPar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AutoShape 4" descr="Giải pháp 'đường dài' cho cây thanh long - Đài Phát thanh và Truyền hình  Long An">
            <a:extLst>
              <a:ext uri="{FF2B5EF4-FFF2-40B4-BE49-F238E27FC236}">
                <a16:creationId xmlns:a16="http://schemas.microsoft.com/office/drawing/2014/main" xmlns="" id="{433F4ED5-2D0F-7E54-5CB1-54AABEDA16A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descr="Giải pháp 'đường dài' cho cây thanh long - Đài Phát thanh và Truyền hình  Long An">
            <a:extLst>
              <a:ext uri="{FF2B5EF4-FFF2-40B4-BE49-F238E27FC236}">
                <a16:creationId xmlns:a16="http://schemas.microsoft.com/office/drawing/2014/main" xmlns="" id="{3826F8CA-A8F2-6EB0-4E99-8315728F2F7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074" name="Picture 2" descr="Cây lá lốt được nhân dân sử dụng hiệu quả trong việc chữa các bệnh phong  thấp, đau nhức xương khớp khi trời lạnh, cảm mạo, thương hàn , đau răng,  viêm">
            <a:extLst>
              <a:ext uri="{FF2B5EF4-FFF2-40B4-BE49-F238E27FC236}">
                <a16:creationId xmlns:a16="http://schemas.microsoft.com/office/drawing/2014/main" xmlns="" id="{986A31E3-A0C7-AD7C-6A7D-B993B2E13DB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8250" y="2038350"/>
            <a:ext cx="457200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rồng rau mùi tàu theo cách này, 20 ngày sau chị em mừng rỡ vì có đám rau  gia vị xanh non">
            <a:extLst>
              <a:ext uri="{FF2B5EF4-FFF2-40B4-BE49-F238E27FC236}">
                <a16:creationId xmlns:a16="http://schemas.microsoft.com/office/drawing/2014/main" xmlns="" id="{25317A32-714C-CCD8-F28B-D39971496F3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10324" y="2058591"/>
            <a:ext cx="4867275" cy="3042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86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000"/>
                                        <p:tgtEl>
                                          <p:spTgt spid="3074"/>
                                        </p:tgtEl>
                                      </p:cBhvr>
                                    </p:animEffect>
                                    <p:anim calcmode="lin" valueType="num">
                                      <p:cBhvr>
                                        <p:cTn id="18" dur="1000" fill="hold"/>
                                        <p:tgtEl>
                                          <p:spTgt spid="3074"/>
                                        </p:tgtEl>
                                        <p:attrNameLst>
                                          <p:attrName>ppt_x</p:attrName>
                                        </p:attrNameLst>
                                      </p:cBhvr>
                                      <p:tavLst>
                                        <p:tav tm="0">
                                          <p:val>
                                            <p:strVal val="#ppt_x"/>
                                          </p:val>
                                        </p:tav>
                                        <p:tav tm="100000">
                                          <p:val>
                                            <p:strVal val="#ppt_x"/>
                                          </p:val>
                                        </p:tav>
                                      </p:tavLst>
                                    </p:anim>
                                    <p:anim calcmode="lin" valueType="num">
                                      <p:cBhvr>
                                        <p:cTn id="1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8"/>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10"/>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9"/>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1"/>
          <a:srcRect t="13066" r="-2559" b="-947"/>
          <a:stretch>
            <a:fillRect/>
          </a:stretch>
        </p:blipFill>
        <p:spPr>
          <a:xfrm>
            <a:off x="881380" y="567055"/>
            <a:ext cx="3075940" cy="3053715"/>
          </a:xfrm>
          <a:prstGeom prst="ellipse">
            <a:avLst/>
          </a:prstGeom>
        </p:spPr>
      </p:pic>
      <p:pic>
        <p:nvPicPr>
          <p:cNvPr id="2" name="Picture 1">
            <a:extLst>
              <a:ext uri="{FF2B5EF4-FFF2-40B4-BE49-F238E27FC236}">
                <a16:creationId xmlns:a16="http://schemas.microsoft.com/office/drawing/2014/main" xmlns="" id="{9490C892-973F-45C4-AE23-5079B297DF61}"/>
              </a:ext>
            </a:extLst>
          </p:cNvPr>
          <p:cNvPicPr>
            <a:picLocks noChangeAspect="1"/>
          </p:cNvPicPr>
          <p:nvPr/>
        </p:nvPicPr>
        <p:blipFill>
          <a:blip r:embed="rId12"/>
          <a:stretch>
            <a:fillRect/>
          </a:stretch>
        </p:blipFill>
        <p:spPr>
          <a:xfrm>
            <a:off x="3158233" y="1947497"/>
            <a:ext cx="5913633" cy="40298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TextBox 3">
            <a:extLst>
              <a:ext uri="{FF2B5EF4-FFF2-40B4-BE49-F238E27FC236}">
                <a16:creationId xmlns:a16="http://schemas.microsoft.com/office/drawing/2014/main" xmlns="" id="{C90EDDCC-0AF4-350F-3B03-29BDAF8CF9FD}"/>
              </a:ext>
            </a:extLst>
          </p:cNvPr>
          <p:cNvSpPr txBox="1"/>
          <p:nvPr/>
        </p:nvSpPr>
        <p:spPr>
          <a:xfrm>
            <a:off x="656583" y="479661"/>
            <a:ext cx="11049642" cy="646986"/>
          </a:xfrm>
          <a:prstGeom prst="roundRect">
            <a:avLst/>
          </a:prstGeom>
          <a:solidFill>
            <a:schemeClr val="accent5">
              <a:lumMod val="20000"/>
              <a:lumOff val="80000"/>
            </a:schemeClr>
          </a:solidFill>
          <a:ln w="28575">
            <a:solidFill>
              <a:srgbClr val="00B050"/>
            </a:solidFill>
          </a:ln>
        </p:spPr>
        <p:txBody>
          <a:bodyPr wrap="square">
            <a:spAutoFit/>
          </a:bodyPr>
          <a:lstStyle/>
          <a:p>
            <a:pPr lvl="0" algn="ctr"/>
            <a:r>
              <a:rPr lang="vi-VN" sz="3200" b="1" dirty="0">
                <a:solidFill>
                  <a:srgbClr val="000000"/>
                </a:solidFill>
                <a:latin typeface="Calibri" panose="020F0502020204030204" pitchFamily="34" charset="0"/>
                <a:cs typeface="Calibri" panose="020F0502020204030204" pitchFamily="34" charset="0"/>
              </a:rPr>
              <a:t>Cây cần nhiều nắng: cây hoa giấy, </a:t>
            </a:r>
            <a:r>
              <a:rPr lang="en-US" sz="3200" b="1" dirty="0" err="1">
                <a:solidFill>
                  <a:srgbClr val="000000"/>
                </a:solidFill>
                <a:latin typeface="Calibri" panose="020F0502020204030204" pitchFamily="34" charset="0"/>
                <a:cs typeface="Calibri" panose="020F0502020204030204" pitchFamily="34" charset="0"/>
              </a:rPr>
              <a:t>hoa</a:t>
            </a:r>
            <a:r>
              <a:rPr lang="en-US" sz="3200" b="1" dirty="0">
                <a:solidFill>
                  <a:srgbClr val="000000"/>
                </a:solidFill>
                <a:latin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cs typeface="Calibri" panose="020F0502020204030204" pitchFamily="34" charset="0"/>
              </a:rPr>
              <a:t>hồng</a:t>
            </a:r>
            <a:r>
              <a:rPr lang="vi-VN" sz="3200" b="1" dirty="0">
                <a:solidFill>
                  <a:srgbClr val="000000"/>
                </a:solidFill>
                <a:latin typeface="Calibri" panose="020F0502020204030204" pitchFamily="34" charset="0"/>
                <a:cs typeface="Calibri" panose="020F0502020204030204" pitchFamily="34" charset="0"/>
              </a:rPr>
              <a:t>, cây cam,....</a:t>
            </a:r>
            <a:endPar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AutoShape 4" descr="Giải pháp 'đường dài' cho cây thanh long - Đài Phát thanh và Truyền hình  Long An">
            <a:extLst>
              <a:ext uri="{FF2B5EF4-FFF2-40B4-BE49-F238E27FC236}">
                <a16:creationId xmlns:a16="http://schemas.microsoft.com/office/drawing/2014/main" xmlns="" id="{433F4ED5-2D0F-7E54-5CB1-54AABEDA16A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descr="Giải pháp 'đường dài' cho cây thanh long - Đài Phát thanh và Truyền hình  Long An">
            <a:extLst>
              <a:ext uri="{FF2B5EF4-FFF2-40B4-BE49-F238E27FC236}">
                <a16:creationId xmlns:a16="http://schemas.microsoft.com/office/drawing/2014/main" xmlns="" id="{3826F8CA-A8F2-6EB0-4E99-8315728F2F7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098" name="Picture 2" descr="Cách chăm sóc cây hoa hồng chuẩn, khỏe thân, dày cánh | Cleanipedia">
            <a:extLst>
              <a:ext uri="{FF2B5EF4-FFF2-40B4-BE49-F238E27FC236}">
                <a16:creationId xmlns:a16="http://schemas.microsoft.com/office/drawing/2014/main" xmlns="" id="{686C18CD-1972-5E28-17BD-2257FEC9724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7225" y="1657091"/>
            <a:ext cx="5286375" cy="409989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6 bước gieo hạt trồng cây cam đơn giản trong chậu cho quả mọng nước">
            <a:extLst>
              <a:ext uri="{FF2B5EF4-FFF2-40B4-BE49-F238E27FC236}">
                <a16:creationId xmlns:a16="http://schemas.microsoft.com/office/drawing/2014/main" xmlns="" id="{D92A3C72-7BB9-F71E-328F-99C694CAFCF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89674" y="1704974"/>
            <a:ext cx="5346701" cy="401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918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5" name="Content Placeholder 12">
            <a:extLst>
              <a:ext uri="{FF2B5EF4-FFF2-40B4-BE49-F238E27FC236}">
                <a16:creationId xmlns:a16="http://schemas.microsoft.com/office/drawing/2014/main" xmlns="" id="{C06B860C-C2C6-7183-8218-6F9EDE8335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546" y="1285875"/>
            <a:ext cx="10644740" cy="2333625"/>
          </a:xfrm>
          <a:prstGeom prst="rect">
            <a:avLst/>
          </a:prstGeom>
        </p:spPr>
      </p:pic>
      <p:sp>
        <p:nvSpPr>
          <p:cNvPr id="6" name="文本框 34">
            <a:extLst>
              <a:ext uri="{FF2B5EF4-FFF2-40B4-BE49-F238E27FC236}">
                <a16:creationId xmlns:a16="http://schemas.microsoft.com/office/drawing/2014/main" xmlns="" id="{9E2CAB6F-419F-6C33-141D-AE8BBFCAB35D}"/>
              </a:ext>
            </a:extLst>
          </p:cNvPr>
          <p:cNvSpPr txBox="1"/>
          <p:nvPr/>
        </p:nvSpPr>
        <p:spPr>
          <a:xfrm>
            <a:off x="1133764" y="1596228"/>
            <a:ext cx="10140254" cy="1446550"/>
          </a:xfrm>
          <a:prstGeom prst="rect">
            <a:avLst/>
          </a:prstGeom>
          <a:noFill/>
        </p:spPr>
        <p:txBody>
          <a:bodyPr wrap="square" rtlCol="0">
            <a:spAutoFit/>
          </a:bodyPr>
          <a:lstStyle/>
          <a:p>
            <a:pPr lvl="0" algn="just"/>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vi-VN"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Đề xuất một số việc làm cụ thể để chăm sóc cây trồng. Giải thích.</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8CE82799-016B-7BE7-000C-7625D8DCD9A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180974" y="3203165"/>
            <a:ext cx="3654835" cy="3654835"/>
          </a:xfrm>
          <a:prstGeom prst="rect">
            <a:avLst/>
          </a:prstGeom>
        </p:spPr>
      </p:pic>
    </p:spTree>
    <p:extLst>
      <p:ext uri="{BB962C8B-B14F-4D97-AF65-F5344CB8AC3E}">
        <p14:creationId xmlns:p14="http://schemas.microsoft.com/office/powerpoint/2010/main" val="3455193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xmlns="" id="{1F1B7041-E846-FDBA-F6A5-EF85A4550552}"/>
              </a:ext>
            </a:extLst>
          </p:cNvPr>
          <p:cNvSpPr/>
          <p:nvPr/>
        </p:nvSpPr>
        <p:spPr>
          <a:xfrm>
            <a:off x="1209675" y="95251"/>
            <a:ext cx="9715500" cy="752474"/>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ln w="0"/>
                <a:solidFill>
                  <a:srgbClr val="002060"/>
                </a:solidFill>
                <a:latin typeface="Cambria" panose="02040503050406030204" pitchFamily="18" charset="0"/>
                <a:ea typeface="Cambria" panose="02040503050406030204" pitchFamily="18" charset="0"/>
              </a:rPr>
              <a:t>Một số việc làm cụ thể để chăm sóc cây trồng:</a:t>
            </a:r>
            <a:endParaRPr kumimoji="0" lang="en-US" sz="36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xmlns="" id="{0F02A728-5523-2937-E40F-68FCD4D85879}"/>
              </a:ext>
            </a:extLst>
          </p:cNvPr>
          <p:cNvSpPr txBox="1"/>
          <p:nvPr/>
        </p:nvSpPr>
        <p:spPr>
          <a:xfrm>
            <a:off x="923925" y="1438275"/>
            <a:ext cx="10782300" cy="5016758"/>
          </a:xfrm>
          <a:prstGeom prst="rect">
            <a:avLst/>
          </a:prstGeom>
          <a:noFill/>
        </p:spPr>
        <p:txBody>
          <a:bodyPr wrap="square" rtlCol="0">
            <a:spAutoFit/>
          </a:bodyPr>
          <a:lstStyle/>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Tỉa dặm cây: </a:t>
            </a:r>
            <a:r>
              <a:rPr lang="vi-VN" sz="3200" b="0" i="0" dirty="0">
                <a:solidFill>
                  <a:srgbClr val="000000"/>
                </a:solidFill>
                <a:effectLst/>
                <a:latin typeface="Cambria" panose="02040503050406030204" pitchFamily="18" charset="0"/>
                <a:ea typeface="Cambria" panose="02040503050406030204" pitchFamily="18" charset="0"/>
              </a:rPr>
              <a:t>Điều chỉnh mật độ khoảng cách của cây trồng hợp lý.</a:t>
            </a:r>
          </a:p>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Làm cỏ: </a:t>
            </a:r>
            <a:r>
              <a:rPr lang="vi-VN" sz="3200" b="0" i="0" dirty="0">
                <a:solidFill>
                  <a:srgbClr val="000000"/>
                </a:solidFill>
                <a:effectLst/>
                <a:latin typeface="Cambria" panose="02040503050406030204" pitchFamily="18" charset="0"/>
                <a:ea typeface="Cambria" panose="02040503050406030204" pitchFamily="18" charset="0"/>
              </a:rPr>
              <a:t>Diệt trừ cỏ dại và mầm mống sâu bệnh.</a:t>
            </a:r>
          </a:p>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Vun xới: </a:t>
            </a:r>
            <a:r>
              <a:rPr lang="vi-VN" sz="3200" b="0" i="0" dirty="0">
                <a:solidFill>
                  <a:srgbClr val="000000"/>
                </a:solidFill>
                <a:effectLst/>
                <a:latin typeface="Cambria" panose="02040503050406030204" pitchFamily="18" charset="0"/>
                <a:ea typeface="Cambria" panose="02040503050406030204" pitchFamily="18" charset="0"/>
              </a:rPr>
              <a:t>Trộn xơ dừa, mùn cưa và vỏ trấu như một loại phân bón hữu cơ để đảm bảo dinh dưỡng và độ tơi xốp của cây.</a:t>
            </a:r>
          </a:p>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Tưới nước: </a:t>
            </a:r>
            <a:r>
              <a:rPr lang="vi-VN" sz="3200" b="0" i="0" dirty="0">
                <a:solidFill>
                  <a:srgbClr val="000000"/>
                </a:solidFill>
                <a:effectLst/>
                <a:latin typeface="Cambria" panose="02040503050406030204" pitchFamily="18" charset="0"/>
                <a:ea typeface="Cambria" panose="02040503050406030204" pitchFamily="18" charset="0"/>
              </a:rPr>
              <a:t>Cung cấp đủ nước và kịp thời để cây phát triển, sinh trưởng tốt.</a:t>
            </a:r>
          </a:p>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Tiêu nước: </a:t>
            </a:r>
            <a:r>
              <a:rPr lang="vi-VN" sz="3200" b="0" i="0" dirty="0">
                <a:solidFill>
                  <a:srgbClr val="000000"/>
                </a:solidFill>
                <a:effectLst/>
                <a:latin typeface="Cambria" panose="02040503050406030204" pitchFamily="18" charset="0"/>
                <a:ea typeface="Cambria" panose="02040503050406030204" pitchFamily="18" charset="0"/>
              </a:rPr>
              <a:t>Để cây khỏi bị chết, ngập úng khi thừa nước.</a:t>
            </a:r>
          </a:p>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Bón phân: </a:t>
            </a:r>
            <a:r>
              <a:rPr lang="vi-VN" sz="3200" b="0" i="0" dirty="0">
                <a:solidFill>
                  <a:srgbClr val="000000"/>
                </a:solidFill>
                <a:effectLst/>
                <a:latin typeface="Cambria" panose="02040503050406030204" pitchFamily="18" charset="0"/>
                <a:ea typeface="Cambria" panose="02040503050406030204" pitchFamily="18" charset="0"/>
              </a:rPr>
              <a:t>Cung cấp chất dinh dưỡng cho cây.</a:t>
            </a:r>
          </a:p>
        </p:txBody>
      </p:sp>
    </p:spTree>
    <p:extLst>
      <p:ext uri="{BB962C8B-B14F-4D97-AF65-F5344CB8AC3E}">
        <p14:creationId xmlns:p14="http://schemas.microsoft.com/office/powerpoint/2010/main" val="24594554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down)">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down)">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down)">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xmlns="" id="{1F1B7041-E846-FDBA-F6A5-EF85A4550552}"/>
              </a:ext>
            </a:extLst>
          </p:cNvPr>
          <p:cNvSpPr/>
          <p:nvPr/>
        </p:nvSpPr>
        <p:spPr>
          <a:xfrm>
            <a:off x="243905" y="341831"/>
            <a:ext cx="2622586" cy="752474"/>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002060"/>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w="0"/>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noProof="0" dirty="0">
                <a:ln w="0"/>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w="0"/>
                <a:solidFill>
                  <a:srgbClr val="002060"/>
                </a:solidFill>
                <a:effectLst/>
                <a:uLnTx/>
                <a:uFillTx/>
                <a:latin typeface="Cambria" panose="02040503050406030204" pitchFamily="18" charset="0"/>
                <a:ea typeface="Cambria" panose="02040503050406030204" pitchFamily="18" charset="0"/>
                <a:cs typeface="+mn-cs"/>
              </a:rPr>
              <a:t>biết</a:t>
            </a:r>
            <a:endParaRPr kumimoji="0" lang="en-US" sz="36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xmlns="" id="{0F02A728-5523-2937-E40F-68FCD4D85879}"/>
              </a:ext>
            </a:extLst>
          </p:cNvPr>
          <p:cNvSpPr txBox="1"/>
          <p:nvPr/>
        </p:nvSpPr>
        <p:spPr>
          <a:xfrm>
            <a:off x="841732" y="1068405"/>
            <a:ext cx="10782300" cy="1815882"/>
          </a:xfrm>
          <a:prstGeom prst="rect">
            <a:avLst/>
          </a:prstGeom>
          <a:noFill/>
        </p:spPr>
        <p:txBody>
          <a:bodyPr wrap="square" rtlCol="0">
            <a:spAutoFit/>
          </a:bodyPr>
          <a:lstStyle/>
          <a:p>
            <a:pPr lvl="0" algn="just"/>
            <a:r>
              <a:rPr lang="vi-VN" sz="2800" b="1" dirty="0">
                <a:solidFill>
                  <a:srgbClr val="000000"/>
                </a:solidFill>
                <a:latin typeface="Cambria" panose="02040503050406030204" pitchFamily="18" charset="0"/>
                <a:ea typeface="Cambria" panose="02040503050406030204" pitchFamily="18" charset="0"/>
              </a:rPr>
              <a:t>Mỗi loại cây ở các giai đoạn phát triển có nhu cầu sống khác nhau. Lúa nước giai đoạn từ cây con đến khi trổ bông cần nhiều nước, nên để ruộng lúa ngập nước khoảng 2 cm đến 5 cm. Khi hạt lúa lớn và chín nhu cầu nước ít hơn, chỉ cần giữ ruộng đủ ẩm.</a:t>
            </a:r>
          </a:p>
        </p:txBody>
      </p:sp>
      <p:pic>
        <p:nvPicPr>
          <p:cNvPr id="1026" name="Picture 2" descr="Nhu cầu dinh dưỡng, biểu hiện thiếu hụt và cách khắc phục cho lúa - Nghiên  cứu phân bón">
            <a:extLst>
              <a:ext uri="{FF2B5EF4-FFF2-40B4-BE49-F238E27FC236}">
                <a16:creationId xmlns:a16="http://schemas.microsoft.com/office/drawing/2014/main" xmlns="" id="{4FAB79F3-4EF8-A3A5-C2E9-DDBBFFA563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1912" y="2985982"/>
            <a:ext cx="10477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315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7"/>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9"/>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0"/>
          <a:srcRect t="13066" r="-2559" b="-947"/>
          <a:stretch>
            <a:fillRect/>
          </a:stretch>
        </p:blipFill>
        <p:spPr>
          <a:xfrm>
            <a:off x="9116060" y="3605530"/>
            <a:ext cx="3075940" cy="3053715"/>
          </a:xfrm>
          <a:prstGeom prst="ellipse">
            <a:avLst/>
          </a:prstGeom>
        </p:spPr>
      </p:pic>
      <p:pic>
        <p:nvPicPr>
          <p:cNvPr id="5" name="Picture 4">
            <a:extLst>
              <a:ext uri="{FF2B5EF4-FFF2-40B4-BE49-F238E27FC236}">
                <a16:creationId xmlns:a16="http://schemas.microsoft.com/office/drawing/2014/main" xmlns="" id="{3F063679-E6AB-107F-DEB5-5A88E0B825D3}"/>
              </a:ext>
            </a:extLst>
          </p:cNvPr>
          <p:cNvPicPr>
            <a:picLocks noChangeAspect="1"/>
          </p:cNvPicPr>
          <p:nvPr/>
        </p:nvPicPr>
        <p:blipFill>
          <a:blip r:embed="rId11"/>
          <a:stretch>
            <a:fillRect/>
          </a:stretch>
        </p:blipFill>
        <p:spPr>
          <a:xfrm>
            <a:off x="2366819" y="2336181"/>
            <a:ext cx="7706012" cy="2566638"/>
          </a:xfrm>
          <a:prstGeom prst="rect">
            <a:avLst/>
          </a:prstGeom>
        </p:spPr>
      </p:pic>
    </p:spTree>
    <p:extLst>
      <p:ext uri="{BB962C8B-B14F-4D97-AF65-F5344CB8AC3E}">
        <p14:creationId xmlns:p14="http://schemas.microsoft.com/office/powerpoint/2010/main" val="3219859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4" name="Picture 3" descr="A white circle with a black background&#10;&#10;Description automatically generated with low confidence">
            <a:extLst>
              <a:ext uri="{FF2B5EF4-FFF2-40B4-BE49-F238E27FC236}">
                <a16:creationId xmlns:a16="http://schemas.microsoft.com/office/drawing/2014/main" xmlns="" id="{7B10B5EE-20AD-C769-7318-081E22858F0C}"/>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3152621" y="177500"/>
            <a:ext cx="9039379" cy="5753882"/>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xmlns="" id="{5551CFEC-D30A-1A52-F413-964E44778B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928" y="2196452"/>
            <a:ext cx="4829302" cy="4428469"/>
          </a:xfrm>
          <a:prstGeom prst="rect">
            <a:avLst/>
          </a:prstGeom>
        </p:spPr>
      </p:pic>
      <p:pic>
        <p:nvPicPr>
          <p:cNvPr id="10" name="Picture 9">
            <a:extLst>
              <a:ext uri="{FF2B5EF4-FFF2-40B4-BE49-F238E27FC236}">
                <a16:creationId xmlns:a16="http://schemas.microsoft.com/office/drawing/2014/main" xmlns="" id="{4B341051-DF02-BAA1-6833-9F0786A8EC44}"/>
              </a:ext>
            </a:extLst>
          </p:cNvPr>
          <p:cNvPicPr>
            <a:picLocks noChangeAspect="1"/>
          </p:cNvPicPr>
          <p:nvPr/>
        </p:nvPicPr>
        <p:blipFill>
          <a:blip r:embed="rId13"/>
          <a:stretch>
            <a:fillRect/>
          </a:stretch>
        </p:blipFill>
        <p:spPr>
          <a:xfrm>
            <a:off x="4431489" y="2200916"/>
            <a:ext cx="6986622" cy="2780017"/>
          </a:xfrm>
          <a:prstGeom prst="rect">
            <a:avLst/>
          </a:prstGeom>
        </p:spPr>
      </p:pic>
    </p:spTree>
    <p:extLst>
      <p:ext uri="{BB962C8B-B14F-4D97-AF65-F5344CB8AC3E}">
        <p14:creationId xmlns:p14="http://schemas.microsoft.com/office/powerpoint/2010/main" val="3989409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矩形: 圆角 17">
            <a:extLst>
              <a:ext uri="{FF2B5EF4-FFF2-40B4-BE49-F238E27FC236}">
                <a16:creationId xmlns:a16="http://schemas.microsoft.com/office/drawing/2014/main" xmlns="" id="{7E623B4E-03E9-A605-1B15-9CA50A97365B}"/>
              </a:ext>
            </a:extLst>
          </p:cNvPr>
          <p:cNvSpPr/>
          <p:nvPr/>
        </p:nvSpPr>
        <p:spPr>
          <a:xfrm>
            <a:off x="638175" y="2234042"/>
            <a:ext cx="11249025" cy="4204858"/>
          </a:xfrm>
          <a:prstGeom prst="roundRect">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xmlns="" id="{DE41DC70-F836-C2DE-4F01-2B1FF4C08E14}"/>
              </a:ext>
            </a:extLst>
          </p:cNvPr>
          <p:cNvSpPr txBox="1"/>
          <p:nvPr/>
        </p:nvSpPr>
        <p:spPr>
          <a:xfrm>
            <a:off x="857250" y="2394641"/>
            <a:ext cx="10172699" cy="1200329"/>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dirty="0">
                <a:solidFill>
                  <a:prstClr val="black"/>
                </a:solidFill>
                <a:latin typeface="Calibri" panose="020F0502020204030204" pitchFamily="34" charset="0"/>
                <a:cs typeface="Calibri" panose="020F0502020204030204" pitchFamily="34" charset="0"/>
              </a:rPr>
              <a:t>Chia lớp thành các nhóm. Và cùng thi một lượt tổng thời gian 2 phút.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xmlns="" id="{DF41B506-4372-13C0-6571-6AB18F78E617}"/>
              </a:ext>
            </a:extLst>
          </p:cNvPr>
          <p:cNvPicPr>
            <a:picLocks noChangeAspect="1"/>
          </p:cNvPicPr>
          <p:nvPr/>
        </p:nvPicPr>
        <p:blipFill>
          <a:blip r:embed="rId10"/>
          <a:stretch>
            <a:fillRect/>
          </a:stretch>
        </p:blipFill>
        <p:spPr>
          <a:xfrm>
            <a:off x="4630919" y="851107"/>
            <a:ext cx="3139712" cy="1079086"/>
          </a:xfrm>
          <a:prstGeom prst="rect">
            <a:avLst/>
          </a:prstGeom>
        </p:spPr>
      </p:pic>
      <p:sp>
        <p:nvSpPr>
          <p:cNvPr id="8" name="TextBox 7">
            <a:extLst>
              <a:ext uri="{FF2B5EF4-FFF2-40B4-BE49-F238E27FC236}">
                <a16:creationId xmlns:a16="http://schemas.microsoft.com/office/drawing/2014/main" xmlns="" id="{1F3AA528-A72B-A962-EAC7-45D01D4AFCE7}"/>
              </a:ext>
            </a:extLst>
          </p:cNvPr>
          <p:cNvSpPr txBox="1"/>
          <p:nvPr/>
        </p:nvSpPr>
        <p:spPr>
          <a:xfrm>
            <a:off x="904875" y="3771900"/>
            <a:ext cx="10887075" cy="2308324"/>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3600" dirty="0">
                <a:solidFill>
                  <a:prstClr val="black"/>
                </a:solidFill>
                <a:latin typeface="Calibri" panose="020F0502020204030204" pitchFamily="34" charset="0"/>
                <a:cs typeface="Calibri" panose="020F0502020204030204" pitchFamily="34" charset="0"/>
              </a:rPr>
              <a:t>Các nhóm thi nhau đưa ra những ví vụ về loại cây cần nhiều nước;</a:t>
            </a:r>
            <a:r>
              <a:rPr lang="en-US" sz="3600" dirty="0">
                <a:solidFill>
                  <a:prstClr val="black"/>
                </a:solidFill>
                <a:latin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cs typeface="Calibri" panose="020F0502020204030204" pitchFamily="34" charset="0"/>
              </a:rPr>
              <a:t>loại cây cần ít nước;</a:t>
            </a:r>
            <a:r>
              <a:rPr lang="en-US" sz="3600" dirty="0">
                <a:solidFill>
                  <a:prstClr val="black"/>
                </a:solidFill>
                <a:latin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cs typeface="Calibri" panose="020F0502020204030204" pitchFamily="34" charset="0"/>
              </a:rPr>
              <a:t>loại cây cần ánh sáng;</a:t>
            </a:r>
            <a:r>
              <a:rPr lang="en-US" sz="3600" dirty="0">
                <a:solidFill>
                  <a:prstClr val="black"/>
                </a:solidFill>
                <a:latin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cs typeface="Calibri" panose="020F0502020204030204" pitchFamily="34" charset="0"/>
              </a:rPr>
              <a:t>loại cây cần nơi bóng râm. Sau 2 phút, nhóm nào tìm được nhiều  nhất nhóm đó thắng cuộc.</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57292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6"/>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10"/>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1"/>
          <a:stretch>
            <a:fillRect/>
          </a:stretch>
        </p:blipFill>
        <p:spPr>
          <a:xfrm>
            <a:off x="6836843" y="92113"/>
            <a:ext cx="800621" cy="821690"/>
          </a:xfrm>
          <a:prstGeom prst="rect">
            <a:avLst/>
          </a:prstGeom>
        </p:spPr>
      </p:pic>
      <p:sp>
        <p:nvSpPr>
          <p:cNvPr id="10" name="TextBox 9"/>
          <p:cNvSpPr txBox="1"/>
          <p:nvPr/>
        </p:nvSpPr>
        <p:spPr>
          <a:xfrm>
            <a:off x="6878515" y="21057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2p</a:t>
            </a:r>
          </a:p>
        </p:txBody>
      </p:sp>
      <p:pic>
        <p:nvPicPr>
          <p:cNvPr id="121" name="Picture 120"/>
          <p:cNvPicPr>
            <a:picLocks noChangeAspect="1"/>
          </p:cNvPicPr>
          <p:nvPr/>
        </p:nvPicPr>
        <p:blipFill>
          <a:blip r:embed="rId12"/>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4266226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2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20000"/>
                                        <p:tgtEl>
                                          <p:spTgt spid="41"/>
                                        </p:tgtEl>
                                      </p:cBhvr>
                                    </p:animEffect>
                                    <p:set>
                                      <p:cBhvr>
                                        <p:cTn id="27" dur="1" fill="hold">
                                          <p:stCondLst>
                                            <p:cond delay="11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20012" fill="hold"/>
                                        <p:tgtEl>
                                          <p:spTgt spid="119"/>
                                        </p:tgtEl>
                                      </p:cBhvr>
                                    </p:cmd>
                                  </p:childTnLst>
                                </p:cTn>
                              </p:par>
                            </p:childTnLst>
                          </p:cTn>
                        </p:par>
                        <p:par>
                          <p:cTn id="30" fill="hold">
                            <p:stCondLst>
                              <p:cond delay="120012"/>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20012"/>
                            </p:stCondLst>
                            <p:childTnLst>
                              <p:par>
                                <p:cTn id="34" presetID="1" presetClass="mediacall" presetSubtype="0" fill="hold" nodeType="afterEffect">
                                  <p:stCondLst>
                                    <p:cond delay="0"/>
                                  </p:stCondLst>
                                  <p:childTnLst>
                                    <p:cmd type="call" cmd="playFrom(0.0)">
                                      <p:cBhvr>
                                        <p:cTn id="35" dur="2008"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8270" y="-2667000"/>
            <a:ext cx="6856730" cy="12192000"/>
          </a:xfrm>
          <a:prstGeom prst="rect">
            <a:avLst/>
          </a:prstGeom>
        </p:spPr>
      </p:pic>
      <p:pic>
        <p:nvPicPr>
          <p:cNvPr id="4" name="图片 3" descr="组 8"/>
          <p:cNvPicPr>
            <a:picLocks noChangeAspect="1"/>
          </p:cNvPicPr>
          <p:nvPr/>
        </p:nvPicPr>
        <p:blipFill>
          <a:blip r:embed="rId4"/>
          <a:srcRect t="6889" r="14174" b="13348"/>
          <a:stretch>
            <a:fillRect/>
          </a:stretch>
        </p:blipFill>
        <p:spPr>
          <a:xfrm>
            <a:off x="5840730" y="7620"/>
            <a:ext cx="6344285" cy="6830060"/>
          </a:xfrm>
          <a:prstGeom prst="rect">
            <a:avLst/>
          </a:prstGeom>
        </p:spPr>
      </p:pic>
      <p:pic>
        <p:nvPicPr>
          <p:cNvPr id="5" name="图片 4" descr="组 9"/>
          <p:cNvPicPr>
            <a:picLocks noChangeAspect="1"/>
          </p:cNvPicPr>
          <p:nvPr/>
        </p:nvPicPr>
        <p:blipFill>
          <a:blip r:embed="rId5"/>
          <a:srcRect t="53912"/>
          <a:stretch>
            <a:fillRect/>
          </a:stretch>
        </p:blipFill>
        <p:spPr>
          <a:xfrm>
            <a:off x="0" y="1544320"/>
            <a:ext cx="4370070" cy="5271135"/>
          </a:xfrm>
          <a:prstGeom prst="rect">
            <a:avLst/>
          </a:prstGeom>
        </p:spPr>
      </p:pic>
      <p:grpSp>
        <p:nvGrpSpPr>
          <p:cNvPr id="33" name="组合 32"/>
          <p:cNvGrpSpPr/>
          <p:nvPr/>
        </p:nvGrpSpPr>
        <p:grpSpPr>
          <a:xfrm>
            <a:off x="-6985" y="7620"/>
            <a:ext cx="12198985" cy="6823075"/>
            <a:chOff x="-11" y="12"/>
            <a:chExt cx="19211" cy="10745"/>
          </a:xfrm>
        </p:grpSpPr>
        <p:pic>
          <p:nvPicPr>
            <p:cNvPr id="36" name="图片 35" descr="图层 79 副本"/>
            <p:cNvPicPr>
              <a:picLocks noChangeAspect="1"/>
            </p:cNvPicPr>
            <p:nvPr/>
          </p:nvPicPr>
          <p:blipFill>
            <a:blip r:embed="rId6"/>
            <a:stretch>
              <a:fillRect/>
            </a:stretch>
          </p:blipFill>
          <p:spPr>
            <a:xfrm>
              <a:off x="12362" y="6131"/>
              <a:ext cx="6839" cy="4626"/>
            </a:xfrm>
            <a:prstGeom prst="rect">
              <a:avLst/>
            </a:prstGeom>
          </p:spPr>
        </p:pic>
        <p:pic>
          <p:nvPicPr>
            <p:cNvPr id="37" name="图片 36" descr="图层 79 副本"/>
            <p:cNvPicPr>
              <a:picLocks noChangeAspect="1"/>
            </p:cNvPicPr>
            <p:nvPr/>
          </p:nvPicPr>
          <p:blipFill>
            <a:blip r:embed="rId6"/>
            <a:stretch>
              <a:fillRect/>
            </a:stretch>
          </p:blipFill>
          <p:spPr>
            <a:xfrm flipH="1" flipV="1">
              <a:off x="-11" y="12"/>
              <a:ext cx="6839" cy="4626"/>
            </a:xfrm>
            <a:prstGeom prst="rect">
              <a:avLst/>
            </a:prstGeom>
          </p:spPr>
        </p:pic>
      </p:grpSp>
      <p:pic>
        <p:nvPicPr>
          <p:cNvPr id="7" name="Picture 6">
            <a:extLst>
              <a:ext uri="{FF2B5EF4-FFF2-40B4-BE49-F238E27FC236}">
                <a16:creationId xmlns:a16="http://schemas.microsoft.com/office/drawing/2014/main" xmlns="" id="{20958DA5-C37A-D805-BA34-566076BF1C08}"/>
              </a:ext>
            </a:extLst>
          </p:cNvPr>
          <p:cNvPicPr>
            <a:picLocks noChangeAspect="1"/>
          </p:cNvPicPr>
          <p:nvPr/>
        </p:nvPicPr>
        <p:blipFill>
          <a:blip r:embed="rId7"/>
          <a:stretch>
            <a:fillRect/>
          </a:stretch>
        </p:blipFill>
        <p:spPr>
          <a:xfrm>
            <a:off x="1544706" y="1311223"/>
            <a:ext cx="5730737" cy="412125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strips(down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a16="http://schemas.microsoft.com/office/drawing/2014/main" xmlns=""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a16="http://schemas.microsoft.com/office/drawing/2014/main" xmlns=""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a16="http://schemas.microsoft.com/office/drawing/2014/main" xmlns=""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pic>
        <p:nvPicPr>
          <p:cNvPr id="3" name="Picture 2">
            <a:extLst>
              <a:ext uri="{FF2B5EF4-FFF2-40B4-BE49-F238E27FC236}">
                <a16:creationId xmlns:a16="http://schemas.microsoft.com/office/drawing/2014/main" xmlns="" id="{AC38239C-2742-FEE7-BE39-A572619AE919}"/>
              </a:ext>
            </a:extLst>
          </p:cNvPr>
          <p:cNvPicPr>
            <a:picLocks noChangeAspect="1"/>
          </p:cNvPicPr>
          <p:nvPr/>
        </p:nvPicPr>
        <p:blipFill>
          <a:blip r:embed="rId7"/>
          <a:stretch>
            <a:fillRect/>
          </a:stretch>
        </p:blipFill>
        <p:spPr>
          <a:xfrm>
            <a:off x="257175" y="1131591"/>
            <a:ext cx="12192000" cy="1451568"/>
          </a:xfrm>
          <a:prstGeom prst="rect">
            <a:avLst/>
          </a:prstGeom>
        </p:spPr>
      </p:pic>
    </p:spTree>
    <p:extLst>
      <p:ext uri="{BB962C8B-B14F-4D97-AF65-F5344CB8AC3E}">
        <p14:creationId xmlns:p14="http://schemas.microsoft.com/office/powerpoint/2010/main" val="999693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F6DE1475-3F86-4716-88D2-E678E00D5CD0}"/>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255EB68D-5642-403F-B9D6-35EF2DB827B0}"/>
              </a:ext>
            </a:extLst>
          </p:cNvPr>
          <p:cNvGrpSpPr/>
          <p:nvPr/>
        </p:nvGrpSpPr>
        <p:grpSpPr>
          <a:xfrm>
            <a:off x="993057" y="737416"/>
            <a:ext cx="10573027" cy="1651821"/>
            <a:chOff x="894735" y="845571"/>
            <a:chExt cx="10573027" cy="1651821"/>
          </a:xfrm>
        </p:grpSpPr>
        <p:sp>
          <p:nvSpPr>
            <p:cNvPr id="2" name="Rectangle: Rounded Corners 1">
              <a:extLst>
                <a:ext uri="{FF2B5EF4-FFF2-40B4-BE49-F238E27FC236}">
                  <a16:creationId xmlns:a16="http://schemas.microsoft.com/office/drawing/2014/main" xmlns="" id="{103638F0-DF5B-4BEF-9B83-622B7A4AB0C0}"/>
                </a:ext>
              </a:extLst>
            </p:cNvPr>
            <p:cNvSpPr/>
            <p:nvPr/>
          </p:nvSpPr>
          <p:spPr>
            <a:xfrm>
              <a:off x="894735" y="845571"/>
              <a:ext cx="10573027" cy="1651821"/>
            </a:xfrm>
            <a:prstGeom prst="roundRect">
              <a:avLst/>
            </a:prstGeom>
            <a:solidFill>
              <a:srgbClr val="FFC000"/>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4F03C69E-3FC5-45D6-8533-999BA21C806A}"/>
                </a:ext>
              </a:extLst>
            </p:cNvPr>
            <p:cNvSpPr txBox="1"/>
            <p:nvPr/>
          </p:nvSpPr>
          <p:spPr>
            <a:xfrm>
              <a:off x="1052052" y="1007471"/>
              <a:ext cx="10245213" cy="1328023"/>
            </a:xfrm>
            <a:prstGeom prst="roundRect">
              <a:avLst/>
            </a:prstGeom>
            <a:noFill/>
            <a:ln w="28575">
              <a:solidFill>
                <a:schemeClr val="bg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Xếp</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động</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vật</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lang="en-US" sz="3600" b="1" dirty="0" err="1">
                  <a:solidFill>
                    <a:srgbClr val="002060"/>
                  </a:solidFill>
                  <a:latin typeface="Calibri" panose="020F0502020204030204"/>
                </a:rPr>
                <a:t>vào</a:t>
              </a:r>
              <a:r>
                <a:rPr lang="en-US" sz="3600" b="1" dirty="0">
                  <a:solidFill>
                    <a:srgbClr val="002060"/>
                  </a:solidFill>
                  <a:latin typeface="Calibri" panose="020F0502020204030204"/>
                </a:rPr>
                <a:t> 2 </a:t>
              </a:r>
              <a:r>
                <a:rPr lang="en-US" sz="3600" b="1" dirty="0" err="1">
                  <a:solidFill>
                    <a:srgbClr val="002060"/>
                  </a:solidFill>
                  <a:latin typeface="Calibri" panose="020F0502020204030204"/>
                </a:rPr>
                <a:t>nhóm</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Động</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vật</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ăn</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cỏ</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và</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động</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vật</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ăn</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thịt</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graphicFrame>
        <p:nvGraphicFramePr>
          <p:cNvPr id="13" name="Table 13">
            <a:extLst>
              <a:ext uri="{FF2B5EF4-FFF2-40B4-BE49-F238E27FC236}">
                <a16:creationId xmlns:a16="http://schemas.microsoft.com/office/drawing/2014/main" xmlns="" id="{95507013-F8F8-4D0F-9420-BE5D4521C307}"/>
              </a:ext>
            </a:extLst>
          </p:cNvPr>
          <p:cNvGraphicFramePr>
            <a:graphicFrameLocks noGrp="1"/>
          </p:cNvGraphicFramePr>
          <p:nvPr>
            <p:extLst>
              <p:ext uri="{D42A27DB-BD31-4B8C-83A1-F6EECF244321}">
                <p14:modId xmlns:p14="http://schemas.microsoft.com/office/powerpoint/2010/main" val="1480389849"/>
              </p:ext>
            </p:extLst>
          </p:nvPr>
        </p:nvGraphicFramePr>
        <p:xfrm>
          <a:off x="2032000" y="2716283"/>
          <a:ext cx="8128000" cy="4023360"/>
        </p:xfrm>
        <a:graphic>
          <a:graphicData uri="http://schemas.openxmlformats.org/drawingml/2006/table">
            <a:tbl>
              <a:tblPr firstRow="1" bandRow="1">
                <a:tableStyleId>{00A15C55-8517-42AA-B614-E9B94910E393}</a:tableStyleId>
              </a:tblPr>
              <a:tblGrid>
                <a:gridCol w="4064000">
                  <a:extLst>
                    <a:ext uri="{9D8B030D-6E8A-4147-A177-3AD203B41FA5}">
                      <a16:colId xmlns:a16="http://schemas.microsoft.com/office/drawing/2014/main" xmlns="" val="67585051"/>
                    </a:ext>
                  </a:extLst>
                </a:gridCol>
                <a:gridCol w="4064000">
                  <a:extLst>
                    <a:ext uri="{9D8B030D-6E8A-4147-A177-3AD203B41FA5}">
                      <a16:colId xmlns:a16="http://schemas.microsoft.com/office/drawing/2014/main" xmlns="" val="3166997455"/>
                    </a:ext>
                  </a:extLst>
                </a:gridCol>
              </a:tblGrid>
              <a:tr h="370840">
                <a:tc>
                  <a:txBody>
                    <a:bodyPr/>
                    <a:lstStyle/>
                    <a:p>
                      <a:pPr algn="ctr"/>
                      <a:r>
                        <a:rPr lang="en-US" sz="3600" dirty="0" err="1">
                          <a:solidFill>
                            <a:srgbClr val="C00000"/>
                          </a:solidFill>
                        </a:rPr>
                        <a:t>Động</a:t>
                      </a:r>
                      <a:r>
                        <a:rPr lang="en-US" sz="3600" dirty="0">
                          <a:solidFill>
                            <a:srgbClr val="C00000"/>
                          </a:solidFill>
                        </a:rPr>
                        <a:t> </a:t>
                      </a:r>
                      <a:r>
                        <a:rPr lang="en-US" sz="3600" dirty="0" err="1">
                          <a:solidFill>
                            <a:srgbClr val="C00000"/>
                          </a:solidFill>
                        </a:rPr>
                        <a:t>vật</a:t>
                      </a:r>
                      <a:r>
                        <a:rPr lang="en-US" sz="3600" dirty="0">
                          <a:solidFill>
                            <a:srgbClr val="C00000"/>
                          </a:solidFill>
                        </a:rPr>
                        <a:t> </a:t>
                      </a:r>
                      <a:r>
                        <a:rPr lang="en-US" sz="3600" dirty="0" err="1">
                          <a:solidFill>
                            <a:srgbClr val="C00000"/>
                          </a:solidFill>
                        </a:rPr>
                        <a:t>ăn</a:t>
                      </a:r>
                      <a:r>
                        <a:rPr lang="en-US" sz="3600" dirty="0">
                          <a:solidFill>
                            <a:srgbClr val="C00000"/>
                          </a:solidFill>
                        </a:rPr>
                        <a:t> </a:t>
                      </a:r>
                      <a:r>
                        <a:rPr lang="en-US" sz="3600" dirty="0" err="1">
                          <a:solidFill>
                            <a:srgbClr val="C00000"/>
                          </a:solidFill>
                        </a:rPr>
                        <a:t>cỏ</a:t>
                      </a:r>
                      <a:endParaRPr lang="en-US" sz="3600" dirty="0">
                        <a:solidFill>
                          <a:srgbClr val="C00000"/>
                        </a:solidFill>
                      </a:endParaRPr>
                    </a:p>
                  </a:txBody>
                  <a:tcPr/>
                </a:tc>
                <a:tc>
                  <a:txBody>
                    <a:bodyPr/>
                    <a:lstStyle/>
                    <a:p>
                      <a:pPr algn="ctr"/>
                      <a:r>
                        <a:rPr lang="en-US" sz="3600" dirty="0" err="1">
                          <a:solidFill>
                            <a:srgbClr val="C00000"/>
                          </a:solidFill>
                        </a:rPr>
                        <a:t>Động</a:t>
                      </a:r>
                      <a:r>
                        <a:rPr lang="en-US" sz="3600" dirty="0">
                          <a:solidFill>
                            <a:srgbClr val="C00000"/>
                          </a:solidFill>
                        </a:rPr>
                        <a:t> </a:t>
                      </a:r>
                      <a:r>
                        <a:rPr lang="en-US" sz="3600" dirty="0" err="1">
                          <a:solidFill>
                            <a:srgbClr val="C00000"/>
                          </a:solidFill>
                        </a:rPr>
                        <a:t>vật</a:t>
                      </a:r>
                      <a:r>
                        <a:rPr lang="en-US" sz="3600" dirty="0">
                          <a:solidFill>
                            <a:srgbClr val="C00000"/>
                          </a:solidFill>
                        </a:rPr>
                        <a:t> </a:t>
                      </a:r>
                      <a:r>
                        <a:rPr lang="en-US" sz="3600" dirty="0" err="1">
                          <a:solidFill>
                            <a:srgbClr val="C00000"/>
                          </a:solidFill>
                        </a:rPr>
                        <a:t>ăn</a:t>
                      </a:r>
                      <a:r>
                        <a:rPr lang="en-US" sz="3600" dirty="0">
                          <a:solidFill>
                            <a:srgbClr val="C00000"/>
                          </a:solidFill>
                        </a:rPr>
                        <a:t> </a:t>
                      </a:r>
                      <a:r>
                        <a:rPr lang="en-US" sz="3600" dirty="0" err="1">
                          <a:solidFill>
                            <a:srgbClr val="C00000"/>
                          </a:solidFill>
                        </a:rPr>
                        <a:t>thịt</a:t>
                      </a:r>
                      <a:endParaRPr lang="en-US" sz="3600" dirty="0">
                        <a:solidFill>
                          <a:srgbClr val="C00000"/>
                        </a:solidFill>
                      </a:endParaRPr>
                    </a:p>
                  </a:txBody>
                  <a:tcPr/>
                </a:tc>
                <a:extLst>
                  <a:ext uri="{0D108BD9-81ED-4DB2-BD59-A6C34878D82A}">
                    <a16:rowId xmlns:a16="http://schemas.microsoft.com/office/drawing/2014/main" xmlns="" val="4220490445"/>
                  </a:ext>
                </a:extLst>
              </a:tr>
              <a:tr h="370840">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xmlns="" val="3543244339"/>
                  </a:ext>
                </a:extLst>
              </a:tr>
            </a:tbl>
          </a:graphicData>
        </a:graphic>
      </p:graphicFrame>
      <p:pic>
        <p:nvPicPr>
          <p:cNvPr id="6" name="Picture 5">
            <a:extLst>
              <a:ext uri="{FF2B5EF4-FFF2-40B4-BE49-F238E27FC236}">
                <a16:creationId xmlns:a16="http://schemas.microsoft.com/office/drawing/2014/main" xmlns="" id="{F7907BCB-0551-4D43-AEA1-F6ADF242BAD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936" b="100000" l="10000" r="93485">
                        <a14:foregroundMark x1="42121" y1="6809" x2="63182" y2="4574"/>
                        <a14:foregroundMark x1="63182" y1="4574" x2="63788" y2="4362"/>
                        <a14:foregroundMark x1="50455" y1="31702" x2="67576" y2="34043"/>
                        <a14:foregroundMark x1="56061" y1="90426" x2="53788" y2="99468"/>
                        <a14:foregroundMark x1="56061" y1="99468" x2="64394" y2="99894"/>
                        <a14:foregroundMark x1="50000" y1="33723" x2="56818" y2="35319"/>
                        <a14:foregroundMark x1="43030" y1="5000" x2="40455" y2="11064"/>
                        <a14:foregroundMark x1="38788" y1="6489" x2="36515" y2="11915"/>
                        <a14:foregroundMark x1="90909" y1="26809" x2="93485" y2="35851"/>
                      </a14:backgroundRemoval>
                    </a14:imgEffect>
                  </a14:imgLayer>
                </a14:imgProps>
              </a:ext>
              <a:ext uri="{28A0092B-C50C-407E-A947-70E740481C1C}">
                <a14:useLocalDpi xmlns:a14="http://schemas.microsoft.com/office/drawing/2010/main" val="0"/>
              </a:ext>
            </a:extLst>
          </a:blip>
          <a:srcRect/>
          <a:stretch/>
        </p:blipFill>
        <p:spPr>
          <a:xfrm>
            <a:off x="-298626" y="3539699"/>
            <a:ext cx="2330626" cy="3318301"/>
          </a:xfrm>
          <a:prstGeom prst="rect">
            <a:avLst/>
          </a:prstGeom>
        </p:spPr>
      </p:pic>
    </p:spTree>
    <p:extLst>
      <p:ext uri="{BB962C8B-B14F-4D97-AF65-F5344CB8AC3E}">
        <p14:creationId xmlns:p14="http://schemas.microsoft.com/office/powerpoint/2010/main" val="594151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BAC5B02-B0B7-4111-BB7F-B00BD22D7DEA}"/>
              </a:ext>
            </a:extLst>
          </p:cNvPr>
          <p:cNvSpPr/>
          <p:nvPr/>
        </p:nvSpPr>
        <p:spPr>
          <a:xfrm>
            <a:off x="0" y="0"/>
            <a:ext cx="12192000"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F8461462-332C-41EE-8897-C1A51BE03F07}"/>
              </a:ext>
            </a:extLst>
          </p:cNvPr>
          <p:cNvPicPr>
            <a:picLocks noChangeAspect="1"/>
          </p:cNvPicPr>
          <p:nvPr/>
        </p:nvPicPr>
        <p:blipFill rotWithShape="1">
          <a:blip r:embed="rId3"/>
          <a:srcRect t="853"/>
          <a:stretch/>
        </p:blipFill>
        <p:spPr>
          <a:xfrm>
            <a:off x="4900428" y="194802"/>
            <a:ext cx="2714317" cy="1661135"/>
          </a:xfrm>
          <a:prstGeom prst="rect">
            <a:avLst/>
          </a:prstGeom>
        </p:spPr>
      </p:pic>
      <p:pic>
        <p:nvPicPr>
          <p:cNvPr id="5" name="Picture 4">
            <a:extLst>
              <a:ext uri="{FF2B5EF4-FFF2-40B4-BE49-F238E27FC236}">
                <a16:creationId xmlns:a16="http://schemas.microsoft.com/office/drawing/2014/main" xmlns="" id="{5ECA3426-C78D-417C-8E20-63FB1AFA3D0D}"/>
              </a:ext>
            </a:extLst>
          </p:cNvPr>
          <p:cNvPicPr>
            <a:picLocks noChangeAspect="1"/>
          </p:cNvPicPr>
          <p:nvPr/>
        </p:nvPicPr>
        <p:blipFill rotWithShape="1">
          <a:blip r:embed="rId4"/>
          <a:srcRect l="5437" r="652"/>
          <a:stretch/>
        </p:blipFill>
        <p:spPr>
          <a:xfrm>
            <a:off x="9009032" y="154659"/>
            <a:ext cx="2481603" cy="1694186"/>
          </a:xfrm>
          <a:prstGeom prst="rect">
            <a:avLst/>
          </a:prstGeom>
        </p:spPr>
      </p:pic>
      <p:pic>
        <p:nvPicPr>
          <p:cNvPr id="1026" name="Picture 2" descr="Mộc Viên.COM - Cờ Tướng Cờ Thế Sát chiêu của Kỳ vương Hồ Khánh Dương">
            <a:extLst>
              <a:ext uri="{FF2B5EF4-FFF2-40B4-BE49-F238E27FC236}">
                <a16:creationId xmlns:a16="http://schemas.microsoft.com/office/drawing/2014/main" xmlns="" id="{7B311E30-359D-4121-9066-5A70ED1BDD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09310" y="194802"/>
            <a:ext cx="2705943" cy="17021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CC85BFDA-7BF4-4347-ACA0-D01A11C63BA0}"/>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962715" y="4610300"/>
            <a:ext cx="2690864" cy="1829458"/>
          </a:xfrm>
          <a:prstGeom prst="rect">
            <a:avLst/>
          </a:prstGeom>
        </p:spPr>
      </p:pic>
      <p:sp>
        <p:nvSpPr>
          <p:cNvPr id="16" name="TextBox 15">
            <a:extLst>
              <a:ext uri="{FF2B5EF4-FFF2-40B4-BE49-F238E27FC236}">
                <a16:creationId xmlns:a16="http://schemas.microsoft.com/office/drawing/2014/main" xmlns="" id="{8BF368FF-631E-438E-9367-0A7AB01FDD98}"/>
              </a:ext>
            </a:extLst>
          </p:cNvPr>
          <p:cNvSpPr txBox="1"/>
          <p:nvPr/>
        </p:nvSpPr>
        <p:spPr>
          <a:xfrm>
            <a:off x="448226" y="1749050"/>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Hổ</a:t>
            </a:r>
          </a:p>
        </p:txBody>
      </p:sp>
      <p:sp>
        <p:nvSpPr>
          <p:cNvPr id="20" name="TextBox 19">
            <a:extLst>
              <a:ext uri="{FF2B5EF4-FFF2-40B4-BE49-F238E27FC236}">
                <a16:creationId xmlns:a16="http://schemas.microsoft.com/office/drawing/2014/main" xmlns="" id="{0BA3D685-DD88-4AC3-A181-00AC5C622D0C}"/>
              </a:ext>
            </a:extLst>
          </p:cNvPr>
          <p:cNvSpPr txBox="1"/>
          <p:nvPr/>
        </p:nvSpPr>
        <p:spPr>
          <a:xfrm>
            <a:off x="4734910" y="1737942"/>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Hươu</a:t>
            </a:r>
          </a:p>
        </p:txBody>
      </p:sp>
      <p:sp>
        <p:nvSpPr>
          <p:cNvPr id="21" name="TextBox 20">
            <a:extLst>
              <a:ext uri="{FF2B5EF4-FFF2-40B4-BE49-F238E27FC236}">
                <a16:creationId xmlns:a16="http://schemas.microsoft.com/office/drawing/2014/main" xmlns="" id="{F86FB3C4-AAAD-479B-8E9A-20B28C1AC406}"/>
              </a:ext>
            </a:extLst>
          </p:cNvPr>
          <p:cNvSpPr txBox="1"/>
          <p:nvPr/>
        </p:nvSpPr>
        <p:spPr>
          <a:xfrm>
            <a:off x="8727224" y="1769867"/>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Thỏ</a:t>
            </a:r>
          </a:p>
        </p:txBody>
      </p:sp>
      <p:sp>
        <p:nvSpPr>
          <p:cNvPr id="14" name="TextBox 13">
            <a:extLst>
              <a:ext uri="{FF2B5EF4-FFF2-40B4-BE49-F238E27FC236}">
                <a16:creationId xmlns:a16="http://schemas.microsoft.com/office/drawing/2014/main" xmlns="" id="{D9FD8BF2-613A-49F7-88CA-B6D807F28574}"/>
              </a:ext>
            </a:extLst>
          </p:cNvPr>
          <p:cNvSpPr txBox="1"/>
          <p:nvPr/>
        </p:nvSpPr>
        <p:spPr>
          <a:xfrm>
            <a:off x="533856" y="4077192"/>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Ngựa</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xmlns="" id="{306DE5B2-7D8C-4E25-9A8E-13A850E5B30A}"/>
              </a:ext>
            </a:extLst>
          </p:cNvPr>
          <p:cNvSpPr txBox="1"/>
          <p:nvPr/>
        </p:nvSpPr>
        <p:spPr>
          <a:xfrm>
            <a:off x="4747712" y="4195845"/>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sấu</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xmlns="" id="{BFAF1944-1CA1-4BA0-84E5-7A17F1614CC3}"/>
              </a:ext>
            </a:extLst>
          </p:cNvPr>
          <p:cNvSpPr txBox="1"/>
          <p:nvPr/>
        </p:nvSpPr>
        <p:spPr>
          <a:xfrm>
            <a:off x="8817150" y="4105384"/>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Dê</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xmlns="" id="{326542DD-EB9B-4520-8B51-71741743EDEB}"/>
              </a:ext>
            </a:extLst>
          </p:cNvPr>
          <p:cNvSpPr txBox="1"/>
          <p:nvPr/>
        </p:nvSpPr>
        <p:spPr>
          <a:xfrm>
            <a:off x="533855" y="6273225"/>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Bò</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xmlns="" id="{6F4620CA-A6AF-4F82-8B65-150D6ED2C6DF}"/>
              </a:ext>
            </a:extLst>
          </p:cNvPr>
          <p:cNvSpPr txBox="1"/>
          <p:nvPr/>
        </p:nvSpPr>
        <p:spPr>
          <a:xfrm>
            <a:off x="4865073" y="6326580"/>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libri" panose="020F0502020204030204"/>
              </a:rPr>
              <a:t>Đại</a:t>
            </a:r>
            <a:r>
              <a:rPr lang="en-US" sz="3200" b="1" dirty="0">
                <a:solidFill>
                  <a:prstClr val="black"/>
                </a:solidFill>
                <a:latin typeface="Calibri" panose="020F0502020204030204"/>
              </a:rPr>
              <a:t> </a:t>
            </a:r>
            <a:r>
              <a:rPr lang="en-US" sz="3200" b="1" dirty="0" err="1">
                <a:solidFill>
                  <a:prstClr val="black"/>
                </a:solidFill>
                <a:latin typeface="Calibri" panose="020F0502020204030204"/>
              </a:rPr>
              <a:t>bàng</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xmlns="" id="{BE2E001B-192D-49DA-A39A-A6B5858558EC}"/>
              </a:ext>
            </a:extLst>
          </p:cNvPr>
          <p:cNvSpPr txBox="1"/>
          <p:nvPr/>
        </p:nvSpPr>
        <p:spPr>
          <a:xfrm>
            <a:off x="8995599" y="6353204"/>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Sư</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tử</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2" descr="Giải mã hiện tượng mơ thấy dê: Điềm lành hay dữ?">
            <a:extLst>
              <a:ext uri="{FF2B5EF4-FFF2-40B4-BE49-F238E27FC236}">
                <a16:creationId xmlns:a16="http://schemas.microsoft.com/office/drawing/2014/main" xmlns="" id="{9718A60B-064B-42CF-8940-5DB73B60AF0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39225" y="2321085"/>
            <a:ext cx="2476874" cy="17270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ò vàng | TRANG TRẠI BÒ GIỐNG TĨNH NĂM">
            <a:extLst>
              <a:ext uri="{FF2B5EF4-FFF2-40B4-BE49-F238E27FC236}">
                <a16:creationId xmlns:a16="http://schemas.microsoft.com/office/drawing/2014/main" xmlns="" id="{52C2B80B-FCCF-98E3-07B9-759C9F86B7C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5775" y="4572000"/>
            <a:ext cx="2849881" cy="17811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1001 thắc mắc: Lí do gì khiến ngựa thích ngủ đứng?">
            <a:extLst>
              <a:ext uri="{FF2B5EF4-FFF2-40B4-BE49-F238E27FC236}">
                <a16:creationId xmlns:a16="http://schemas.microsoft.com/office/drawing/2014/main" xmlns="" id="{8F1C2796-8930-7215-87BA-04EBB851A2F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9125" y="2265998"/>
            <a:ext cx="2857500" cy="19011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à mã lao vào giành con mồi với cá sấu: Xem cách chiến đấu là biết con nào  thắng">
            <a:extLst>
              <a:ext uri="{FF2B5EF4-FFF2-40B4-BE49-F238E27FC236}">
                <a16:creationId xmlns:a16="http://schemas.microsoft.com/office/drawing/2014/main" xmlns="" id="{E10042A8-36C1-7682-5DE0-AF2AE3CA36F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00600" y="2233974"/>
            <a:ext cx="2914650" cy="20213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him Đại Bàng và bài học cuộc đời | NGUYỄN ĐỨC HƯỞNG">
            <a:extLst>
              <a:ext uri="{FF2B5EF4-FFF2-40B4-BE49-F238E27FC236}">
                <a16:creationId xmlns:a16="http://schemas.microsoft.com/office/drawing/2014/main" xmlns="" id="{A16470E2-1DAD-DD99-8DE7-45E5E7DF65C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24400" y="4689475"/>
            <a:ext cx="3000375" cy="165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4237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fade">
                                      <p:cBhvr>
                                        <p:cTn id="72" dur="1000"/>
                                        <p:tgtEl>
                                          <p:spTgt spid="4"/>
                                        </p:tgtEl>
                                      </p:cBhvr>
                                    </p:animEffect>
                                    <p:anim calcmode="lin" valueType="num">
                                      <p:cBhvr>
                                        <p:cTn id="73" dur="1000" fill="hold"/>
                                        <p:tgtEl>
                                          <p:spTgt spid="4"/>
                                        </p:tgtEl>
                                        <p:attrNameLst>
                                          <p:attrName>ppt_x</p:attrName>
                                        </p:attrNameLst>
                                      </p:cBhvr>
                                      <p:tavLst>
                                        <p:tav tm="0">
                                          <p:val>
                                            <p:strVal val="#ppt_x"/>
                                          </p:val>
                                        </p:tav>
                                        <p:tav tm="100000">
                                          <p:val>
                                            <p:strVal val="#ppt_x"/>
                                          </p:val>
                                        </p:tav>
                                      </p:tavLst>
                                    </p:anim>
                                    <p:anim calcmode="lin" valueType="num">
                                      <p:cBhvr>
                                        <p:cTn id="74" dur="1000" fill="hold"/>
                                        <p:tgtEl>
                                          <p:spTgt spid="4"/>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fade">
                                      <p:cBhvr>
                                        <p:cTn id="77" dur="1000"/>
                                        <p:tgtEl>
                                          <p:spTgt spid="6"/>
                                        </p:tgtEl>
                                      </p:cBhvr>
                                    </p:animEffect>
                                    <p:anim calcmode="lin" valueType="num">
                                      <p:cBhvr>
                                        <p:cTn id="78" dur="1000" fill="hold"/>
                                        <p:tgtEl>
                                          <p:spTgt spid="6"/>
                                        </p:tgtEl>
                                        <p:attrNameLst>
                                          <p:attrName>ppt_x</p:attrName>
                                        </p:attrNameLst>
                                      </p:cBhvr>
                                      <p:tavLst>
                                        <p:tav tm="0">
                                          <p:val>
                                            <p:strVal val="#ppt_x"/>
                                          </p:val>
                                        </p:tav>
                                        <p:tav tm="100000">
                                          <p:val>
                                            <p:strVal val="#ppt_x"/>
                                          </p:val>
                                        </p:tav>
                                      </p:tavLst>
                                    </p:anim>
                                    <p:anim calcmode="lin" valueType="num">
                                      <p:cBhvr>
                                        <p:cTn id="79" dur="1000" fill="hold"/>
                                        <p:tgtEl>
                                          <p:spTgt spid="6"/>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1000"/>
                                        <p:tgtEl>
                                          <p:spTgt spid="8"/>
                                        </p:tgtEl>
                                      </p:cBhvr>
                                    </p:animEffect>
                                    <p:anim calcmode="lin" valueType="num">
                                      <p:cBhvr>
                                        <p:cTn id="83" dur="1000" fill="hold"/>
                                        <p:tgtEl>
                                          <p:spTgt spid="8"/>
                                        </p:tgtEl>
                                        <p:attrNameLst>
                                          <p:attrName>ppt_x</p:attrName>
                                        </p:attrNameLst>
                                      </p:cBhvr>
                                      <p:tavLst>
                                        <p:tav tm="0">
                                          <p:val>
                                            <p:strVal val="#ppt_x"/>
                                          </p:val>
                                        </p:tav>
                                        <p:tav tm="100000">
                                          <p:val>
                                            <p:strVal val="#ppt_x"/>
                                          </p:val>
                                        </p:tav>
                                      </p:tavLst>
                                    </p:anim>
                                    <p:anim calcmode="lin" valueType="num">
                                      <p:cBhvr>
                                        <p:cTn id="84" dur="10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1032"/>
                                        </p:tgtEl>
                                        <p:attrNameLst>
                                          <p:attrName>style.visibility</p:attrName>
                                        </p:attrNameLst>
                                      </p:cBhvr>
                                      <p:to>
                                        <p:strVal val="visible"/>
                                      </p:to>
                                    </p:set>
                                    <p:animEffect transition="in" filter="fade">
                                      <p:cBhvr>
                                        <p:cTn id="87" dur="1000"/>
                                        <p:tgtEl>
                                          <p:spTgt spid="1032"/>
                                        </p:tgtEl>
                                      </p:cBhvr>
                                    </p:animEffect>
                                    <p:anim calcmode="lin" valueType="num">
                                      <p:cBhvr>
                                        <p:cTn id="88" dur="1000" fill="hold"/>
                                        <p:tgtEl>
                                          <p:spTgt spid="1032"/>
                                        </p:tgtEl>
                                        <p:attrNameLst>
                                          <p:attrName>ppt_x</p:attrName>
                                        </p:attrNameLst>
                                      </p:cBhvr>
                                      <p:tavLst>
                                        <p:tav tm="0">
                                          <p:val>
                                            <p:strVal val="#ppt_x"/>
                                          </p:val>
                                        </p:tav>
                                        <p:tav tm="100000">
                                          <p:val>
                                            <p:strVal val="#ppt_x"/>
                                          </p:val>
                                        </p:tav>
                                      </p:tavLst>
                                    </p:anim>
                                    <p:anim calcmode="lin" valueType="num">
                                      <p:cBhvr>
                                        <p:cTn id="89" dur="1000" fill="hold"/>
                                        <p:tgtEl>
                                          <p:spTgt spid="1032"/>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1034"/>
                                        </p:tgtEl>
                                        <p:attrNameLst>
                                          <p:attrName>style.visibility</p:attrName>
                                        </p:attrNameLst>
                                      </p:cBhvr>
                                      <p:to>
                                        <p:strVal val="visible"/>
                                      </p:to>
                                    </p:set>
                                    <p:animEffect transition="in" filter="fade">
                                      <p:cBhvr>
                                        <p:cTn id="92" dur="1000"/>
                                        <p:tgtEl>
                                          <p:spTgt spid="1034"/>
                                        </p:tgtEl>
                                      </p:cBhvr>
                                    </p:animEffect>
                                    <p:anim calcmode="lin" valueType="num">
                                      <p:cBhvr>
                                        <p:cTn id="93" dur="1000" fill="hold"/>
                                        <p:tgtEl>
                                          <p:spTgt spid="1034"/>
                                        </p:tgtEl>
                                        <p:attrNameLst>
                                          <p:attrName>ppt_x</p:attrName>
                                        </p:attrNameLst>
                                      </p:cBhvr>
                                      <p:tavLst>
                                        <p:tav tm="0">
                                          <p:val>
                                            <p:strVal val="#ppt_x"/>
                                          </p:val>
                                        </p:tav>
                                        <p:tav tm="100000">
                                          <p:val>
                                            <p:strVal val="#ppt_x"/>
                                          </p:val>
                                        </p:tav>
                                      </p:tavLst>
                                    </p:anim>
                                    <p:anim calcmode="lin" valueType="num">
                                      <p:cBhvr>
                                        <p:cTn id="94"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1" grpId="0"/>
      <p:bldP spid="14" grpId="0"/>
      <p:bldP spid="17" grpId="0"/>
      <p:bldP spid="18" grpId="0"/>
      <p:bldP spid="19"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aphicFrame>
        <p:nvGraphicFramePr>
          <p:cNvPr id="3" name="Table 13">
            <a:extLst>
              <a:ext uri="{FF2B5EF4-FFF2-40B4-BE49-F238E27FC236}">
                <a16:creationId xmlns:a16="http://schemas.microsoft.com/office/drawing/2014/main" xmlns="" id="{E7B27927-2F62-418C-B438-3BC27D8922F9}"/>
              </a:ext>
            </a:extLst>
          </p:cNvPr>
          <p:cNvGraphicFramePr>
            <a:graphicFrameLocks noGrp="1"/>
          </p:cNvGraphicFramePr>
          <p:nvPr>
            <p:extLst>
              <p:ext uri="{D42A27DB-BD31-4B8C-83A1-F6EECF244321}">
                <p14:modId xmlns:p14="http://schemas.microsoft.com/office/powerpoint/2010/main" val="1661296049"/>
              </p:ext>
            </p:extLst>
          </p:nvPr>
        </p:nvGraphicFramePr>
        <p:xfrm>
          <a:off x="416654" y="246126"/>
          <a:ext cx="11529540" cy="6498803"/>
        </p:xfrm>
        <a:graphic>
          <a:graphicData uri="http://schemas.openxmlformats.org/drawingml/2006/table">
            <a:tbl>
              <a:tblPr firstRow="1" bandRow="1">
                <a:tableStyleId>{00A15C55-8517-42AA-B614-E9B94910E393}</a:tableStyleId>
              </a:tblPr>
              <a:tblGrid>
                <a:gridCol w="5764770">
                  <a:extLst>
                    <a:ext uri="{9D8B030D-6E8A-4147-A177-3AD203B41FA5}">
                      <a16:colId xmlns:a16="http://schemas.microsoft.com/office/drawing/2014/main" xmlns="" val="67585051"/>
                    </a:ext>
                  </a:extLst>
                </a:gridCol>
                <a:gridCol w="5764770">
                  <a:extLst>
                    <a:ext uri="{9D8B030D-6E8A-4147-A177-3AD203B41FA5}">
                      <a16:colId xmlns:a16="http://schemas.microsoft.com/office/drawing/2014/main" xmlns="" val="3166997455"/>
                    </a:ext>
                  </a:extLst>
                </a:gridCol>
              </a:tblGrid>
              <a:tr h="1033901">
                <a:tc>
                  <a:txBody>
                    <a:bodyPr/>
                    <a:lstStyle/>
                    <a:p>
                      <a:pPr algn="ctr"/>
                      <a:r>
                        <a:rPr lang="en-US" sz="3600" dirty="0" err="1">
                          <a:solidFill>
                            <a:srgbClr val="0070C0"/>
                          </a:solidFill>
                        </a:rPr>
                        <a:t>Động</a:t>
                      </a:r>
                      <a:r>
                        <a:rPr lang="en-US" sz="3600" dirty="0">
                          <a:solidFill>
                            <a:srgbClr val="0070C0"/>
                          </a:solidFill>
                        </a:rPr>
                        <a:t> </a:t>
                      </a:r>
                      <a:r>
                        <a:rPr lang="en-US" sz="3600" dirty="0" err="1">
                          <a:solidFill>
                            <a:srgbClr val="0070C0"/>
                          </a:solidFill>
                        </a:rPr>
                        <a:t>vật</a:t>
                      </a:r>
                      <a:r>
                        <a:rPr lang="en-US" sz="3600" dirty="0">
                          <a:solidFill>
                            <a:srgbClr val="0070C0"/>
                          </a:solidFill>
                        </a:rPr>
                        <a:t> </a:t>
                      </a:r>
                      <a:r>
                        <a:rPr lang="en-US" sz="3600" dirty="0" err="1">
                          <a:solidFill>
                            <a:srgbClr val="0070C0"/>
                          </a:solidFill>
                        </a:rPr>
                        <a:t>ăn</a:t>
                      </a:r>
                      <a:r>
                        <a:rPr lang="en-US" sz="3600" dirty="0">
                          <a:solidFill>
                            <a:srgbClr val="0070C0"/>
                          </a:solidFill>
                        </a:rPr>
                        <a:t> </a:t>
                      </a:r>
                      <a:r>
                        <a:rPr lang="en-US" sz="3600" dirty="0" err="1">
                          <a:solidFill>
                            <a:srgbClr val="0070C0"/>
                          </a:solidFill>
                        </a:rPr>
                        <a:t>cỏ</a:t>
                      </a:r>
                      <a:endParaRPr lang="en-US" sz="3600" dirty="0">
                        <a:solidFill>
                          <a:srgbClr val="0070C0"/>
                        </a:solidFill>
                      </a:endParaRPr>
                    </a:p>
                  </a:txBody>
                  <a:tcPr/>
                </a:tc>
                <a:tc>
                  <a:txBody>
                    <a:bodyPr/>
                    <a:lstStyle/>
                    <a:p>
                      <a:pPr algn="ctr"/>
                      <a:r>
                        <a:rPr lang="en-US" sz="3600" dirty="0" err="1">
                          <a:solidFill>
                            <a:srgbClr val="0070C0"/>
                          </a:solidFill>
                        </a:rPr>
                        <a:t>Động</a:t>
                      </a:r>
                      <a:r>
                        <a:rPr lang="en-US" sz="3600" dirty="0">
                          <a:solidFill>
                            <a:srgbClr val="0070C0"/>
                          </a:solidFill>
                        </a:rPr>
                        <a:t> </a:t>
                      </a:r>
                      <a:r>
                        <a:rPr lang="en-US" sz="3600" dirty="0" err="1">
                          <a:solidFill>
                            <a:srgbClr val="0070C0"/>
                          </a:solidFill>
                        </a:rPr>
                        <a:t>vật</a:t>
                      </a:r>
                      <a:r>
                        <a:rPr lang="en-US" sz="3600" dirty="0">
                          <a:solidFill>
                            <a:srgbClr val="0070C0"/>
                          </a:solidFill>
                        </a:rPr>
                        <a:t> </a:t>
                      </a:r>
                      <a:r>
                        <a:rPr lang="en-US" sz="3600" dirty="0" err="1">
                          <a:solidFill>
                            <a:srgbClr val="0070C0"/>
                          </a:solidFill>
                        </a:rPr>
                        <a:t>ăn</a:t>
                      </a:r>
                      <a:r>
                        <a:rPr lang="en-US" sz="3600" dirty="0">
                          <a:solidFill>
                            <a:srgbClr val="0070C0"/>
                          </a:solidFill>
                        </a:rPr>
                        <a:t> </a:t>
                      </a:r>
                      <a:r>
                        <a:rPr lang="en-US" sz="3600" dirty="0" err="1">
                          <a:solidFill>
                            <a:srgbClr val="0070C0"/>
                          </a:solidFill>
                        </a:rPr>
                        <a:t>thịt</a:t>
                      </a:r>
                      <a:endParaRPr lang="en-US" sz="3600" dirty="0">
                        <a:solidFill>
                          <a:srgbClr val="0070C0"/>
                        </a:solidFill>
                      </a:endParaRPr>
                    </a:p>
                  </a:txBody>
                  <a:tcPr/>
                </a:tc>
                <a:extLst>
                  <a:ext uri="{0D108BD9-81ED-4DB2-BD59-A6C34878D82A}">
                    <a16:rowId xmlns:a16="http://schemas.microsoft.com/office/drawing/2014/main" xmlns="" val="4220490445"/>
                  </a:ext>
                </a:extLst>
              </a:tr>
              <a:tr h="5464902">
                <a:tc>
                  <a:txBody>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txBody>
                  <a:tcPr/>
                </a:tc>
                <a:tc>
                  <a:txBody>
                    <a:bodyPr/>
                    <a:lstStyle/>
                    <a:p>
                      <a:endParaRPr lang="en-US" dirty="0"/>
                    </a:p>
                  </a:txBody>
                  <a:tcPr/>
                </a:tc>
                <a:extLst>
                  <a:ext uri="{0D108BD9-81ED-4DB2-BD59-A6C34878D82A}">
                    <a16:rowId xmlns:a16="http://schemas.microsoft.com/office/drawing/2014/main" xmlns="" val="3543244339"/>
                  </a:ext>
                </a:extLst>
              </a:tr>
            </a:tbl>
          </a:graphicData>
        </a:graphic>
      </p:graphicFrame>
      <p:pic>
        <p:nvPicPr>
          <p:cNvPr id="2" name="Picture 1">
            <a:extLst>
              <a:ext uri="{FF2B5EF4-FFF2-40B4-BE49-F238E27FC236}">
                <a16:creationId xmlns:a16="http://schemas.microsoft.com/office/drawing/2014/main" xmlns="" id="{FF712D8B-7726-413A-312A-911ADE0FEE12}"/>
              </a:ext>
            </a:extLst>
          </p:cNvPr>
          <p:cNvPicPr>
            <a:picLocks noChangeAspect="1"/>
          </p:cNvPicPr>
          <p:nvPr/>
        </p:nvPicPr>
        <p:blipFill rotWithShape="1">
          <a:blip r:embed="rId3"/>
          <a:srcRect t="853"/>
          <a:stretch/>
        </p:blipFill>
        <p:spPr>
          <a:xfrm>
            <a:off x="699903" y="1480677"/>
            <a:ext cx="2529899" cy="1548273"/>
          </a:xfrm>
          <a:prstGeom prst="rect">
            <a:avLst/>
          </a:prstGeom>
        </p:spPr>
      </p:pic>
      <p:pic>
        <p:nvPicPr>
          <p:cNvPr id="14" name="Picture 13">
            <a:extLst>
              <a:ext uri="{FF2B5EF4-FFF2-40B4-BE49-F238E27FC236}">
                <a16:creationId xmlns:a16="http://schemas.microsoft.com/office/drawing/2014/main" xmlns="" id="{C6131BF2-519B-8012-3B5D-04B9FF9808DC}"/>
              </a:ext>
            </a:extLst>
          </p:cNvPr>
          <p:cNvPicPr>
            <a:picLocks noChangeAspect="1"/>
          </p:cNvPicPr>
          <p:nvPr/>
        </p:nvPicPr>
        <p:blipFill rotWithShape="1">
          <a:blip r:embed="rId4"/>
          <a:srcRect l="5437" r="652"/>
          <a:stretch/>
        </p:blipFill>
        <p:spPr>
          <a:xfrm>
            <a:off x="3609975" y="1504101"/>
            <a:ext cx="2279960" cy="1556525"/>
          </a:xfrm>
          <a:prstGeom prst="rect">
            <a:avLst/>
          </a:prstGeom>
        </p:spPr>
      </p:pic>
      <p:pic>
        <p:nvPicPr>
          <p:cNvPr id="15" name="Picture 6" descr="1001 thắc mắc: Lí do gì khiến ngựa thích ngủ đứng?">
            <a:extLst>
              <a:ext uri="{FF2B5EF4-FFF2-40B4-BE49-F238E27FC236}">
                <a16:creationId xmlns:a16="http://schemas.microsoft.com/office/drawing/2014/main" xmlns="" id="{787EED1E-BCCC-5F92-4146-B7201E389C7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1050" y="3266123"/>
            <a:ext cx="2419350" cy="16096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iải mã hiện tượng mơ thấy dê: Điềm lành hay dữ?">
            <a:extLst>
              <a:ext uri="{FF2B5EF4-FFF2-40B4-BE49-F238E27FC236}">
                <a16:creationId xmlns:a16="http://schemas.microsoft.com/office/drawing/2014/main" xmlns="" id="{0BA7BFE7-F48F-0CBA-CFD4-2EE26274A11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90925" y="3214165"/>
            <a:ext cx="2343524" cy="163405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Bò vàng | TRANG TRẠI BÒ GIỐNG TĨNH NĂM">
            <a:extLst>
              <a:ext uri="{FF2B5EF4-FFF2-40B4-BE49-F238E27FC236}">
                <a16:creationId xmlns:a16="http://schemas.microsoft.com/office/drawing/2014/main" xmlns="" id="{13FA245F-FA66-37CA-8248-833CE438800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24075" y="5048250"/>
            <a:ext cx="2316481"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Mộc Viên.COM - Cờ Tướng Cờ Thế Sát chiêu của Kỳ vương Hồ Khánh Dương">
            <a:extLst>
              <a:ext uri="{FF2B5EF4-FFF2-40B4-BE49-F238E27FC236}">
                <a16:creationId xmlns:a16="http://schemas.microsoft.com/office/drawing/2014/main" xmlns="" id="{07246284-1E95-4641-321B-C8B45C1E1B6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6324311" y="1442577"/>
            <a:ext cx="2461306" cy="154827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à mã lao vào giành con mồi với cá sấu: Xem cách chiến đấu là biết con nào  thắng">
            <a:extLst>
              <a:ext uri="{FF2B5EF4-FFF2-40B4-BE49-F238E27FC236}">
                <a16:creationId xmlns:a16="http://schemas.microsoft.com/office/drawing/2014/main" xmlns="" id="{FE7D43A6-340D-8117-6AE0-8EA55A3AF99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20200" y="1465508"/>
            <a:ext cx="2209800" cy="15325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him Đại Bàng và bài học cuộc đời | NGUYỄN ĐỨC HƯỞNG">
            <a:extLst>
              <a:ext uri="{FF2B5EF4-FFF2-40B4-BE49-F238E27FC236}">
                <a16:creationId xmlns:a16="http://schemas.microsoft.com/office/drawing/2014/main" xmlns="" id="{FF607A61-4F71-5D58-FBF5-6A4220D6CD2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72225" y="3298825"/>
            <a:ext cx="2343863" cy="15208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0427DE76-2D49-4C77-85A9-749BC3F84011}"/>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9210674" y="3224768"/>
            <a:ext cx="2319079" cy="1576690"/>
          </a:xfrm>
          <a:prstGeom prst="rect">
            <a:avLst/>
          </a:prstGeom>
        </p:spPr>
      </p:pic>
    </p:spTree>
    <p:extLst>
      <p:ext uri="{BB962C8B-B14F-4D97-AF65-F5344CB8AC3E}">
        <p14:creationId xmlns:p14="http://schemas.microsoft.com/office/powerpoint/2010/main" val="17994927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8270" y="-2667000"/>
            <a:ext cx="6856730" cy="12192000"/>
          </a:xfrm>
          <a:prstGeom prst="rect">
            <a:avLst/>
          </a:prstGeom>
        </p:spPr>
      </p:pic>
      <p:pic>
        <p:nvPicPr>
          <p:cNvPr id="4" name="图片 3" descr="组 8"/>
          <p:cNvPicPr>
            <a:picLocks noChangeAspect="1"/>
          </p:cNvPicPr>
          <p:nvPr/>
        </p:nvPicPr>
        <p:blipFill>
          <a:blip r:embed="rId4"/>
          <a:srcRect t="6889" r="14174" b="13348"/>
          <a:stretch>
            <a:fillRect/>
          </a:stretch>
        </p:blipFill>
        <p:spPr>
          <a:xfrm>
            <a:off x="5840730" y="7620"/>
            <a:ext cx="6344285" cy="6830060"/>
          </a:xfrm>
          <a:prstGeom prst="rect">
            <a:avLst/>
          </a:prstGeom>
        </p:spPr>
      </p:pic>
      <p:pic>
        <p:nvPicPr>
          <p:cNvPr id="5" name="图片 4" descr="组 9"/>
          <p:cNvPicPr>
            <a:picLocks noChangeAspect="1"/>
          </p:cNvPicPr>
          <p:nvPr/>
        </p:nvPicPr>
        <p:blipFill>
          <a:blip r:embed="rId5"/>
          <a:srcRect t="53912"/>
          <a:stretch>
            <a:fillRect/>
          </a:stretch>
        </p:blipFill>
        <p:spPr>
          <a:xfrm>
            <a:off x="0" y="1544320"/>
            <a:ext cx="4370070" cy="5271135"/>
          </a:xfrm>
          <a:prstGeom prst="rect">
            <a:avLst/>
          </a:prstGeom>
        </p:spPr>
      </p:pic>
      <p:grpSp>
        <p:nvGrpSpPr>
          <p:cNvPr id="33" name="组合 32"/>
          <p:cNvGrpSpPr/>
          <p:nvPr/>
        </p:nvGrpSpPr>
        <p:grpSpPr>
          <a:xfrm>
            <a:off x="-6985" y="7620"/>
            <a:ext cx="12198985" cy="6823075"/>
            <a:chOff x="-11" y="12"/>
            <a:chExt cx="19211" cy="10745"/>
          </a:xfrm>
        </p:grpSpPr>
        <p:pic>
          <p:nvPicPr>
            <p:cNvPr id="36" name="图片 35" descr="图层 79 副本"/>
            <p:cNvPicPr>
              <a:picLocks noChangeAspect="1"/>
            </p:cNvPicPr>
            <p:nvPr/>
          </p:nvPicPr>
          <p:blipFill>
            <a:blip r:embed="rId6"/>
            <a:stretch>
              <a:fillRect/>
            </a:stretch>
          </p:blipFill>
          <p:spPr>
            <a:xfrm>
              <a:off x="12362" y="6131"/>
              <a:ext cx="6839" cy="4626"/>
            </a:xfrm>
            <a:prstGeom prst="rect">
              <a:avLst/>
            </a:prstGeom>
          </p:spPr>
        </p:pic>
        <p:pic>
          <p:nvPicPr>
            <p:cNvPr id="37" name="图片 36" descr="图层 79 副本"/>
            <p:cNvPicPr>
              <a:picLocks noChangeAspect="1"/>
            </p:cNvPicPr>
            <p:nvPr/>
          </p:nvPicPr>
          <p:blipFill>
            <a:blip r:embed="rId6"/>
            <a:stretch>
              <a:fillRect/>
            </a:stretch>
          </p:blipFill>
          <p:spPr>
            <a:xfrm flipH="1" flipV="1">
              <a:off x="-11" y="12"/>
              <a:ext cx="6839" cy="4626"/>
            </a:xfrm>
            <a:prstGeom prst="rect">
              <a:avLst/>
            </a:prstGeom>
          </p:spPr>
        </p:pic>
      </p:grpSp>
      <p:pic>
        <p:nvPicPr>
          <p:cNvPr id="6" name="Picture 5">
            <a:extLst>
              <a:ext uri="{FF2B5EF4-FFF2-40B4-BE49-F238E27FC236}">
                <a16:creationId xmlns:a16="http://schemas.microsoft.com/office/drawing/2014/main" xmlns="" id="{7BBAA111-EC9D-A969-63D1-D35CFAA69D00}"/>
              </a:ext>
            </a:extLst>
          </p:cNvPr>
          <p:cNvPicPr>
            <a:picLocks noChangeAspect="1"/>
          </p:cNvPicPr>
          <p:nvPr/>
        </p:nvPicPr>
        <p:blipFill>
          <a:blip r:embed="rId7"/>
          <a:stretch>
            <a:fillRect/>
          </a:stretch>
        </p:blipFill>
        <p:spPr>
          <a:xfrm>
            <a:off x="3724870" y="217114"/>
            <a:ext cx="3846909" cy="1280271"/>
          </a:xfrm>
          <a:prstGeom prst="rect">
            <a:avLst/>
          </a:prstGeom>
        </p:spPr>
      </p:pic>
      <p:pic>
        <p:nvPicPr>
          <p:cNvPr id="10" name="Picture 9">
            <a:extLst>
              <a:ext uri="{FF2B5EF4-FFF2-40B4-BE49-F238E27FC236}">
                <a16:creationId xmlns:a16="http://schemas.microsoft.com/office/drawing/2014/main" xmlns="" id="{32F44E22-93AF-2C0C-3196-38E32B504075}"/>
              </a:ext>
            </a:extLst>
          </p:cNvPr>
          <p:cNvPicPr>
            <a:picLocks noChangeAspect="1"/>
          </p:cNvPicPr>
          <p:nvPr/>
        </p:nvPicPr>
        <p:blipFill>
          <a:blip r:embed="rId8"/>
          <a:stretch>
            <a:fillRect/>
          </a:stretch>
        </p:blipFill>
        <p:spPr>
          <a:xfrm>
            <a:off x="1303113" y="1659552"/>
            <a:ext cx="6633023" cy="193869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strips(down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5" name="Picture 4">
            <a:extLst>
              <a:ext uri="{FF2B5EF4-FFF2-40B4-BE49-F238E27FC236}">
                <a16:creationId xmlns:a16="http://schemas.microsoft.com/office/drawing/2014/main" xmlns="" id="{B1597ECD-2231-D5D1-0B8B-1BD9A4E36836}"/>
              </a:ext>
            </a:extLst>
          </p:cNvPr>
          <p:cNvPicPr>
            <a:picLocks noChangeAspect="1"/>
          </p:cNvPicPr>
          <p:nvPr/>
        </p:nvPicPr>
        <p:blipFill>
          <a:blip r:embed="rId10"/>
          <a:stretch>
            <a:fillRect/>
          </a:stretch>
        </p:blipFill>
        <p:spPr>
          <a:xfrm>
            <a:off x="3695121" y="0"/>
            <a:ext cx="4554107" cy="1176630"/>
          </a:xfrm>
          <a:prstGeom prst="rect">
            <a:avLst/>
          </a:prstGeom>
        </p:spPr>
      </p:pic>
      <p:sp>
        <p:nvSpPr>
          <p:cNvPr id="8" name="TextBox 7">
            <a:extLst>
              <a:ext uri="{FF2B5EF4-FFF2-40B4-BE49-F238E27FC236}">
                <a16:creationId xmlns:a16="http://schemas.microsoft.com/office/drawing/2014/main" xmlns="" id="{26F5DA32-5445-9D75-62C5-043F8556A0C9}"/>
              </a:ext>
            </a:extLst>
          </p:cNvPr>
          <p:cNvSpPr txBox="1"/>
          <p:nvPr/>
        </p:nvSpPr>
        <p:spPr>
          <a:xfrm>
            <a:off x="1190625" y="1714500"/>
            <a:ext cx="10458450" cy="3625608"/>
          </a:xfrm>
          <a:prstGeom prst="rect">
            <a:avLst/>
          </a:prstGeom>
          <a:noFill/>
        </p:spPr>
        <p:txBody>
          <a:bodyPr wrap="square" rtlCol="0">
            <a:spAutoFit/>
          </a:bodyPr>
          <a:lstStyle/>
          <a:p>
            <a:pPr marL="457200" marR="0" indent="-457200" algn="just">
              <a:lnSpc>
                <a:spcPct val="120000"/>
              </a:lnSpc>
              <a:spcBef>
                <a:spcPts val="0"/>
              </a:spcBef>
              <a:spcAft>
                <a:spcPts val="0"/>
              </a:spcAft>
              <a:buFont typeface="Wingdings" panose="05000000000000000000" pitchFamily="2" charset="2"/>
              <a:buChar char="q"/>
            </a:pPr>
            <a:r>
              <a:rPr lang="nl-NL" sz="2800" dirty="0">
                <a:effectLst/>
                <a:latin typeface="Cambria" panose="02040503050406030204" pitchFamily="18" charset="0"/>
                <a:ea typeface="Cambria" panose="02040503050406030204" pitchFamily="18" charset="0"/>
              </a:rPr>
              <a:t>Vận dụng được kiến thức về nhu cầu sống của thực vật và động vật để đề xuất việc làm cụ thể trong chăm sóc cây trồng, gi</a:t>
            </a:r>
            <a:r>
              <a:rPr lang="vi-VN" sz="2800" dirty="0">
                <a:effectLst/>
                <a:latin typeface="Cambria" panose="02040503050406030204" pitchFamily="18" charset="0"/>
                <a:ea typeface="Cambria" panose="02040503050406030204" pitchFamily="18" charset="0"/>
              </a:rPr>
              <a:t>ải</a:t>
            </a:r>
            <a:r>
              <a:rPr lang="nl-NL" sz="2800" dirty="0">
                <a:effectLst/>
                <a:latin typeface="Cambria" panose="02040503050406030204" pitchFamily="18" charset="0"/>
                <a:ea typeface="Cambria" panose="02040503050406030204" pitchFamily="18" charset="0"/>
              </a:rPr>
              <a:t> thích được tại sao cần phải làm công việc đó.</a:t>
            </a:r>
            <a:endParaRPr lang="en-US" sz="2800" dirty="0">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Wingdings" panose="05000000000000000000" pitchFamily="2" charset="2"/>
              <a:buChar char="q"/>
            </a:pPr>
            <a:r>
              <a:rPr lang="nl-NL" sz="2800" dirty="0">
                <a:effectLst/>
                <a:latin typeface="Cambria" panose="02040503050406030204" pitchFamily="18" charset="0"/>
                <a:ea typeface="Cambria" panose="02040503050406030204" pitchFamily="18" charset="0"/>
              </a:rPr>
              <a:t>Thực hiện được việc làm phù hợp để chăm sóc cây trồng ở nhà.</a:t>
            </a:r>
            <a:endParaRPr lang="en-US" sz="2800" dirty="0">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Wingdings" panose="05000000000000000000" pitchFamily="2" charset="2"/>
              <a:buChar char="q"/>
            </a:pPr>
            <a:r>
              <a:rPr lang="nl-NL" sz="2800" dirty="0">
                <a:effectLst/>
                <a:latin typeface="Cambria" panose="02040503050406030204" pitchFamily="18" charset="0"/>
                <a:ea typeface="Cambria" panose="02040503050406030204" pitchFamily="18" charset="0"/>
              </a:rPr>
              <a:t>Rèn luyện kĩ năng làm thực hành, hoạt động trải nghiệm, qua đó góp phần phát triển kĩ thuật chăm sóc cây trồng</a:t>
            </a:r>
            <a:r>
              <a:rPr lang="nl-NL" sz="2800" dirty="0">
                <a:solidFill>
                  <a:srgbClr val="000000"/>
                </a:solidFill>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a:p>
            <a:pPr marL="457200" indent="-457200">
              <a:buFont typeface="Wingdings" panose="05000000000000000000" pitchFamily="2" charset="2"/>
              <a:buChar char="q"/>
            </a:pP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9477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7"/>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9"/>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0"/>
          <a:srcRect t="13066" r="-2559" b="-947"/>
          <a:stretch>
            <a:fillRect/>
          </a:stretch>
        </p:blipFill>
        <p:spPr>
          <a:xfrm>
            <a:off x="9116060" y="3605530"/>
            <a:ext cx="3075940" cy="3053715"/>
          </a:xfrm>
          <a:prstGeom prst="ellipse">
            <a:avLst/>
          </a:prstGeom>
        </p:spPr>
      </p:pic>
      <p:pic>
        <p:nvPicPr>
          <p:cNvPr id="4" name="Picture 3">
            <a:extLst>
              <a:ext uri="{FF2B5EF4-FFF2-40B4-BE49-F238E27FC236}">
                <a16:creationId xmlns:a16="http://schemas.microsoft.com/office/drawing/2014/main" xmlns="" id="{2C19D15F-8838-2D22-B721-DF59490868EC}"/>
              </a:ext>
            </a:extLst>
          </p:cNvPr>
          <p:cNvPicPr>
            <a:picLocks noChangeAspect="1"/>
          </p:cNvPicPr>
          <p:nvPr/>
        </p:nvPicPr>
        <p:blipFill>
          <a:blip r:embed="rId11"/>
          <a:stretch>
            <a:fillRect/>
          </a:stretch>
        </p:blipFill>
        <p:spPr>
          <a:xfrm>
            <a:off x="2059783" y="2244759"/>
            <a:ext cx="7595149" cy="248916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6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7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7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7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7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7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heme/theme1.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771</Words>
  <Application>Microsoft Office PowerPoint</Application>
  <PresentationFormat>Custom</PresentationFormat>
  <Paragraphs>92</Paragraphs>
  <Slides>28</Slides>
  <Notes>8</Notes>
  <HiddenSlides>0</HiddenSlides>
  <MMClips>2</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9Slide.vn</dc:subject>
  <dc:creator/>
  <dc:description>9Slide.vn</dc:description>
  <cp:lastModifiedBy/>
  <cp:revision>1</cp:revision>
  <dcterms:created xsi:type="dcterms:W3CDTF">2023-10-15T04:39:50Z</dcterms:created>
  <dcterms:modified xsi:type="dcterms:W3CDTF">2026-01-06T13:18:24Z</dcterms:modified>
  <cp:category/>
</cp:coreProperties>
</file>