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91" r:id="rId4"/>
  </p:sldMasterIdLst>
  <p:notesMasterIdLst>
    <p:notesMasterId r:id="rId39"/>
  </p:notesMasterIdLst>
  <p:sldIdLst>
    <p:sldId id="280" r:id="rId5"/>
    <p:sldId id="288" r:id="rId6"/>
    <p:sldId id="287" r:id="rId7"/>
    <p:sldId id="292" r:id="rId8"/>
    <p:sldId id="348" r:id="rId9"/>
    <p:sldId id="295" r:id="rId10"/>
    <p:sldId id="332" r:id="rId11"/>
    <p:sldId id="331" r:id="rId12"/>
    <p:sldId id="338" r:id="rId13"/>
    <p:sldId id="337" r:id="rId14"/>
    <p:sldId id="310" r:id="rId15"/>
    <p:sldId id="333" r:id="rId16"/>
    <p:sldId id="334" r:id="rId17"/>
    <p:sldId id="335" r:id="rId18"/>
    <p:sldId id="339" r:id="rId19"/>
    <p:sldId id="311" r:id="rId20"/>
    <p:sldId id="340" r:id="rId21"/>
    <p:sldId id="341" r:id="rId22"/>
    <p:sldId id="342" r:id="rId23"/>
    <p:sldId id="343" r:id="rId24"/>
    <p:sldId id="344" r:id="rId25"/>
    <p:sldId id="345" r:id="rId26"/>
    <p:sldId id="304" r:id="rId27"/>
    <p:sldId id="314" r:id="rId28"/>
    <p:sldId id="346" r:id="rId29"/>
    <p:sldId id="347" r:id="rId30"/>
    <p:sldId id="349" r:id="rId31"/>
    <p:sldId id="350" r:id="rId32"/>
    <p:sldId id="351" r:id="rId33"/>
    <p:sldId id="352" r:id="rId34"/>
    <p:sldId id="353" r:id="rId35"/>
    <p:sldId id="354" r:id="rId36"/>
    <p:sldId id="275" r:id="rId37"/>
    <p:sldId id="32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4660"/>
  </p:normalViewPr>
  <p:slideViewPr>
    <p:cSldViewPr snapToGrid="0">
      <p:cViewPr varScale="1">
        <p:scale>
          <a:sx n="63" d="100"/>
          <a:sy n="63" d="100"/>
        </p:scale>
        <p:origin x="-120"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6CE0D-3438-484B-9326-4768DC0E1644}" type="datetimeFigureOut">
              <a:rPr lang="en-US" smtClean="0"/>
              <a:t>23/2/2026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530CB-FBCE-4041-95F9-E0813EC1ACCD}" type="slidenum">
              <a:rPr lang="en-US" smtClean="0"/>
              <a:t>‹#›</a:t>
            </a:fld>
            <a:endParaRPr lang="en-US"/>
          </a:p>
        </p:txBody>
      </p:sp>
    </p:spTree>
    <p:extLst>
      <p:ext uri="{BB962C8B-B14F-4D97-AF65-F5344CB8AC3E}">
        <p14:creationId xmlns:p14="http://schemas.microsoft.com/office/powerpoint/2010/main" val="650657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A6D33B-ADB6-4A96-A365-9485CC16BE37}" type="datetimeFigureOut">
              <a:rPr lang="en-US" smtClean="0"/>
              <a:t>23/2/2026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A6D33B-ADB6-4A96-A365-9485CC16BE37}" type="datetimeFigureOut">
              <a:rPr lang="en-US" smtClean="0"/>
              <a:t>23/2/2026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A6D33B-ADB6-4A96-A365-9485CC16BE37}" type="datetimeFigureOut">
              <a:rPr lang="en-US" smtClean="0"/>
              <a:t>23/2/2026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A6D33B-ADB6-4A96-A365-9485CC16BE37}" type="datetimeFigureOut">
              <a:rPr lang="en-US" smtClean="0"/>
              <a:t>23/2/2026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A6D33B-ADB6-4A96-A365-9485CC16BE37}" type="datetimeFigureOut">
              <a:rPr lang="en-US" smtClean="0"/>
              <a:t>23/2/2026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A6D33B-ADB6-4A96-A365-9485CC16BE37}" type="datetimeFigureOut">
              <a:rPr lang="en-US" smtClean="0"/>
              <a:t>23/2/2026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6D33B-ADB6-4A96-A365-9485CC16BE37}" type="datetimeFigureOut">
              <a:rPr lang="en-US" smtClean="0"/>
              <a:t>23/2/2026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6D33B-ADB6-4A96-A365-9485CC16BE37}" type="datetimeFigureOut">
              <a:rPr lang="en-US" smtClean="0"/>
              <a:t>23/2/2026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6D33B-ADB6-4A96-A365-9485CC16BE37}" type="datetimeFigureOut">
              <a:rPr lang="en-US" smtClean="0"/>
              <a:t>23/2/2026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p:cNvGrpSpPr/>
          <p:nvPr userDrawn="1"/>
        </p:nvGrpSpPr>
        <p:grpSpPr>
          <a:xfrm>
            <a:off x="-34413" y="842115"/>
            <a:ext cx="13807833" cy="6236018"/>
            <a:chOff x="-34413" y="842115"/>
            <a:chExt cx="13807833" cy="6236018"/>
          </a:xfrm>
        </p:grpSpPr>
        <p:sp>
          <p:nvSpPr>
            <p:cNvPr id="6" name="Rectangle 5"/>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5666207"/>
              <a:ext cx="13773420" cy="1411926"/>
              <a:chOff x="0" y="5666207"/>
              <a:chExt cx="13773420" cy="1411926"/>
            </a:xfrm>
          </p:grpSpPr>
          <p:sp>
            <p:nvSpPr>
              <p:cNvPr id="10" name="Rectangle 9"/>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a:fillRect/>
          </a:stretch>
        </p:blipFill>
        <p:spPr>
          <a:xfrm>
            <a:off x="3890618" y="545432"/>
            <a:ext cx="1183045" cy="2890095"/>
          </a:xfrm>
          <a:prstGeom prst="rect">
            <a:avLst/>
          </a:prstGeom>
          <a:effectLst>
            <a:innerShdw blurRad="63500" dist="50800" dir="13500000">
              <a:prstClr val="black">
                <a:alpha val="50000"/>
              </a:prstClr>
            </a:innerShdw>
          </a:effec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6D33B-ADB6-4A96-A365-9485CC16BE37}" type="datetimeFigureOut">
              <a:rPr lang="en-US" smtClean="0"/>
              <a:t>23/2/2026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p:cNvGrpSpPr/>
          <p:nvPr userDrawn="1"/>
        </p:nvGrpSpPr>
        <p:grpSpPr>
          <a:xfrm>
            <a:off x="-34413" y="842115"/>
            <a:ext cx="13807833" cy="6236018"/>
            <a:chOff x="-34413" y="842115"/>
            <a:chExt cx="13807833" cy="6236018"/>
          </a:xfrm>
        </p:grpSpPr>
        <p:sp>
          <p:nvSpPr>
            <p:cNvPr id="6" name="Rectangle 5"/>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5666207"/>
              <a:ext cx="13773420" cy="1411926"/>
              <a:chOff x="0" y="5666207"/>
              <a:chExt cx="13773420" cy="1411926"/>
            </a:xfrm>
          </p:grpSpPr>
          <p:sp>
            <p:nvSpPr>
              <p:cNvPr id="10" name="Rectangle 9"/>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A6D33B-ADB6-4A96-A365-9485CC16BE37}" type="datetimeFigureOut">
              <a:rPr lang="en-US" smtClean="0"/>
              <a:t>23/2/2026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A6D33B-ADB6-4A96-A365-9485CC16BE37}" type="datetimeFigureOut">
              <a:rPr lang="en-US" smtClean="0"/>
              <a:t>23/2/2026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A6D33B-ADB6-4A96-A365-9485CC16BE37}" type="datetimeFigureOut">
              <a:rPr lang="en-US" smtClean="0"/>
              <a:t>23/2/2026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A6D33B-ADB6-4A96-A365-9485CC16BE37}" type="datetimeFigureOut">
              <a:rPr lang="en-US" smtClean="0"/>
              <a:t>23/2/2026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2026/2/23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p:transition spd="slow"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23/2/2026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cSld>
  <p:clrMapOvr>
    <a:masterClrMapping/>
  </p:clrMapOvr>
  <p:transition spd="slow"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cSld>
  <p:clrMapOvr>
    <a:masterClrMapping/>
  </p:clrMapOvr>
  <p:transition spd="slow"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cSld>
  <p:clrMapOvr>
    <a:masterClrMapping/>
  </p:clrMapOvr>
  <p:transition spd="slow"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advClick="0"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cSld>
  <p:clrMapOvr>
    <a:masterClrMapping/>
  </p:clrMapOvr>
  <p:transition spd="slow"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transition spd="slow"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p:cNvGrpSpPr/>
          <p:nvPr userDrawn="1"/>
        </p:nvGrpSpPr>
        <p:grpSpPr>
          <a:xfrm>
            <a:off x="0" y="0"/>
            <a:ext cx="12192000" cy="6858000"/>
            <a:chOff x="0" y="0"/>
            <a:chExt cx="12192000" cy="6858000"/>
          </a:xfrm>
        </p:grpSpPr>
        <p:pic>
          <p:nvPicPr>
            <p:cNvPr id="13" name="图片 12" descr="图片包含 图示&#10;&#10;描述已自动生成"/>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p:cNvGrpSpPr/>
            <p:nvPr/>
          </p:nvGrpSpPr>
          <p:grpSpPr>
            <a:xfrm>
              <a:off x="103322" y="58119"/>
              <a:ext cx="11985356" cy="6741762"/>
              <a:chOff x="103322" y="58119"/>
              <a:chExt cx="11985356" cy="6741762"/>
            </a:xfrm>
          </p:grpSpPr>
          <p:sp>
            <p:nvSpPr>
              <p:cNvPr id="15" name="任意多边形: 形状 14"/>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cs typeface="+mn-cs"/>
                </a:endParaRPr>
              </a:p>
            </p:txBody>
          </p:sp>
          <p:pic>
            <p:nvPicPr>
              <p:cNvPr id="16" name="图片 15" descr="电脑萤幕&#10;&#10;中度可信度描述已自动生成"/>
              <p:cNvPicPr>
                <a:picLocks noChangeAspect="1"/>
              </p:cNvPicPr>
              <p:nvPr/>
            </p:nvPicPr>
            <p:blipFill>
              <a:blip r:embed="rId3"/>
              <a:stretch>
                <a:fillRect/>
              </a:stretch>
            </p:blipFill>
            <p:spPr>
              <a:xfrm>
                <a:off x="103322" y="58119"/>
                <a:ext cx="11985356" cy="6741762"/>
              </a:xfrm>
              <a:prstGeom prst="rect">
                <a:avLst/>
              </a:prstGeom>
            </p:spPr>
          </p:pic>
        </p:grpSp>
      </p:grpSp>
    </p:spTree>
  </p:cSld>
  <p:clrMapOvr>
    <a:masterClrMapping/>
  </p:clrMapOvr>
  <p:transition spd="slow"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p:cNvGrpSpPr/>
          <p:nvPr userDrawn="1"/>
        </p:nvGrpSpPr>
        <p:grpSpPr>
          <a:xfrm>
            <a:off x="0" y="0"/>
            <a:ext cx="12192000" cy="6858000"/>
            <a:chOff x="0" y="0"/>
            <a:chExt cx="12192000" cy="6858000"/>
          </a:xfrm>
        </p:grpSpPr>
        <p:pic>
          <p:nvPicPr>
            <p:cNvPr id="13" name="图片 12" descr="图片包含 图示&#10;&#10;描述已自动生成"/>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p:cNvGrpSpPr/>
            <p:nvPr/>
          </p:nvGrpSpPr>
          <p:grpSpPr>
            <a:xfrm>
              <a:off x="103322" y="58119"/>
              <a:ext cx="11985356" cy="6741762"/>
              <a:chOff x="103322" y="58119"/>
              <a:chExt cx="11985356" cy="6741762"/>
            </a:xfrm>
          </p:grpSpPr>
          <p:sp>
            <p:nvSpPr>
              <p:cNvPr id="15" name="任意多边形: 形状 14"/>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cs typeface="+mn-cs"/>
                </a:endParaRPr>
              </a:p>
            </p:txBody>
          </p:sp>
          <p:pic>
            <p:nvPicPr>
              <p:cNvPr id="16" name="图片 15" descr="电脑萤幕&#10;&#10;中度可信度描述已自动生成"/>
              <p:cNvPicPr>
                <a:picLocks noChangeAspect="1"/>
              </p:cNvPicPr>
              <p:nvPr/>
            </p:nvPicPr>
            <p:blipFill>
              <a:blip r:embed="rId3"/>
              <a:stretch>
                <a:fillRect/>
              </a:stretch>
            </p:blipFill>
            <p:spPr>
              <a:xfrm>
                <a:off x="103322" y="58119"/>
                <a:ext cx="11985356" cy="6741762"/>
              </a:xfrm>
              <a:prstGeom prst="rect">
                <a:avLst/>
              </a:prstGeom>
            </p:spPr>
          </p:pic>
        </p:grpSp>
      </p:grpSp>
    </p:spTree>
  </p:cSld>
  <p:clrMapOvr>
    <a:masterClrMapping/>
  </p:clrMapOvr>
  <p:transition spd="slow"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p:cNvGrpSpPr/>
          <p:nvPr userDrawn="1"/>
        </p:nvGrpSpPr>
        <p:grpSpPr>
          <a:xfrm>
            <a:off x="0" y="0"/>
            <a:ext cx="12192000" cy="6858000"/>
            <a:chOff x="0" y="0"/>
            <a:chExt cx="12192000" cy="6858000"/>
          </a:xfrm>
        </p:grpSpPr>
        <p:pic>
          <p:nvPicPr>
            <p:cNvPr id="13" name="图片 12" descr="图片包含 图示&#10;&#10;描述已自动生成"/>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p:cNvGrpSpPr/>
            <p:nvPr/>
          </p:nvGrpSpPr>
          <p:grpSpPr>
            <a:xfrm>
              <a:off x="103322" y="58119"/>
              <a:ext cx="11985356" cy="6741762"/>
              <a:chOff x="103322" y="58119"/>
              <a:chExt cx="11985356" cy="6741762"/>
            </a:xfrm>
          </p:grpSpPr>
          <p:sp>
            <p:nvSpPr>
              <p:cNvPr id="15" name="任意多边形: 形状 14"/>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cs typeface="+mn-cs"/>
                </a:endParaRPr>
              </a:p>
            </p:txBody>
          </p:sp>
          <p:pic>
            <p:nvPicPr>
              <p:cNvPr id="16" name="图片 15" descr="电脑萤幕&#10;&#10;中度可信度描述已自动生成"/>
              <p:cNvPicPr>
                <a:picLocks noChangeAspect="1"/>
              </p:cNvPicPr>
              <p:nvPr/>
            </p:nvPicPr>
            <p:blipFill>
              <a:blip r:embed="rId3"/>
              <a:stretch>
                <a:fillRect/>
              </a:stretch>
            </p:blipFill>
            <p:spPr>
              <a:xfrm>
                <a:off x="103322" y="58119"/>
                <a:ext cx="11985356" cy="6741762"/>
              </a:xfrm>
              <a:prstGeom prst="rect">
                <a:avLst/>
              </a:prstGeom>
            </p:spPr>
          </p:pic>
        </p:grpSp>
      </p:grpSp>
    </p:spTree>
  </p:cSld>
  <p:clrMapOvr>
    <a:masterClrMapping/>
  </p:clrMapOvr>
  <p:transition spd="slow"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cSld>
  <p:clrMapOvr>
    <a:masterClrMapping/>
  </p:clrMapOvr>
  <p:transition spd="slow"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5" cy="3721059"/>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pic>
        <p:nvPicPr>
          <p:cNvPr id="16" name="图片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9" y="3717195"/>
            <a:ext cx="2206171" cy="3140805"/>
          </a:xfrm>
          <a:prstGeom prst="rect">
            <a:avLst/>
          </a:prstGeom>
        </p:spPr>
      </p:pic>
      <p:pic>
        <p:nvPicPr>
          <p:cNvPr id="18" name="图片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1"/>
            <a:ext cx="5800232" cy="5454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2026/2/23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2026/2/23</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2026/2/23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2026/2/23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2026/2/23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2026/2/23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2026/2/23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2026/2/23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a:fillRect/>
          </a:stretch>
        </p:blipFill>
        <p:spPr>
          <a:xfrm>
            <a:off x="-38101" y="5171469"/>
            <a:ext cx="12192000" cy="1698043"/>
          </a:xfrm>
          <a:prstGeom prst="rect">
            <a:avLst/>
          </a:prstGeom>
          <a:effectLst>
            <a:outerShdw blurRad="50800" dist="38100" dir="16200000" rotWithShape="0">
              <a:prstClr val="black">
                <a:alpha val="40000"/>
              </a:prstClr>
            </a:outerShdw>
          </a:effectLst>
        </p:spPr>
      </p:pic>
      <p:sp>
        <p:nvSpPr>
          <p:cNvPr id="2" name="文本框 1"/>
          <p:cNvSpPr txBox="1"/>
          <p:nvPr userDrawn="1"/>
        </p:nvSpPr>
        <p:spPr>
          <a:xfrm rot="16200000" flipH="1" flipV="1">
            <a:off x="2676562"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ctr">
              <a:defRPr sz="7200">
                <a:solidFill>
                  <a:srgbClr val="54BBAB">
                    <a:alpha val="10000"/>
                  </a:srgbClr>
                </a:solidFill>
              </a:defRPr>
            </a:lvl1pPr>
          </a:lstStyle>
          <a:p>
            <a:endParaRPr lang="zh-CN" altLang="en-US" sz="7200" dirty="0"/>
          </a:p>
        </p:txBody>
      </p:sp>
      <p:grpSp>
        <p:nvGrpSpPr>
          <p:cNvPr id="4" name="组合 3"/>
          <p:cNvGrpSpPr/>
          <p:nvPr userDrawn="1"/>
        </p:nvGrpSpPr>
        <p:grpSpPr>
          <a:xfrm flipH="1" flipV="1">
            <a:off x="-150124" y="6021040"/>
            <a:ext cx="12472915" cy="951605"/>
            <a:chOff x="-130792" y="-200025"/>
            <a:chExt cx="12472914" cy="951605"/>
          </a:xfrm>
          <a:effectLst>
            <a:outerShdw blurRad="50800" dist="38100" dir="16200000" rotWithShape="0">
              <a:prstClr val="black">
                <a:alpha val="40000"/>
              </a:prstClr>
            </a:outerShdw>
          </a:effectLst>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a:fillRect/>
            </a:stretch>
          </p:blipFill>
          <p:spPr>
            <a:xfrm flipV="1">
              <a:off x="-76200" y="-199680"/>
              <a:ext cx="7981950" cy="88548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p:cNvGrpSpPr/>
          <p:nvPr userDrawn="1"/>
        </p:nvGrpSpPr>
        <p:grpSpPr>
          <a:xfrm>
            <a:off x="370204" y="5646158"/>
            <a:ext cx="11298643" cy="1355063"/>
            <a:chOff x="370204" y="5646158"/>
            <a:chExt cx="11298642" cy="1355062"/>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a:fillRect/>
          </a:stretch>
        </p:blipFill>
        <p:spPr>
          <a:xfrm flipH="1">
            <a:off x="9533244" y="180385"/>
            <a:ext cx="2658757" cy="104178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23/2/2026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4.png"/><Relationship Id="rId3" Type="http://schemas.openxmlformats.org/officeDocument/2006/relationships/slideLayout" Target="../slideLayouts/slideLayout28.xml"/><Relationship Id="rId21" Type="http://schemas.microsoft.com/office/2007/relationships/hdphoto" Target="../media/hdphoto1.wdp"/><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png"/><Relationship Id="rId2" Type="http://schemas.openxmlformats.org/officeDocument/2006/relationships/slideLayout" Target="../slideLayouts/slideLayout27.xml"/><Relationship Id="rId16" Type="http://schemas.openxmlformats.org/officeDocument/2006/relationships/theme" Target="../theme/theme3.xml"/><Relationship Id="rId20"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5.GI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23/2/2026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20" cstate="print">
            <a:extLst>
              <a:ext uri="{BEBA8EAE-BF5A-486C-A8C5-ECC9F3942E4B}">
                <a14:imgProps xmlns:a14="http://schemas.microsoft.com/office/drawing/2010/main">
                  <a14:imgLayer r:embed="rId2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1.xml"/><Relationship Id="rId6" Type="http://schemas.openxmlformats.org/officeDocument/2006/relationships/image" Target="../media/image50.png"/><Relationship Id="rId5" Type="http://schemas.microsoft.com/office/2007/relationships/hdphoto" Target="../media/hdphoto14.wdp"/><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1.xml"/><Relationship Id="rId6" Type="http://schemas.openxmlformats.org/officeDocument/2006/relationships/image" Target="../media/image50.png"/><Relationship Id="rId5" Type="http://schemas.microsoft.com/office/2007/relationships/hdphoto" Target="../media/hdphoto14.wdp"/><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1.xml"/><Relationship Id="rId6" Type="http://schemas.openxmlformats.org/officeDocument/2006/relationships/image" Target="../media/image50.png"/><Relationship Id="rId5" Type="http://schemas.microsoft.com/office/2007/relationships/hdphoto" Target="../media/hdphoto14.wdp"/><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1.xml"/><Relationship Id="rId6" Type="http://schemas.openxmlformats.org/officeDocument/2006/relationships/image" Target="../media/image50.png"/><Relationship Id="rId5" Type="http://schemas.microsoft.com/office/2007/relationships/hdphoto" Target="../media/hdphoto14.wdp"/><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jpe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5.png"/><Relationship Id="rId1" Type="http://schemas.openxmlformats.org/officeDocument/2006/relationships/slideLayout" Target="../slideLayouts/slideLayout21.xml"/><Relationship Id="rId6" Type="http://schemas.openxmlformats.org/officeDocument/2006/relationships/image" Target="../media/image57.png"/><Relationship Id="rId5" Type="http://schemas.microsoft.com/office/2007/relationships/hdphoto" Target="../media/hdphoto16.wdp"/><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5.png"/><Relationship Id="rId1" Type="http://schemas.openxmlformats.org/officeDocument/2006/relationships/slideLayout" Target="../slideLayouts/slideLayout21.xml"/><Relationship Id="rId6" Type="http://schemas.openxmlformats.org/officeDocument/2006/relationships/image" Target="../media/image57.png"/><Relationship Id="rId5" Type="http://schemas.microsoft.com/office/2007/relationships/hdphoto" Target="../media/hdphoto16.wdp"/><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15.wdp"/><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1.xml"/><Relationship Id="rId6" Type="http://schemas.openxmlformats.org/officeDocument/2006/relationships/image" Target="../media/image58.png"/><Relationship Id="rId5" Type="http://schemas.microsoft.com/office/2007/relationships/hdphoto" Target="../media/hdphoto16.wdp"/><Relationship Id="rId4" Type="http://schemas.openxmlformats.org/officeDocument/2006/relationships/image" Target="../media/image56.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0.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15.wdp"/><Relationship Id="rId7"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21.xml"/><Relationship Id="rId6" Type="http://schemas.openxmlformats.org/officeDocument/2006/relationships/image" Target="../media/image62.png"/><Relationship Id="rId5" Type="http://schemas.microsoft.com/office/2007/relationships/hdphoto" Target="../media/hdphoto16.wdp"/><Relationship Id="rId10"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7" Type="http://schemas.openxmlformats.org/officeDocument/2006/relationships/image" Target="../media/image67.png"/><Relationship Id="rId2" Type="http://schemas.openxmlformats.org/officeDocument/2006/relationships/image" Target="../media/image55.png"/><Relationship Id="rId1" Type="http://schemas.openxmlformats.org/officeDocument/2006/relationships/slideLayout" Target="../slideLayouts/slideLayout21.xml"/><Relationship Id="rId6" Type="http://schemas.openxmlformats.org/officeDocument/2006/relationships/image" Target="../media/image62.png"/><Relationship Id="rId5" Type="http://schemas.microsoft.com/office/2007/relationships/hdphoto" Target="../media/hdphoto16.wdp"/><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15.wdp"/><Relationship Id="rId7"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21.xml"/><Relationship Id="rId6" Type="http://schemas.openxmlformats.org/officeDocument/2006/relationships/image" Target="../media/image68.png"/><Relationship Id="rId5" Type="http://schemas.microsoft.com/office/2007/relationships/hdphoto" Target="../media/hdphoto16.wdp"/><Relationship Id="rId4" Type="http://schemas.openxmlformats.org/officeDocument/2006/relationships/image" Target="../media/image56.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5.png"/><Relationship Id="rId1" Type="http://schemas.openxmlformats.org/officeDocument/2006/relationships/slideLayout" Target="../slideLayouts/slideLayout21.xml"/><Relationship Id="rId5" Type="http://schemas.microsoft.com/office/2007/relationships/hdphoto" Target="../media/hdphoto18.wdp"/><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1.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Layout" Target="../slideLayouts/slideLayout30.xml"/><Relationship Id="rId7" Type="http://schemas.openxmlformats.org/officeDocument/2006/relationships/image" Target="../media/image8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9.wdp"/><Relationship Id="rId5" Type="http://schemas.openxmlformats.org/officeDocument/2006/relationships/image" Target="../media/image82.png"/><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slide" Target="slide2.xml"/></Relationships>
</file>

<file path=ppt/slides/_rels/slide28.xml.rels><?xml version="1.0" encoding="UTF-8" standalone="yes"?>
<Relationships xmlns="http://schemas.openxmlformats.org/package/2006/relationships"><Relationship Id="rId8" Type="http://schemas.openxmlformats.org/officeDocument/2006/relationships/image" Target="../media/image89.GIF"/><Relationship Id="rId13" Type="http://schemas.openxmlformats.org/officeDocument/2006/relationships/slide" Target="slide31.xml"/><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slide" Target="slide30.xml"/><Relationship Id="rId2" Type="http://schemas.openxmlformats.org/officeDocument/2006/relationships/image" Target="../media/image85.GIF"/><Relationship Id="rId1" Type="http://schemas.openxmlformats.org/officeDocument/2006/relationships/slideLayout" Target="../slideLayouts/slideLayout30.xml"/><Relationship Id="rId6" Type="http://schemas.microsoft.com/office/2007/relationships/hdphoto" Target="../media/hdphoto22.wdp"/><Relationship Id="rId11" Type="http://schemas.openxmlformats.org/officeDocument/2006/relationships/slide" Target="slide29.xml"/><Relationship Id="rId5" Type="http://schemas.openxmlformats.org/officeDocument/2006/relationships/image" Target="../media/image87.png"/><Relationship Id="rId10" Type="http://schemas.openxmlformats.org/officeDocument/2006/relationships/slide" Target="slide9.xml"/><Relationship Id="rId4" Type="http://schemas.microsoft.com/office/2007/relationships/hdphoto" Target="../media/hdphoto21.wdp"/><Relationship Id="rId9" Type="http://schemas.openxmlformats.org/officeDocument/2006/relationships/image" Target="../media/image90.GIF"/><Relationship Id="rId14" Type="http://schemas.openxmlformats.org/officeDocument/2006/relationships/slide" Target="slide32.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slide" Target="slide28.xml"/><Relationship Id="rId2" Type="http://schemas.openxmlformats.org/officeDocument/2006/relationships/image" Target="../media/image81.png"/><Relationship Id="rId1" Type="http://schemas.openxmlformats.org/officeDocument/2006/relationships/slideLayout" Target="../slideLayouts/slideLayout30.xml"/><Relationship Id="rId6" Type="http://schemas.microsoft.com/office/2007/relationships/hdphoto" Target="../media/hdphoto24.wdp"/><Relationship Id="rId5" Type="http://schemas.openxmlformats.org/officeDocument/2006/relationships/image" Target="../media/image92.png"/><Relationship Id="rId4" Type="http://schemas.microsoft.com/office/2007/relationships/hdphoto" Target="../media/hdphoto23.wdp"/></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slide" Target="slide28.xml"/><Relationship Id="rId2" Type="http://schemas.openxmlformats.org/officeDocument/2006/relationships/image" Target="../media/image81.png"/><Relationship Id="rId1" Type="http://schemas.openxmlformats.org/officeDocument/2006/relationships/slideLayout" Target="../slideLayouts/slideLayout30.xml"/><Relationship Id="rId6" Type="http://schemas.microsoft.com/office/2007/relationships/hdphoto" Target="../media/hdphoto24.wdp"/><Relationship Id="rId5" Type="http://schemas.openxmlformats.org/officeDocument/2006/relationships/image" Target="../media/image92.png"/><Relationship Id="rId4" Type="http://schemas.microsoft.com/office/2007/relationships/hdphoto" Target="../media/hdphoto23.wdp"/></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slide" Target="slide28.xml"/><Relationship Id="rId2" Type="http://schemas.openxmlformats.org/officeDocument/2006/relationships/image" Target="../media/image81.png"/><Relationship Id="rId1" Type="http://schemas.openxmlformats.org/officeDocument/2006/relationships/slideLayout" Target="../slideLayouts/slideLayout30.xml"/><Relationship Id="rId6" Type="http://schemas.microsoft.com/office/2007/relationships/hdphoto" Target="../media/hdphoto24.wdp"/><Relationship Id="rId5" Type="http://schemas.openxmlformats.org/officeDocument/2006/relationships/image" Target="../media/image92.png"/><Relationship Id="rId4" Type="http://schemas.microsoft.com/office/2007/relationships/hdphoto" Target="../media/hdphoto23.wdp"/></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slide" Target="slide28.xml"/><Relationship Id="rId2" Type="http://schemas.openxmlformats.org/officeDocument/2006/relationships/image" Target="../media/image81.png"/><Relationship Id="rId1" Type="http://schemas.openxmlformats.org/officeDocument/2006/relationships/slideLayout" Target="../slideLayouts/slideLayout30.xml"/><Relationship Id="rId6" Type="http://schemas.microsoft.com/office/2007/relationships/hdphoto" Target="../media/hdphoto24.wdp"/><Relationship Id="rId5" Type="http://schemas.openxmlformats.org/officeDocument/2006/relationships/image" Target="../media/image92.png"/><Relationship Id="rId4" Type="http://schemas.microsoft.com/office/2007/relationships/hdphoto" Target="../media/hdphoto23.wdp"/></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xml"/><Relationship Id="rId1" Type="http://schemas.openxmlformats.org/officeDocument/2006/relationships/slideLayout" Target="../slideLayouts/slideLayout47.xml"/><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40.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jpe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0.png"/><Relationship Id="rId5" Type="http://schemas.microsoft.com/office/2007/relationships/hdphoto" Target="../media/hdphoto12.wdp"/><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2" name="Group 21"/>
          <p:cNvGrpSpPr/>
          <p:nvPr/>
        </p:nvGrpSpPr>
        <p:grpSpPr>
          <a:xfrm>
            <a:off x="247940" y="821492"/>
            <a:ext cx="11770378" cy="6112594"/>
            <a:chOff x="21879" y="897806"/>
            <a:chExt cx="11770378" cy="6112594"/>
          </a:xfrm>
        </p:grpSpPr>
        <p:sp>
          <p:nvSpPr>
            <p:cNvPr id="3" name="Freeform: Shape 2"/>
            <p:cNvSpPr/>
            <p:nvPr/>
          </p:nvSpPr>
          <p:spPr>
            <a:xfrm>
              <a:off x="21879" y="897806"/>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CDED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p:cNvSpPr/>
            <p:nvPr/>
          </p:nvSpPr>
          <p:spPr>
            <a:xfrm>
              <a:off x="399742" y="1179818"/>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9AD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Isosceles Triangle 4"/>
          <p:cNvSpPr/>
          <p:nvPr/>
        </p:nvSpPr>
        <p:spPr>
          <a:xfrm>
            <a:off x="2376926" y="850559"/>
            <a:ext cx="7402286" cy="6054461"/>
          </a:xfrm>
          <a:prstGeom prst="triangle">
            <a:avLst>
              <a:gd name="adj" fmla="val 50153"/>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635751" y="0"/>
            <a:ext cx="920496" cy="1687669"/>
            <a:chOff x="5663184" y="852692"/>
            <a:chExt cx="920496" cy="1687669"/>
          </a:xfrm>
        </p:grpSpPr>
        <p:grpSp>
          <p:nvGrpSpPr>
            <p:cNvPr id="7" name="Group 6"/>
            <p:cNvGrpSpPr/>
            <p:nvPr/>
          </p:nvGrpSpPr>
          <p:grpSpPr>
            <a:xfrm>
              <a:off x="5663184" y="1699774"/>
              <a:ext cx="920496" cy="840587"/>
              <a:chOff x="5663184" y="1699774"/>
              <a:chExt cx="920496" cy="840587"/>
            </a:xfrm>
          </p:grpSpPr>
          <p:grpSp>
            <p:nvGrpSpPr>
              <p:cNvPr id="9" name="Group 8"/>
              <p:cNvGrpSpPr/>
              <p:nvPr/>
            </p:nvGrpSpPr>
            <p:grpSpPr>
              <a:xfrm>
                <a:off x="5663184" y="1699774"/>
                <a:ext cx="920496" cy="741670"/>
                <a:chOff x="5663184" y="1699774"/>
                <a:chExt cx="920496" cy="741670"/>
              </a:xfrm>
            </p:grpSpPr>
            <p:sp>
              <p:nvSpPr>
                <p:cNvPr id="11" name="Trapezoid 10"/>
                <p:cNvSpPr/>
                <p:nvPr/>
              </p:nvSpPr>
              <p:spPr>
                <a:xfrm>
                  <a:off x="5663184" y="1699774"/>
                  <a:ext cx="920496" cy="665474"/>
                </a:xfrm>
                <a:prstGeom prst="trapezoid">
                  <a:avLst>
                    <a:gd name="adj" fmla="val 31871"/>
                  </a:avLst>
                </a:prstGeom>
                <a:solidFill>
                  <a:srgbClr val="35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5663184" y="2283568"/>
                  <a:ext cx="920496" cy="157876"/>
                </a:xfrm>
                <a:prstGeom prst="ellipse">
                  <a:avLst/>
                </a:prstGeom>
                <a:solidFill>
                  <a:srgbClr val="50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Freeform: Shape 9"/>
              <p:cNvSpPr/>
              <p:nvPr/>
            </p:nvSpPr>
            <p:spPr>
              <a:xfrm>
                <a:off x="5955467" y="2283568"/>
                <a:ext cx="336481" cy="256793"/>
              </a:xfrm>
              <a:custGeom>
                <a:avLst/>
                <a:gdLst>
                  <a:gd name="connsiteX0" fmla="*/ 41702 w 487680"/>
                  <a:gd name="connsiteY0" fmla="*/ 0 h 372184"/>
                  <a:gd name="connsiteX1" fmla="*/ 85846 w 487680"/>
                  <a:gd name="connsiteY1" fmla="*/ 5105 h 372184"/>
                  <a:gd name="connsiteX2" fmla="*/ 264995 w 487680"/>
                  <a:gd name="connsiteY2" fmla="*/ 11308 h 372184"/>
                  <a:gd name="connsiteX3" fmla="*/ 444145 w 487680"/>
                  <a:gd name="connsiteY3" fmla="*/ 5105 h 372184"/>
                  <a:gd name="connsiteX4" fmla="*/ 449039 w 487680"/>
                  <a:gd name="connsiteY4" fmla="*/ 4539 h 372184"/>
                  <a:gd name="connsiteX5" fmla="*/ 468518 w 487680"/>
                  <a:gd name="connsiteY5" fmla="*/ 33431 h 372184"/>
                  <a:gd name="connsiteX6" fmla="*/ 487680 w 487680"/>
                  <a:gd name="connsiteY6" fmla="*/ 128344 h 372184"/>
                  <a:gd name="connsiteX7" fmla="*/ 243840 w 487680"/>
                  <a:gd name="connsiteY7" fmla="*/ 372184 h 372184"/>
                  <a:gd name="connsiteX8" fmla="*/ 0 w 487680"/>
                  <a:gd name="connsiteY8" fmla="*/ 128344 h 372184"/>
                  <a:gd name="connsiteX9" fmla="*/ 19162 w 487680"/>
                  <a:gd name="connsiteY9" fmla="*/ 33431 h 3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372184">
                    <a:moveTo>
                      <a:pt x="41702" y="0"/>
                    </a:moveTo>
                    <a:lnTo>
                      <a:pt x="85846" y="5105"/>
                    </a:lnTo>
                    <a:cubicBezTo>
                      <a:pt x="140909" y="9099"/>
                      <a:pt x="201448" y="11308"/>
                      <a:pt x="264995" y="11308"/>
                    </a:cubicBezTo>
                    <a:cubicBezTo>
                      <a:pt x="328542" y="11308"/>
                      <a:pt x="389081" y="9099"/>
                      <a:pt x="444145" y="5105"/>
                    </a:cubicBezTo>
                    <a:lnTo>
                      <a:pt x="449039" y="4539"/>
                    </a:lnTo>
                    <a:lnTo>
                      <a:pt x="468518" y="33431"/>
                    </a:lnTo>
                    <a:cubicBezTo>
                      <a:pt x="480857" y="62603"/>
                      <a:pt x="487680" y="94677"/>
                      <a:pt x="487680" y="128344"/>
                    </a:cubicBezTo>
                    <a:cubicBezTo>
                      <a:pt x="487680" y="263013"/>
                      <a:pt x="378509" y="372184"/>
                      <a:pt x="243840" y="372184"/>
                    </a:cubicBezTo>
                    <a:cubicBezTo>
                      <a:pt x="109171" y="372184"/>
                      <a:pt x="0" y="263013"/>
                      <a:pt x="0" y="128344"/>
                    </a:cubicBezTo>
                    <a:cubicBezTo>
                      <a:pt x="0" y="94677"/>
                      <a:pt x="6823" y="62603"/>
                      <a:pt x="19162" y="3343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 name="Straight Connector 7"/>
            <p:cNvCxnSpPr/>
            <p:nvPr/>
          </p:nvCxnSpPr>
          <p:spPr>
            <a:xfrm>
              <a:off x="6123432" y="852692"/>
              <a:ext cx="0" cy="839438"/>
            </a:xfrm>
            <a:prstGeom prst="line">
              <a:avLst/>
            </a:prstGeom>
            <a:ln w="28575">
              <a:solidFill>
                <a:srgbClr val="354E68"/>
              </a:solidFill>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toy&#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rcRect t="28231" b="4649"/>
          <a:stretch>
            <a:fillRect/>
          </a:stretch>
        </p:blipFill>
        <p:spPr>
          <a:xfrm>
            <a:off x="179340" y="615649"/>
            <a:ext cx="3659235" cy="2456085"/>
          </a:xfrm>
          <a:prstGeom prst="rect">
            <a:avLst/>
          </a:prstGeom>
        </p:spPr>
      </p:pic>
      <p:pic>
        <p:nvPicPr>
          <p:cNvPr id="23" name="Picture 2" descr="Hiểu về chăm sóc sức khỏe toàn diện | Kỹ năng nhân viên y tế"/>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800" l="8786" r="92013">
                        <a14:foregroundMark x1="8786" y1="16800" x2="8786" y2="16800"/>
                        <a14:foregroundMark x1="80511" y1="19600" x2="92013" y2="35200"/>
                        <a14:foregroundMark x1="63259" y1="93000" x2="63259" y2="93000"/>
                        <a14:foregroundMark x1="12620" y1="93800" x2="12620" y2="93800"/>
                        <a14:foregroundMark x1="24121" y1="93800" x2="24121" y2="93800"/>
                        <a14:foregroundMark x1="64537" y1="93800" x2="64537" y2="9380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40476" y="619847"/>
            <a:ext cx="2644844" cy="2112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4548222" y="1601108"/>
            <a:ext cx="3590855" cy="1444877"/>
          </a:xfrm>
          <a:prstGeom prst="rect">
            <a:avLst/>
          </a:prstGeom>
        </p:spPr>
      </p:pic>
      <p:pic>
        <p:nvPicPr>
          <p:cNvPr id="25" name="Picture 24"/>
          <p:cNvPicPr>
            <a:picLocks noChangeAspect="1"/>
          </p:cNvPicPr>
          <p:nvPr/>
        </p:nvPicPr>
        <p:blipFill>
          <a:blip r:embed="rId7"/>
          <a:stretch>
            <a:fillRect/>
          </a:stretch>
        </p:blipFill>
        <p:spPr>
          <a:xfrm>
            <a:off x="1282777" y="2678986"/>
            <a:ext cx="9931245" cy="3188484"/>
          </a:xfrm>
          <a:prstGeom prst="rect">
            <a:avLst/>
          </a:prstGeom>
        </p:spPr>
      </p:pic>
      <p:sp>
        <p:nvSpPr>
          <p:cNvPr id="17" name="TextBox 16">
            <a:extLst>
              <a:ext uri="{FF2B5EF4-FFF2-40B4-BE49-F238E27FC236}">
                <a16:creationId xmlns="" xmlns:a16="http://schemas.microsoft.com/office/drawing/2014/main" id="{A20FE1D7-DC0B-7E39-3F3A-868146A83C46}"/>
              </a:ext>
            </a:extLst>
          </p:cNvPr>
          <p:cNvSpPr txBox="1"/>
          <p:nvPr/>
        </p:nvSpPr>
        <p:spPr>
          <a:xfrm>
            <a:off x="4208961" y="604664"/>
            <a:ext cx="4155305"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000" b="1" dirty="0" err="1">
                <a:solidFill>
                  <a:srgbClr val="4BACC6">
                    <a:lumMod val="75000"/>
                  </a:srgbClr>
                </a:solidFill>
                <a:latin typeface="Times New Roman" panose="02020603050405020304" pitchFamily="18" charset="0"/>
                <a:cs typeface="Times New Roman" panose="02020603050405020304" pitchFamily="18" charset="0"/>
              </a:rPr>
              <a:t>UBND</a:t>
            </a:r>
            <a:r>
              <a:rPr lang="en-US" sz="2000" b="1" dirty="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smtClean="0">
                <a:solidFill>
                  <a:srgbClr val="4BACC6">
                    <a:lumMod val="75000"/>
                  </a:srgbClr>
                </a:solidFill>
                <a:latin typeface="Times New Roman" panose="02020603050405020304" pitchFamily="18" charset="0"/>
                <a:cs typeface="Times New Roman" panose="02020603050405020304" pitchFamily="18" charset="0"/>
              </a:rPr>
              <a:t>PHƯỜNG</a:t>
            </a:r>
            <a:r>
              <a:rPr lang="en-US" sz="2000" b="1" dirty="0" smtClean="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smtClean="0">
                <a:solidFill>
                  <a:srgbClr val="4BACC6">
                    <a:lumMod val="75000"/>
                  </a:srgbClr>
                </a:solidFill>
                <a:latin typeface="Times New Roman" panose="02020603050405020304" pitchFamily="18" charset="0"/>
                <a:cs typeface="Times New Roman" panose="02020603050405020304" pitchFamily="18" charset="0"/>
              </a:rPr>
              <a:t>HƯNG</a:t>
            </a:r>
            <a:r>
              <a:rPr lang="en-US" sz="2000" b="1" dirty="0" smtClean="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smtClean="0">
                <a:solidFill>
                  <a:srgbClr val="4BACC6">
                    <a:lumMod val="75000"/>
                  </a:srgbClr>
                </a:solidFill>
                <a:latin typeface="Times New Roman" panose="02020603050405020304" pitchFamily="18" charset="0"/>
                <a:cs typeface="Times New Roman" panose="02020603050405020304" pitchFamily="18" charset="0"/>
              </a:rPr>
              <a:t>ĐẠO</a:t>
            </a:r>
            <a:endParaRPr lang="en-US" sz="2000" b="1" dirty="0">
              <a:solidFill>
                <a:srgbClr val="4BACC6">
                  <a:lumMod val="75000"/>
                </a:srgbClr>
              </a:solidFill>
              <a:latin typeface="Times New Roman" panose="02020603050405020304" pitchFamily="18" charset="0"/>
              <a:cs typeface="Times New Roman" panose="02020603050405020304" pitchFamily="18" charset="0"/>
            </a:endParaRPr>
          </a:p>
          <a:p>
            <a:pPr algn="ctr"/>
            <a:r>
              <a:rPr lang="en-US" sz="2000" b="1" dirty="0" err="1">
                <a:solidFill>
                  <a:srgbClr val="4BACC6">
                    <a:lumMod val="75000"/>
                  </a:srgbClr>
                </a:solidFill>
                <a:latin typeface="Times New Roman" panose="02020603050405020304" pitchFamily="18" charset="0"/>
                <a:cs typeface="Times New Roman" panose="02020603050405020304" pitchFamily="18" charset="0"/>
              </a:rPr>
              <a:t>TRƯỜNG</a:t>
            </a:r>
            <a:r>
              <a:rPr lang="en-US" sz="2000" b="1" dirty="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a:solidFill>
                  <a:srgbClr val="4BACC6">
                    <a:lumMod val="75000"/>
                  </a:srgbClr>
                </a:solidFill>
                <a:latin typeface="Times New Roman" panose="02020603050405020304" pitchFamily="18" charset="0"/>
                <a:cs typeface="Times New Roman" panose="02020603050405020304" pitchFamily="18" charset="0"/>
              </a:rPr>
              <a:t>TIỂU</a:t>
            </a:r>
            <a:r>
              <a:rPr lang="en-US" sz="2000" b="1" dirty="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a:solidFill>
                  <a:srgbClr val="4BACC6">
                    <a:lumMod val="75000"/>
                  </a:srgbClr>
                </a:solidFill>
                <a:latin typeface="Times New Roman" panose="02020603050405020304" pitchFamily="18" charset="0"/>
                <a:cs typeface="Times New Roman" panose="02020603050405020304" pitchFamily="18" charset="0"/>
              </a:rPr>
              <a:t>HỌC</a:t>
            </a:r>
            <a:r>
              <a:rPr lang="en-US" sz="2000" b="1" dirty="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a:solidFill>
                  <a:srgbClr val="4BACC6">
                    <a:lumMod val="75000"/>
                  </a:srgbClr>
                </a:solidFill>
                <a:latin typeface="Times New Roman" panose="02020603050405020304" pitchFamily="18" charset="0"/>
                <a:cs typeface="Times New Roman" panose="02020603050405020304" pitchFamily="18" charset="0"/>
              </a:rPr>
              <a:t>HƯNG</a:t>
            </a:r>
            <a:r>
              <a:rPr lang="en-US" sz="2000" b="1" dirty="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a:solidFill>
                  <a:srgbClr val="4BACC6">
                    <a:lumMod val="75000"/>
                  </a:srgbClr>
                </a:solidFill>
                <a:latin typeface="Times New Roman" panose="02020603050405020304" pitchFamily="18" charset="0"/>
                <a:cs typeface="Times New Roman" panose="02020603050405020304" pitchFamily="18" charset="0"/>
              </a:rPr>
              <a:t>ĐẠO</a:t>
            </a:r>
            <a:endParaRPr lang="en-US" sz="2000" b="1" dirty="0">
              <a:solidFill>
                <a:srgbClr val="4BACC6">
                  <a:lumMod val="75000"/>
                </a:srgb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7068F63A-0B78-7FAC-3469-2760FB9346F4}"/>
              </a:ext>
            </a:extLst>
          </p:cNvPr>
          <p:cNvSpPr txBox="1"/>
          <p:nvPr/>
        </p:nvSpPr>
        <p:spPr>
          <a:xfrm>
            <a:off x="3724518" y="5867470"/>
            <a:ext cx="5746573"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i="1" dirty="0" err="1">
                <a:solidFill>
                  <a:srgbClr val="4F81BD">
                    <a:lumMod val="75000"/>
                  </a:srgbClr>
                </a:solidFill>
                <a:latin typeface="Times New Roman" panose="02020603050405020304" pitchFamily="18" charset="0"/>
                <a:cs typeface="Times New Roman" panose="02020603050405020304" pitchFamily="18" charset="0"/>
              </a:rPr>
              <a:t>Giáo</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viên</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vi-VN" sz="2800" b="1" i="1" dirty="0" smtClean="0">
                <a:solidFill>
                  <a:srgbClr val="4F81BD">
                    <a:lumMod val="75000"/>
                  </a:srgbClr>
                </a:solidFill>
                <a:latin typeface="Times New Roman" panose="02020603050405020304" pitchFamily="18" charset="0"/>
                <a:cs typeface="Times New Roman" panose="02020603050405020304" pitchFamily="18" charset="0"/>
              </a:rPr>
              <a:t>Đ</a:t>
            </a:r>
            <a:r>
              <a:rPr lang="en-US" sz="2800" b="1" i="1" dirty="0" err="1" smtClean="0">
                <a:solidFill>
                  <a:srgbClr val="4F81BD">
                    <a:lumMod val="75000"/>
                  </a:srgbClr>
                </a:solidFill>
                <a:latin typeface="Times New Roman" panose="02020603050405020304" pitchFamily="18" charset="0"/>
                <a:cs typeface="Times New Roman" panose="02020603050405020304" pitchFamily="18" charset="0"/>
              </a:rPr>
              <a:t>ào</a:t>
            </a:r>
            <a:r>
              <a:rPr lang="vi-VN" sz="2800" b="1" i="1" dirty="0" smtClean="0">
                <a:solidFill>
                  <a:srgbClr val="4F81BD">
                    <a:lumMod val="75000"/>
                  </a:srgbClr>
                </a:solidFill>
                <a:latin typeface="Times New Roman" panose="02020603050405020304" pitchFamily="18" charset="0"/>
                <a:cs typeface="Times New Roman" panose="02020603050405020304" pitchFamily="18" charset="0"/>
              </a:rPr>
              <a:t> Thị Hi</a:t>
            </a:r>
            <a:r>
              <a:rPr lang="en-US" sz="2800" b="1" i="1" dirty="0" smtClean="0">
                <a:solidFill>
                  <a:srgbClr val="4F81BD">
                    <a:lumMod val="75000"/>
                  </a:srgbClr>
                </a:solidFill>
                <a:latin typeface="Times New Roman" panose="02020603050405020304" pitchFamily="18" charset="0"/>
                <a:cs typeface="Times New Roman" panose="02020603050405020304" pitchFamily="18" charset="0"/>
              </a:rPr>
              <a:t>ề</a:t>
            </a:r>
            <a:r>
              <a:rPr lang="vi-VN" sz="2800" b="1" i="1" dirty="0" smtClean="0">
                <a:solidFill>
                  <a:srgbClr val="4F81BD">
                    <a:lumMod val="75000"/>
                  </a:srgbClr>
                </a:solidFill>
                <a:latin typeface="Times New Roman" panose="02020603050405020304" pitchFamily="18" charset="0"/>
                <a:cs typeface="Times New Roman" panose="02020603050405020304" pitchFamily="18" charset="0"/>
              </a:rPr>
              <a:t>n</a:t>
            </a:r>
            <a:endParaRPr lang="en-US" sz="2800" b="1" i="1" dirty="0">
              <a:solidFill>
                <a:srgbClr val="4F81BD">
                  <a:lumMod val="75000"/>
                </a:srgbClr>
              </a:solidFill>
              <a:latin typeface="Times New Roman" panose="02020603050405020304" pitchFamily="18" charset="0"/>
              <a:cs typeface="Times New Roman" panose="02020603050405020304" pitchFamily="18" charset="0"/>
            </a:endParaRPr>
          </a:p>
          <a:p>
            <a:r>
              <a:rPr lang="en-US" sz="2800" b="1" i="1" dirty="0" err="1">
                <a:solidFill>
                  <a:srgbClr val="4F81BD">
                    <a:lumMod val="75000"/>
                  </a:srgbClr>
                </a:solidFill>
                <a:latin typeface="Times New Roman" panose="02020603050405020304" pitchFamily="18" charset="0"/>
                <a:cs typeface="Times New Roman" panose="02020603050405020304" pitchFamily="18" charset="0"/>
              </a:rPr>
              <a:t>Đơn</a:t>
            </a:r>
            <a:r>
              <a:rPr lang="en-US" sz="2800" b="1" i="1" dirty="0">
                <a:solidFill>
                  <a:srgbClr val="4F81BD">
                    <a:lumMod val="75000"/>
                  </a:srgbClr>
                </a:solidFill>
                <a:latin typeface="Times New Roman" panose="02020603050405020304" pitchFamily="18" charset="0"/>
                <a:cs typeface="Times New Roman" panose="02020603050405020304" pitchFamily="18" charset="0"/>
              </a:rPr>
              <a:t> vị: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Trường</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Tiểu</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học</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Hưng</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Đạo</a:t>
            </a:r>
            <a:endParaRPr lang="en-US" sz="2800" b="1" i="1" dirty="0">
              <a:solidFill>
                <a:srgbClr val="4F81BD">
                  <a:lumMod val="75000"/>
                </a:srgb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6" presetClass="emph" presetSubtype="0" repeatCount="3000" fill="hold" grpId="1"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 presetClass="entr" presetSubtype="1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9" name="Picture 8"/>
          <p:cNvPicPr>
            <a:picLocks noChangeAspect="1"/>
          </p:cNvPicPr>
          <p:nvPr/>
        </p:nvPicPr>
        <p:blipFill>
          <a:blip r:embed="rId4"/>
          <a:stretch>
            <a:fillRect/>
          </a:stretch>
        </p:blipFill>
        <p:spPr>
          <a:xfrm>
            <a:off x="5772525" y="492918"/>
            <a:ext cx="6171825" cy="2571594"/>
          </a:xfrm>
          <a:prstGeom prst="rect">
            <a:avLst/>
          </a:prstGeom>
        </p:spPr>
      </p:pic>
      <p:pic>
        <p:nvPicPr>
          <p:cNvPr id="12" name="Picture 11"/>
          <p:cNvPicPr>
            <a:picLocks noChangeAspect="1"/>
          </p:cNvPicPr>
          <p:nvPr/>
        </p:nvPicPr>
        <p:blipFill>
          <a:blip r:embed="rId5"/>
          <a:stretch>
            <a:fillRect/>
          </a:stretch>
        </p:blipFill>
        <p:spPr>
          <a:xfrm>
            <a:off x="5846149" y="3023828"/>
            <a:ext cx="6107725" cy="2557822"/>
          </a:xfrm>
          <a:prstGeom prst="rect">
            <a:avLst/>
          </a:prstGeom>
        </p:spPr>
      </p:pic>
      <p:sp>
        <p:nvSpPr>
          <p:cNvPr id="13" name="Rectangle: Rounded Corners 12"/>
          <p:cNvSpPr/>
          <p:nvPr/>
        </p:nvSpPr>
        <p:spPr>
          <a:xfrm>
            <a:off x="352425" y="885825"/>
            <a:ext cx="5248275" cy="3152775"/>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ysClr val="windowText" lastClr="000000"/>
                </a:solidFill>
                <a:effectLst/>
                <a:latin typeface="Calibri" panose="020F0502020204030204"/>
              </a:rPr>
              <a:t>Chất bột đường ở gạo là 76g, gà là 0g, súp lơ là 3g, thịt mỡ 0g, cá 0g, thanh long 9g.</a:t>
            </a:r>
            <a:endParaRPr lang="en-US" sz="2800" b="1" dirty="0">
              <a:solidFill>
                <a:sysClr val="windowText" lastClr="000000"/>
              </a:solidFill>
              <a:effectLst/>
              <a:latin typeface="Calibri" panose="020F0502020204030204"/>
            </a:endParaRPr>
          </a:p>
          <a:p>
            <a:pPr marL="342900" lvl="0" indent="-342900" algn="just">
              <a:buFont typeface="Arial" panose="020B0604020202020204" pitchFamily="34" charset="0"/>
              <a:buChar char="•"/>
            </a:pPr>
            <a:r>
              <a:rPr lang="vi-VN" sz="2800" b="1" dirty="0">
                <a:solidFill>
                  <a:sysClr val="windowText" lastClr="000000"/>
                </a:solidFill>
                <a:effectLst/>
                <a:latin typeface="Calibri" panose="020F0502020204030204"/>
              </a:rPr>
              <a:t>Chất đạm ở gạo là 8g, gà là 20g, súp lơ là 3g, thịt mỡ là 14g, cá là 18g</a:t>
            </a:r>
            <a:r>
              <a:rPr lang="en-US" sz="2800" b="1" dirty="0">
                <a:solidFill>
                  <a:sysClr val="windowText" lastClr="000000"/>
                </a:solidFill>
                <a:effectLst/>
                <a:latin typeface="Calibri" panose="020F0502020204030204"/>
              </a:rPr>
              <a:t>.</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p:cNvSpPr/>
          <p:nvPr/>
        </p:nvSpPr>
        <p:spPr>
          <a:xfrm>
            <a:off x="2305050" y="5282183"/>
            <a:ext cx="7334249"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latin typeface="Calibri" panose="020F0502020204030204"/>
              </a:rPr>
              <a:t>Gạo chứa nhiều </a:t>
            </a:r>
            <a:endParaRPr lang="en-US" sz="4000" b="1" dirty="0">
              <a:solidFill>
                <a:sysClr val="windowText" lastClr="000000"/>
              </a:solidFill>
              <a:latin typeface="Calibri" panose="020F0502020204030204"/>
            </a:endParaRPr>
          </a:p>
          <a:p>
            <a:pPr lvl="0" algn="ctr"/>
            <a:r>
              <a:rPr lang="vi-VN" sz="4000" b="1" dirty="0">
                <a:solidFill>
                  <a:sysClr val="windowText" lastClr="000000"/>
                </a:solidFill>
                <a:latin typeface="Calibri" panose="020F0502020204030204"/>
              </a:rPr>
              <a:t>chất bột đường</a:t>
            </a:r>
            <a:r>
              <a:rPr lang="en-US" sz="4000" b="1" dirty="0">
                <a:solidFill>
                  <a:sysClr val="windowText" lastClr="000000"/>
                </a:solidFill>
                <a:latin typeface="Calibri" panose="020F0502020204030204"/>
              </a:rPr>
              <a:t> </a:t>
            </a:r>
            <a:r>
              <a:rPr lang="en-US" sz="4000" b="1" dirty="0" err="1">
                <a:solidFill>
                  <a:sysClr val="windowText" lastClr="000000"/>
                </a:solidFill>
                <a:latin typeface="Calibri" panose="020F0502020204030204"/>
              </a:rPr>
              <a:t>nhất</a:t>
            </a:r>
            <a:r>
              <a:rPr lang="en-US" sz="4000" b="1" dirty="0">
                <a:solidFill>
                  <a:sysClr val="windowText" lastClr="000000"/>
                </a:solidFill>
                <a:latin typeface="Calibri" panose="020F0502020204030204"/>
              </a:rPr>
              <a:t> (76 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p:cNvSpPr txBox="1"/>
          <p:nvPr/>
        </p:nvSpPr>
        <p:spPr>
          <a:xfrm>
            <a:off x="1498439" y="247794"/>
            <a:ext cx="9574199" cy="646331"/>
          </a:xfrm>
          <a:prstGeom prst="rect">
            <a:avLst/>
          </a:prstGeom>
          <a:noFill/>
        </p:spPr>
        <p:txBody>
          <a:bodyPr wrap="square" rtlCol="0">
            <a:spAutoFit/>
          </a:bodyPr>
          <a:lstStyle/>
          <a:p>
            <a:pPr lvl="0" algn="ctr"/>
            <a:r>
              <a:rPr lang="vi-VN" sz="3600" b="1" dirty="0">
                <a:solidFill>
                  <a:srgbClr val="FF0000"/>
                </a:solidFill>
                <a:latin typeface="Calibri" panose="020F0502020204030204"/>
              </a:rPr>
              <a:t>Thực phẩm nào chứa nhiều chất bột đường?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57200" y="75329"/>
            <a:ext cx="1557492" cy="1375024"/>
          </a:xfrm>
          <a:prstGeom prst="rect">
            <a:avLst/>
          </a:prstGeom>
        </p:spPr>
      </p:pic>
      <p:pic>
        <p:nvPicPr>
          <p:cNvPr id="4" name="Picture 3"/>
          <p:cNvPicPr>
            <a:picLocks noChangeAspect="1"/>
          </p:cNvPicPr>
          <p:nvPr/>
        </p:nvPicPr>
        <p:blipFill>
          <a:blip r:embed="rId6"/>
          <a:stretch>
            <a:fillRect/>
          </a:stretch>
        </p:blipFill>
        <p:spPr>
          <a:xfrm>
            <a:off x="3657600" y="914401"/>
            <a:ext cx="5000625" cy="2083594"/>
          </a:xfrm>
          <a:prstGeom prst="rect">
            <a:avLst/>
          </a:prstGeom>
        </p:spPr>
      </p:pic>
      <p:pic>
        <p:nvPicPr>
          <p:cNvPr id="7" name="Picture 6"/>
          <p:cNvPicPr>
            <a:picLocks noChangeAspect="1"/>
          </p:cNvPicPr>
          <p:nvPr/>
        </p:nvPicPr>
        <p:blipFill>
          <a:blip r:embed="rId7"/>
          <a:stretch>
            <a:fillRect/>
          </a:stretch>
        </p:blipFill>
        <p:spPr>
          <a:xfrm>
            <a:off x="3638550" y="2976376"/>
            <a:ext cx="4876800" cy="188137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p:cNvSpPr/>
          <p:nvPr/>
        </p:nvSpPr>
        <p:spPr>
          <a:xfrm>
            <a:off x="1381126" y="5282183"/>
            <a:ext cx="8258174"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ysClr val="windowText" lastClr="000000"/>
                </a:solidFill>
                <a:latin typeface="Calibri" panose="020F0502020204030204"/>
              </a:rPr>
              <a:t>T</a:t>
            </a:r>
            <a:r>
              <a:rPr lang="vi-VN" sz="3600" b="1" dirty="0">
                <a:solidFill>
                  <a:sysClr val="windowText" lastClr="000000"/>
                </a:solidFill>
                <a:latin typeface="Calibri" panose="020F0502020204030204"/>
              </a:rPr>
              <a:t>hịt gà, thịt lợn</a:t>
            </a:r>
            <a:r>
              <a:rPr lang="en-US" sz="3600" b="1" dirty="0">
                <a:solidFill>
                  <a:sysClr val="windowText" lastClr="000000"/>
                </a:solidFill>
                <a:latin typeface="Calibri" panose="020F0502020204030204"/>
              </a:rPr>
              <a:t>, </a:t>
            </a:r>
            <a:r>
              <a:rPr lang="vi-VN" sz="3600" b="1" dirty="0">
                <a:solidFill>
                  <a:sysClr val="windowText" lastClr="000000"/>
                </a:solidFill>
                <a:latin typeface="Calibri" panose="020F0502020204030204"/>
              </a:rPr>
              <a:t>chứa nhiều chất đạm</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thịt</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gà</a:t>
            </a:r>
            <a:r>
              <a:rPr lang="en-US" sz="3600" b="1" dirty="0">
                <a:solidFill>
                  <a:sysClr val="windowText" lastClr="000000"/>
                </a:solidFill>
                <a:latin typeface="Calibri" panose="020F0502020204030204"/>
              </a:rPr>
              <a:t>: 20g, </a:t>
            </a:r>
            <a:r>
              <a:rPr lang="en-US" sz="3600" b="1" dirty="0" err="1">
                <a:solidFill>
                  <a:sysClr val="windowText" lastClr="000000"/>
                </a:solidFill>
                <a:latin typeface="Calibri" panose="020F0502020204030204"/>
              </a:rPr>
              <a:t>thịt</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lợn</a:t>
            </a:r>
            <a:r>
              <a:rPr lang="en-US" sz="3600" b="1" dirty="0">
                <a:solidFill>
                  <a:sysClr val="windowText" lastClr="000000"/>
                </a:solidFill>
                <a:latin typeface="Calibri" panose="020F0502020204030204"/>
              </a:rPr>
              <a:t>: 14g)</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5" name="TextBox 4"/>
          <p:cNvSpPr txBox="1"/>
          <p:nvPr/>
        </p:nvSpPr>
        <p:spPr>
          <a:xfrm>
            <a:off x="1507964" y="2382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đạm?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57200" y="75329"/>
            <a:ext cx="1557492" cy="1375024"/>
          </a:xfrm>
          <a:prstGeom prst="rect">
            <a:avLst/>
          </a:prstGeom>
        </p:spPr>
      </p:pic>
      <p:pic>
        <p:nvPicPr>
          <p:cNvPr id="2" name="Picture 1"/>
          <p:cNvPicPr>
            <a:picLocks noChangeAspect="1"/>
          </p:cNvPicPr>
          <p:nvPr/>
        </p:nvPicPr>
        <p:blipFill>
          <a:blip r:embed="rId6"/>
          <a:stretch>
            <a:fillRect/>
          </a:stretch>
        </p:blipFill>
        <p:spPr>
          <a:xfrm>
            <a:off x="3686175" y="933451"/>
            <a:ext cx="5000625" cy="2083594"/>
          </a:xfrm>
          <a:prstGeom prst="rect">
            <a:avLst/>
          </a:prstGeom>
        </p:spPr>
      </p:pic>
      <p:pic>
        <p:nvPicPr>
          <p:cNvPr id="4" name="Picture 3"/>
          <p:cNvPicPr>
            <a:picLocks noChangeAspect="1"/>
          </p:cNvPicPr>
          <p:nvPr/>
        </p:nvPicPr>
        <p:blipFill>
          <a:blip r:embed="rId7"/>
          <a:stretch>
            <a:fillRect/>
          </a:stretch>
        </p:blipFill>
        <p:spPr>
          <a:xfrm>
            <a:off x="3667125" y="2995426"/>
            <a:ext cx="4876800" cy="188137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p:cNvSpPr/>
          <p:nvPr/>
        </p:nvSpPr>
        <p:spPr>
          <a:xfrm>
            <a:off x="1428750" y="5282183"/>
            <a:ext cx="8667750"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a:t>
            </a:r>
            <a:r>
              <a:rPr lang="en-US" sz="4000" b="1" dirty="0" err="1">
                <a:solidFill>
                  <a:sysClr val="windowText" lastClr="000000"/>
                </a:solidFill>
              </a:rPr>
              <a:t>lạc</a:t>
            </a:r>
            <a:r>
              <a:rPr lang="en-US" sz="4000" b="1" dirty="0">
                <a:solidFill>
                  <a:sysClr val="windowText" lastClr="000000"/>
                </a:solidFill>
              </a:rPr>
              <a:t> </a:t>
            </a:r>
            <a:r>
              <a:rPr lang="en-US" sz="4000" b="1" dirty="0" err="1">
                <a:solidFill>
                  <a:sysClr val="windowText" lastClr="000000"/>
                </a:solidFill>
              </a:rPr>
              <a:t>chứa</a:t>
            </a:r>
            <a:r>
              <a:rPr lang="en-US" sz="4000" b="1" dirty="0">
                <a:solidFill>
                  <a:sysClr val="windowText" lastClr="000000"/>
                </a:solidFill>
              </a:rPr>
              <a:t> </a:t>
            </a:r>
            <a:r>
              <a:rPr lang="en-US" sz="4000" b="1" dirty="0" err="1">
                <a:solidFill>
                  <a:sysClr val="windowText" lastClr="000000"/>
                </a:solidFill>
              </a:rPr>
              <a:t>nhiều</a:t>
            </a:r>
            <a:r>
              <a:rPr lang="en-US" sz="4000" b="1" dirty="0">
                <a:solidFill>
                  <a:sysClr val="windowText" lastClr="000000"/>
                </a:solidFill>
              </a:rPr>
              <a:t> </a:t>
            </a:r>
            <a:r>
              <a:rPr lang="en-US" sz="4000" b="1" dirty="0" err="1">
                <a:solidFill>
                  <a:sysClr val="windowText" lastClr="000000"/>
                </a:solidFill>
              </a:rPr>
              <a:t>chất</a:t>
            </a:r>
            <a:r>
              <a:rPr lang="en-US" sz="4000" b="1" dirty="0">
                <a:solidFill>
                  <a:sysClr val="windowText" lastClr="000000"/>
                </a:solidFill>
              </a:rPr>
              <a:t> </a:t>
            </a:r>
            <a:r>
              <a:rPr lang="en-US" sz="4000" b="1" dirty="0" err="1">
                <a:solidFill>
                  <a:sysClr val="windowText" lastClr="000000"/>
                </a:solidFill>
              </a:rPr>
              <a:t>béo</a:t>
            </a:r>
            <a:r>
              <a:rPr lang="en-US" sz="4000" b="1" dirty="0">
                <a:solidFill>
                  <a:sysClr val="windowText" lastClr="000000"/>
                </a:solidFill>
              </a:rPr>
              <a:t> (</a:t>
            </a: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37g, </a:t>
            </a:r>
            <a:r>
              <a:rPr lang="en-US" sz="4000" b="1" dirty="0" err="1">
                <a:solidFill>
                  <a:sysClr val="windowText" lastClr="000000"/>
                </a:solidFill>
              </a:rPr>
              <a:t>lạc</a:t>
            </a:r>
            <a:r>
              <a:rPr lang="en-US" sz="4000" b="1" dirty="0">
                <a:solidFill>
                  <a:sysClr val="windowText" lastClr="000000"/>
                </a:solidFill>
              </a:rPr>
              <a:t> 44g)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p:cNvSpPr txBox="1"/>
          <p:nvPr/>
        </p:nvSpPr>
        <p:spPr>
          <a:xfrm>
            <a:off x="1527014" y="3144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béo?</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14350" y="0"/>
            <a:ext cx="1557492" cy="1375024"/>
          </a:xfrm>
          <a:prstGeom prst="rect">
            <a:avLst/>
          </a:prstGeom>
        </p:spPr>
      </p:pic>
      <p:pic>
        <p:nvPicPr>
          <p:cNvPr id="3" name="Picture 2"/>
          <p:cNvPicPr>
            <a:picLocks noChangeAspect="1"/>
          </p:cNvPicPr>
          <p:nvPr/>
        </p:nvPicPr>
        <p:blipFill>
          <a:blip r:embed="rId6"/>
          <a:stretch>
            <a:fillRect/>
          </a:stretch>
        </p:blipFill>
        <p:spPr>
          <a:xfrm>
            <a:off x="3571875" y="914401"/>
            <a:ext cx="5000625" cy="2083594"/>
          </a:xfrm>
          <a:prstGeom prst="rect">
            <a:avLst/>
          </a:prstGeom>
        </p:spPr>
      </p:pic>
      <p:pic>
        <p:nvPicPr>
          <p:cNvPr id="4" name="Picture 3"/>
          <p:cNvPicPr>
            <a:picLocks noChangeAspect="1"/>
          </p:cNvPicPr>
          <p:nvPr/>
        </p:nvPicPr>
        <p:blipFill>
          <a:blip r:embed="rId7"/>
          <a:stretch>
            <a:fillRect/>
          </a:stretch>
        </p:blipFill>
        <p:spPr>
          <a:xfrm>
            <a:off x="3629025" y="2966851"/>
            <a:ext cx="4876800" cy="188137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p:cNvSpPr/>
          <p:nvPr/>
        </p:nvSpPr>
        <p:spPr>
          <a:xfrm>
            <a:off x="2124074" y="5234558"/>
            <a:ext cx="7686675"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ysClr val="windowText" lastClr="000000"/>
                </a:solidFill>
                <a:latin typeface="Calibri" panose="020F0502020204030204"/>
              </a:rPr>
              <a:t>S</a:t>
            </a:r>
            <a:r>
              <a:rPr lang="vi-VN" sz="4000" b="1" dirty="0">
                <a:solidFill>
                  <a:sysClr val="windowText" lastClr="000000"/>
                </a:solidFill>
                <a:latin typeface="Calibri" panose="020F0502020204030204"/>
              </a:rPr>
              <a:t>úp lơ chứa nhiều vi-ta-min và chất khoáng</a:t>
            </a:r>
            <a:r>
              <a:rPr lang="en-US" sz="4000" b="1" dirty="0">
                <a:solidFill>
                  <a:sysClr val="windowText" lastClr="000000"/>
                </a:solidFill>
                <a:latin typeface="Calibri" panose="020F0502020204030204"/>
              </a:rPr>
              <a:t> (1 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p:cNvSpPr txBox="1"/>
          <p:nvPr/>
        </p:nvSpPr>
        <p:spPr>
          <a:xfrm>
            <a:off x="1498439" y="285894"/>
            <a:ext cx="103030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vi-ta-min và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14350" y="0"/>
            <a:ext cx="1557492" cy="1375024"/>
          </a:xfrm>
          <a:prstGeom prst="rect">
            <a:avLst/>
          </a:prstGeom>
        </p:spPr>
      </p:pic>
      <p:pic>
        <p:nvPicPr>
          <p:cNvPr id="3" name="Picture 2"/>
          <p:cNvPicPr>
            <a:picLocks noChangeAspect="1"/>
          </p:cNvPicPr>
          <p:nvPr/>
        </p:nvPicPr>
        <p:blipFill>
          <a:blip r:embed="rId6"/>
          <a:stretch>
            <a:fillRect/>
          </a:stretch>
        </p:blipFill>
        <p:spPr>
          <a:xfrm>
            <a:off x="3571875" y="914401"/>
            <a:ext cx="5000625" cy="2083594"/>
          </a:xfrm>
          <a:prstGeom prst="rect">
            <a:avLst/>
          </a:prstGeom>
        </p:spPr>
      </p:pic>
      <p:pic>
        <p:nvPicPr>
          <p:cNvPr id="4" name="Picture 3"/>
          <p:cNvPicPr>
            <a:picLocks noChangeAspect="1"/>
          </p:cNvPicPr>
          <p:nvPr/>
        </p:nvPicPr>
        <p:blipFill>
          <a:blip r:embed="rId7"/>
          <a:stretch>
            <a:fillRect/>
          </a:stretch>
        </p:blipFill>
        <p:spPr>
          <a:xfrm>
            <a:off x="3629025" y="2966851"/>
            <a:ext cx="4876800" cy="188137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p:cNvGrpSpPr/>
          <p:nvPr/>
        </p:nvGrpSpPr>
        <p:grpSpPr>
          <a:xfrm>
            <a:off x="-34413" y="842115"/>
            <a:ext cx="13807833" cy="6236018"/>
            <a:chOff x="-34413" y="842115"/>
            <a:chExt cx="13807833" cy="6236018"/>
          </a:xfrm>
        </p:grpSpPr>
        <p:sp>
          <p:nvSpPr>
            <p:cNvPr id="3" name="Rectangle 2"/>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0" y="5666207"/>
              <a:ext cx="13773420" cy="1411926"/>
              <a:chOff x="0" y="5666207"/>
              <a:chExt cx="13773420" cy="1411926"/>
            </a:xfrm>
          </p:grpSpPr>
          <p:sp>
            <p:nvSpPr>
              <p:cNvPr id="7" name="Rectangle 6"/>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29856" t="2811" r="31733" b="3357"/>
          <a:stretch>
            <a:fillRect/>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pic>
        <p:nvPicPr>
          <p:cNvPr id="70" name="Picture 69" descr="Application&#10;&#10;Description automatically generated with medium confidence"/>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a:fillRect/>
          </a:stretch>
        </p:blipFill>
        <p:spPr>
          <a:xfrm>
            <a:off x="9413900" y="3438840"/>
            <a:ext cx="2935503" cy="3297530"/>
          </a:xfrm>
          <a:prstGeom prst="rect">
            <a:avLst/>
          </a:prstGeom>
        </p:spPr>
      </p:pic>
      <p:grpSp>
        <p:nvGrpSpPr>
          <p:cNvPr id="77" name="Group 76"/>
          <p:cNvGrpSpPr/>
          <p:nvPr/>
        </p:nvGrpSpPr>
        <p:grpSpPr>
          <a:xfrm>
            <a:off x="3482751" y="707231"/>
            <a:ext cx="6745950" cy="5740116"/>
            <a:chOff x="3482751" y="707231"/>
            <a:chExt cx="6745950" cy="5740116"/>
          </a:xfrm>
        </p:grpSpPr>
        <p:pic>
          <p:nvPicPr>
            <p:cNvPr id="73" name="Picture 72" descr="Icon&#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t="1" b="38750"/>
            <a:stretch>
              <a:fillRect/>
            </a:stretch>
          </p:blipFill>
          <p:spPr>
            <a:xfrm rot="21354838" flipH="1">
              <a:off x="3482751" y="707231"/>
              <a:ext cx="6745950" cy="4153363"/>
            </a:xfrm>
            <a:prstGeom prst="rect">
              <a:avLst/>
            </a:prstGeom>
          </p:spPr>
        </p:pic>
        <p:sp>
          <p:nvSpPr>
            <p:cNvPr id="49" name="TextBox 48"/>
            <p:cNvSpPr txBox="1"/>
            <p:nvPr/>
          </p:nvSpPr>
          <p:spPr>
            <a:xfrm>
              <a:off x="3969463" y="1598600"/>
              <a:ext cx="613026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Hoạt động 2:</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Nhận biết về các nhóm chất dinh dưỡng có trong thức ăn hàng ngày</a:t>
              </a:r>
              <a:endParaRPr kumimoji="0" lang="en-US" sz="4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pic>
          <p:nvPicPr>
            <p:cNvPr id="76" name="Picture 75" descr="Icon&#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t="62957"/>
            <a:stretch>
              <a:fillRect/>
            </a:stretch>
          </p:blipFill>
          <p:spPr>
            <a:xfrm rot="10800000" flipV="1">
              <a:off x="6375087" y="4782210"/>
              <a:ext cx="3762493" cy="1665137"/>
            </a:xfrm>
            <a:prstGeom prst="rect">
              <a:avLst/>
            </a:prstGeom>
          </p:spPr>
        </p:pic>
      </p:grpSp>
      <p:pic>
        <p:nvPicPr>
          <p:cNvPr id="28" name="Picture 27" descr="A picture containing text, vector graphics&#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396158" y="499521"/>
            <a:ext cx="95741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Nói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đồ</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uống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biết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thực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phẩm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chính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loại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2457449" y="1781174"/>
            <a:ext cx="7766759" cy="41624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graphicFrame>
        <p:nvGraphicFramePr>
          <p:cNvPr id="2" name="Table 1"/>
          <p:cNvGraphicFramePr>
            <a:graphicFrameLocks noGrp="1"/>
          </p:cNvGraphicFramePr>
          <p:nvPr/>
        </p:nvGraphicFramePr>
        <p:xfrm>
          <a:off x="2105026" y="765701"/>
          <a:ext cx="8591550" cy="5374736"/>
        </p:xfrm>
        <a:graphic>
          <a:graphicData uri="http://schemas.openxmlformats.org/drawingml/2006/table">
            <a:tbl>
              <a:tblPr/>
              <a:tblGrid>
                <a:gridCol w="2028824"/>
                <a:gridCol w="3698876"/>
                <a:gridCol w="2863850"/>
              </a:tblGrid>
              <a:tr h="484717">
                <a:tc>
                  <a:txBody>
                    <a:bodyPr/>
                    <a:lstStyle/>
                    <a:p>
                      <a:pPr algn="ctr" fontAlgn="t"/>
                      <a:r>
                        <a:rPr lang="en-US" sz="2400" b="1">
                          <a:effectLst/>
                          <a:latin typeface="Cambria" panose="02040503050406030204" pitchFamily="18" charset="0"/>
                          <a:ea typeface="Cambria" panose="02040503050406030204" pitchFamily="18" charset="0"/>
                        </a:rPr>
                        <a:t>Hình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dirty="0" err="1">
                          <a:effectLst/>
                          <a:latin typeface="Cambria" panose="02040503050406030204" pitchFamily="18" charset="0"/>
                          <a:ea typeface="Cambria" panose="02040503050406030204" pitchFamily="18" charset="0"/>
                        </a:rPr>
                        <a:t>Thức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đồ</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uống</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a:effectLst/>
                          <a:latin typeface="Cambria" panose="02040503050406030204" pitchFamily="18" charset="0"/>
                          <a:ea typeface="Cambria" panose="02040503050406030204" pitchFamily="18" charset="0"/>
                        </a:rPr>
                        <a:t>Thực phẩm chính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334718">
                <a:tc>
                  <a:txBody>
                    <a:bodyPr/>
                    <a:lstStyle/>
                    <a:p>
                      <a:pPr algn="ctr" fontAlgn="t"/>
                      <a:r>
                        <a:rPr lang="en-US" sz="2400">
                          <a:effectLst/>
                          <a:latin typeface="Cambria" panose="02040503050406030204" pitchFamily="18" charset="0"/>
                          <a:ea typeface="Cambria" panose="02040503050406030204" pitchFamily="18" charset="0"/>
                        </a:rPr>
                        <a:t>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Bánh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334718">
                <a:tc>
                  <a:txBody>
                    <a:bodyPr/>
                    <a:lstStyle/>
                    <a:p>
                      <a:pPr algn="ctr" fontAlgn="t"/>
                      <a:r>
                        <a:rPr lang="en-US" sz="2400">
                          <a:effectLst/>
                          <a:latin typeface="Cambria" panose="02040503050406030204" pitchFamily="18" charset="0"/>
                          <a:ea typeface="Cambria" panose="02040503050406030204" pitchFamily="18" charset="0"/>
                        </a:rPr>
                        <a:t>b</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Nấm xào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Nấm hương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334718">
                <a:tc>
                  <a:txBody>
                    <a:bodyPr/>
                    <a:lstStyle/>
                    <a:p>
                      <a:pPr algn="ctr" fontAlgn="t"/>
                      <a:r>
                        <a:rPr lang="en-US" sz="2400">
                          <a:effectLst/>
                          <a:latin typeface="Cambria" panose="02040503050406030204" pitchFamily="18" charset="0"/>
                          <a:ea typeface="Cambria" panose="02040503050406030204" pitchFamily="18" charset="0"/>
                        </a:rPr>
                        <a:t>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Lạc rang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err="1">
                          <a:effectLst/>
                          <a:latin typeface="Cambria" panose="02040503050406030204" pitchFamily="18" charset="0"/>
                          <a:ea typeface="Cambria" panose="02040503050406030204" pitchFamily="18" charset="0"/>
                        </a:rPr>
                        <a:t>Lạc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Đậu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phộng</a:t>
                      </a:r>
                      <a:r>
                        <a:rPr lang="en-US" sz="2400" dirty="0">
                          <a:effectLst/>
                          <a:latin typeface="Cambria" panose="02040503050406030204" pitchFamily="18" charset="0"/>
                          <a:ea typeface="Cambria" panose="02040503050406030204" pitchFamily="18" charset="0"/>
                        </a:rPr>
                        <a: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184720">
                <a:tc>
                  <a:txBody>
                    <a:bodyPr/>
                    <a:lstStyle/>
                    <a:p>
                      <a:pPr algn="ctr" fontAlgn="t"/>
                      <a:r>
                        <a:rPr lang="en-US" sz="2400">
                          <a:effectLst/>
                          <a:latin typeface="Cambria" panose="02040503050406030204" pitchFamily="18" charset="0"/>
                          <a:ea typeface="Cambria" panose="02040503050406030204" pitchFamily="18" charset="0"/>
                        </a:rPr>
                        <a:t>d</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484717">
                <a:tc>
                  <a:txBody>
                    <a:bodyPr/>
                    <a:lstStyle/>
                    <a:p>
                      <a:pPr algn="ctr" fontAlgn="t"/>
                      <a:r>
                        <a:rPr lang="en-US" sz="2400">
                          <a:effectLst/>
                          <a:latin typeface="Cambria" panose="02040503050406030204" pitchFamily="18" charset="0"/>
                          <a:ea typeface="Cambria" panose="02040503050406030204" pitchFamily="18" charset="0"/>
                        </a:rPr>
                        <a:t>e</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 hấp</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334718">
                <a:tc>
                  <a:txBody>
                    <a:bodyPr/>
                    <a:lstStyle/>
                    <a:p>
                      <a:pPr algn="ctr" fontAlgn="t"/>
                      <a:r>
                        <a:rPr lang="en-US" sz="2400">
                          <a:effectLst/>
                          <a:latin typeface="Cambria" panose="02040503050406030204" pitchFamily="18" charset="0"/>
                          <a:ea typeface="Cambria" panose="02040503050406030204" pitchFamily="18" charset="0"/>
                        </a:rPr>
                        <a:t>f</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Nước ép 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334718">
                <a:tc>
                  <a:txBody>
                    <a:bodyPr/>
                    <a:lstStyle/>
                    <a:p>
                      <a:pPr algn="ctr" fontAlgn="t"/>
                      <a:r>
                        <a:rPr lang="en-US" sz="2400">
                          <a:effectLst/>
                          <a:latin typeface="Cambria" panose="02040503050406030204" pitchFamily="18" charset="0"/>
                          <a:ea typeface="Cambria" panose="02040503050406030204" pitchFamily="18" charset="0"/>
                        </a:rPr>
                        <a:t>h</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184720">
                <a:tc>
                  <a:txBody>
                    <a:bodyPr/>
                    <a:lstStyle/>
                    <a:p>
                      <a:pPr algn="ctr" fontAlgn="t"/>
                      <a:r>
                        <a:rPr lang="en-US" sz="2400">
                          <a:effectLst/>
                          <a:latin typeface="Cambria" panose="02040503050406030204" pitchFamily="18" charset="0"/>
                          <a:ea typeface="Cambria" panose="02040503050406030204" pitchFamily="18" charset="0"/>
                        </a:rPr>
                        <a:t>i</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 chiên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334718">
                <a:tc>
                  <a:txBody>
                    <a:bodyPr/>
                    <a:lstStyle/>
                    <a:p>
                      <a:pPr algn="ctr" fontAlgn="t"/>
                      <a:r>
                        <a:rPr lang="en-US" sz="2400">
                          <a:effectLst/>
                          <a:latin typeface="Cambria" panose="02040503050406030204" pitchFamily="18" charset="0"/>
                          <a:ea typeface="Cambria" panose="02040503050406030204" pitchFamily="18" charset="0"/>
                        </a:rPr>
                        <a:t>k</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 chua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334718">
                <a:tc>
                  <a:txBody>
                    <a:bodyPr/>
                    <a:lstStyle/>
                    <a:p>
                      <a:pPr algn="ctr" fontAlgn="t"/>
                      <a:r>
                        <a:rPr lang="en-US" sz="2400">
                          <a:effectLst/>
                          <a:latin typeface="Cambria" panose="02040503050406030204" pitchFamily="18" charset="0"/>
                          <a:ea typeface="Cambria" panose="02040503050406030204" pitchFamily="18" charset="0"/>
                        </a:rPr>
                        <a:t>l</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Dầu mè</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Hạt mè (vừng)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334718">
                <a:tc>
                  <a:txBody>
                    <a:bodyPr/>
                    <a:lstStyle/>
                    <a:p>
                      <a:pPr algn="ctr" fontAlgn="t"/>
                      <a:r>
                        <a:rPr lang="en-US" sz="2400">
                          <a:effectLst/>
                          <a:latin typeface="Cambria" panose="02040503050406030204" pitchFamily="18" charset="0"/>
                          <a:ea typeface="Cambria" panose="02040503050406030204" pitchFamily="18" charset="0"/>
                        </a:rPr>
                        <a:t>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Bún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gạo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r h="334718">
                <a:tc>
                  <a:txBody>
                    <a:bodyPr/>
                    <a:lstStyle/>
                    <a:p>
                      <a:pPr algn="ctr" fontAlgn="t"/>
                      <a:r>
                        <a:rPr lang="en-US" sz="2400">
                          <a:effectLst/>
                          <a:latin typeface="Cambria" panose="02040503050406030204" pitchFamily="18" charset="0"/>
                          <a:ea typeface="Cambria" panose="02040503050406030204" pitchFamily="18" charset="0"/>
                        </a:rPr>
                        <a:t>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Rau cải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a:effectLst/>
                          <a:latin typeface="Cambria" panose="02040503050406030204" pitchFamily="18" charset="0"/>
                          <a:ea typeface="Cambria" panose="02040503050406030204" pitchFamily="18" charset="0"/>
                        </a:rPr>
                        <a:t>Rau </a:t>
                      </a:r>
                      <a:r>
                        <a:rPr lang="en-US" sz="2400" dirty="0" err="1">
                          <a:effectLst/>
                          <a:latin typeface="Cambria" panose="02040503050406030204" pitchFamily="18" charset="0"/>
                          <a:ea typeface="Cambria" panose="02040503050406030204" pitchFamily="18" charset="0"/>
                        </a:rPr>
                        <a:t>cải</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167558" y="461421"/>
            <a:ext cx="95741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Sắp xếp các thức ăn, đồ uống trong hình 2 vào bốn nhóm chất dinh dưỡng.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2457449" y="1781174"/>
            <a:ext cx="7766759" cy="41624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bột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đường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6"/>
          <a:stretch>
            <a:fillRect/>
          </a:stretch>
        </p:blipFill>
        <p:spPr>
          <a:xfrm>
            <a:off x="3081337" y="1762125"/>
            <a:ext cx="2770853" cy="2057400"/>
          </a:xfrm>
          <a:prstGeom prst="rect">
            <a:avLst/>
          </a:prstGeom>
        </p:spPr>
      </p:pic>
      <p:pic>
        <p:nvPicPr>
          <p:cNvPr id="13" name="Picture 12"/>
          <p:cNvPicPr>
            <a:picLocks noChangeAspect="1"/>
          </p:cNvPicPr>
          <p:nvPr/>
        </p:nvPicPr>
        <p:blipFill>
          <a:blip r:embed="rId7"/>
          <a:stretch>
            <a:fillRect/>
          </a:stretch>
        </p:blipFill>
        <p:spPr>
          <a:xfrm>
            <a:off x="6572249" y="1824037"/>
            <a:ext cx="2721429" cy="2024063"/>
          </a:xfrm>
          <a:prstGeom prst="rect">
            <a:avLst/>
          </a:prstGeom>
        </p:spPr>
      </p:pic>
      <p:pic>
        <p:nvPicPr>
          <p:cNvPr id="15" name="Picture 14"/>
          <p:cNvPicPr>
            <a:picLocks noChangeAspect="1"/>
          </p:cNvPicPr>
          <p:nvPr/>
        </p:nvPicPr>
        <p:blipFill>
          <a:blip r:embed="rId8"/>
          <a:stretch>
            <a:fillRect/>
          </a:stretch>
        </p:blipFill>
        <p:spPr>
          <a:xfrm>
            <a:off x="3305175" y="4005262"/>
            <a:ext cx="2552700" cy="2045433"/>
          </a:xfrm>
          <a:prstGeom prst="rect">
            <a:avLst/>
          </a:prstGeom>
        </p:spPr>
      </p:pic>
      <p:pic>
        <p:nvPicPr>
          <p:cNvPr id="17" name="Picture 16"/>
          <p:cNvPicPr>
            <a:picLocks noChangeAspect="1"/>
          </p:cNvPicPr>
          <p:nvPr/>
        </p:nvPicPr>
        <p:blipFill>
          <a:blip r:embed="rId9"/>
          <a:stretch>
            <a:fillRect/>
          </a:stretch>
        </p:blipFill>
        <p:spPr>
          <a:xfrm>
            <a:off x="6672262" y="4138612"/>
            <a:ext cx="2576513" cy="187237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icon&#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37997" b="38908"/>
          <a:stretch>
            <a:fillRect/>
          </a:stretch>
        </p:blipFill>
        <p:spPr>
          <a:xfrm>
            <a:off x="1544812" y="-244931"/>
            <a:ext cx="9395331" cy="2426891"/>
          </a:xfrm>
          <a:prstGeom prst="rect">
            <a:avLst/>
          </a:prstGeom>
        </p:spPr>
      </p:pic>
      <p:grpSp>
        <p:nvGrpSpPr>
          <p:cNvPr id="22" name="Group 21"/>
          <p:cNvGrpSpPr/>
          <p:nvPr/>
        </p:nvGrpSpPr>
        <p:grpSpPr>
          <a:xfrm>
            <a:off x="323343" y="1453310"/>
            <a:ext cx="11172291" cy="2784818"/>
            <a:chOff x="154615" y="2298883"/>
            <a:chExt cx="11172291" cy="2784818"/>
          </a:xfrm>
        </p:grpSpPr>
        <p:grpSp>
          <p:nvGrpSpPr>
            <p:cNvPr id="18" name="Group 17"/>
            <p:cNvGrpSpPr/>
            <p:nvPr/>
          </p:nvGrpSpPr>
          <p:grpSpPr>
            <a:xfrm>
              <a:off x="865094" y="2830628"/>
              <a:ext cx="10461812" cy="1845413"/>
              <a:chOff x="1011571" y="1893829"/>
              <a:chExt cx="10461812" cy="1845413"/>
            </a:xfrm>
          </p:grpSpPr>
          <p:sp>
            <p:nvSpPr>
              <p:cNvPr id="8" name="Rectangle: Rounded Corners 7"/>
              <p:cNvSpPr/>
              <p:nvPr/>
            </p:nvSpPr>
            <p:spPr>
              <a:xfrm>
                <a:off x="1011571" y="1893829"/>
                <a:ext cx="10461812" cy="1845413"/>
              </a:xfrm>
              <a:custGeom>
                <a:avLst/>
                <a:gdLst>
                  <a:gd name="connsiteX0" fmla="*/ 0 w 10461812"/>
                  <a:gd name="connsiteY0" fmla="*/ 707882 h 1845413"/>
                  <a:gd name="connsiteX1" fmla="*/ 707882 w 10461812"/>
                  <a:gd name="connsiteY1" fmla="*/ 0 h 1845413"/>
                  <a:gd name="connsiteX2" fmla="*/ 9753930 w 10461812"/>
                  <a:gd name="connsiteY2" fmla="*/ 0 h 1845413"/>
                  <a:gd name="connsiteX3" fmla="*/ 10461812 w 10461812"/>
                  <a:gd name="connsiteY3" fmla="*/ 707882 h 1845413"/>
                  <a:gd name="connsiteX4" fmla="*/ 10461812 w 10461812"/>
                  <a:gd name="connsiteY4" fmla="*/ 1137531 h 1845413"/>
                  <a:gd name="connsiteX5" fmla="*/ 9753930 w 10461812"/>
                  <a:gd name="connsiteY5" fmla="*/ 1845413 h 1845413"/>
                  <a:gd name="connsiteX6" fmla="*/ 707882 w 10461812"/>
                  <a:gd name="connsiteY6" fmla="*/ 1845413 h 1845413"/>
                  <a:gd name="connsiteX7" fmla="*/ 0 w 10461812"/>
                  <a:gd name="connsiteY7" fmla="*/ 1137531 h 1845413"/>
                  <a:gd name="connsiteX8" fmla="*/ 0 w 10461812"/>
                  <a:gd name="connsiteY8" fmla="*/ 707882 h 184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845413" fill="none" extrusionOk="0">
                    <a:moveTo>
                      <a:pt x="0" y="707882"/>
                    </a:moveTo>
                    <a:cubicBezTo>
                      <a:pt x="1149" y="348039"/>
                      <a:pt x="333727" y="28191"/>
                      <a:pt x="707882" y="0"/>
                    </a:cubicBezTo>
                    <a:cubicBezTo>
                      <a:pt x="4848290" y="72427"/>
                      <a:pt x="5599497" y="61419"/>
                      <a:pt x="9753930" y="0"/>
                    </a:cubicBezTo>
                    <a:cubicBezTo>
                      <a:pt x="10142748" y="-14689"/>
                      <a:pt x="10449008" y="313057"/>
                      <a:pt x="10461812" y="707882"/>
                    </a:cubicBezTo>
                    <a:cubicBezTo>
                      <a:pt x="10490217" y="863624"/>
                      <a:pt x="10498959" y="970052"/>
                      <a:pt x="10461812" y="1137531"/>
                    </a:cubicBezTo>
                    <a:cubicBezTo>
                      <a:pt x="10471017" y="1481764"/>
                      <a:pt x="10109125" y="1805329"/>
                      <a:pt x="9753930" y="1845413"/>
                    </a:cubicBezTo>
                    <a:cubicBezTo>
                      <a:pt x="5736524" y="1875240"/>
                      <a:pt x="5186290" y="1766107"/>
                      <a:pt x="707882" y="1845413"/>
                    </a:cubicBezTo>
                    <a:cubicBezTo>
                      <a:pt x="368462" y="1839588"/>
                      <a:pt x="-35516" y="1535506"/>
                      <a:pt x="0" y="1137531"/>
                    </a:cubicBezTo>
                    <a:cubicBezTo>
                      <a:pt x="18325" y="934096"/>
                      <a:pt x="294" y="878119"/>
                      <a:pt x="0" y="707882"/>
                    </a:cubicBezTo>
                    <a:close/>
                  </a:path>
                  <a:path w="10461812" h="1845413" stroke="0" extrusionOk="0">
                    <a:moveTo>
                      <a:pt x="0" y="707882"/>
                    </a:moveTo>
                    <a:cubicBezTo>
                      <a:pt x="70676" y="336195"/>
                      <a:pt x="341516" y="51224"/>
                      <a:pt x="707882" y="0"/>
                    </a:cubicBezTo>
                    <a:cubicBezTo>
                      <a:pt x="4778420" y="123000"/>
                      <a:pt x="6075262" y="-96860"/>
                      <a:pt x="9753930" y="0"/>
                    </a:cubicBezTo>
                    <a:cubicBezTo>
                      <a:pt x="10096535" y="-36847"/>
                      <a:pt x="10472220" y="295947"/>
                      <a:pt x="10461812" y="707882"/>
                    </a:cubicBezTo>
                    <a:cubicBezTo>
                      <a:pt x="10462934" y="792921"/>
                      <a:pt x="10465215" y="958934"/>
                      <a:pt x="10461812" y="1137531"/>
                    </a:cubicBezTo>
                    <a:cubicBezTo>
                      <a:pt x="10394274" y="1552951"/>
                      <a:pt x="10118207" y="1841047"/>
                      <a:pt x="9753930" y="1845413"/>
                    </a:cubicBezTo>
                    <a:cubicBezTo>
                      <a:pt x="5382138" y="1684706"/>
                      <a:pt x="4664371" y="1885080"/>
                      <a:pt x="707882" y="1845413"/>
                    </a:cubicBezTo>
                    <a:cubicBezTo>
                      <a:pt x="244000" y="1830683"/>
                      <a:pt x="-7095" y="1525269"/>
                      <a:pt x="0" y="1137531"/>
                    </a:cubicBezTo>
                    <a:cubicBezTo>
                      <a:pt x="-27817" y="928122"/>
                      <a:pt x="-14621" y="821497"/>
                      <a:pt x="0" y="707882"/>
                    </a:cubicBezTo>
                    <a:close/>
                  </a:path>
                </a:pathLst>
              </a:custGeom>
              <a:solidFill>
                <a:srgbClr val="FFFFFF"/>
              </a:solidFill>
              <a:ln w="76200">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ea typeface="+mn-ea"/>
                  <a:cs typeface="+mn-cs"/>
                </a:endParaRPr>
              </a:p>
            </p:txBody>
          </p:sp>
          <p:sp>
            <p:nvSpPr>
              <p:cNvPr id="11" name="TextBox 10"/>
              <p:cNvSpPr txBox="1"/>
              <p:nvPr/>
            </p:nvSpPr>
            <p:spPr>
              <a:xfrm>
                <a:off x="2219324" y="2154815"/>
                <a:ext cx="9254059" cy="1520416"/>
              </a:xfrm>
              <a:prstGeom prst="rect">
                <a:avLst/>
              </a:prstGeom>
              <a:noFill/>
            </p:spPr>
            <p:txBody>
              <a:bodyPr wrap="square" rtlCol="0">
                <a:spAutoFit/>
              </a:bodyPr>
              <a:lstStyle/>
              <a:p>
                <a:pPr marL="0" marR="0" indent="228600" algn="just">
                  <a:lnSpc>
                    <a:spcPct val="120000"/>
                  </a:lnSpc>
                  <a:spcBef>
                    <a:spcPts val="0"/>
                  </a:spcBef>
                  <a:spcAft>
                    <a:spcPts val="0"/>
                  </a:spcAft>
                </a:pPr>
                <a:r>
                  <a:rPr lang="nl-NL" sz="4000" dirty="0">
                    <a:effectLst/>
                    <a:ea typeface="Calibri" panose="020F0502020204030204" pitchFamily="34" charset="0"/>
                  </a:rPr>
                  <a:t>Kể tên được các nhóm chất dinh dưỡng có trong thức ăn.</a:t>
                </a:r>
                <a:endParaRPr lang="en-US" sz="4000" dirty="0">
                  <a:effectLst/>
                  <a:ea typeface="Calibri" panose="020F0502020204030204" pitchFamily="34" charset="0"/>
                </a:endParaRPr>
              </a:p>
            </p:txBody>
          </p:sp>
        </p:grpSp>
        <p:pic>
          <p:nvPicPr>
            <p:cNvPr id="21" name="Picture 20" descr="A picture containing surface, vector graphics, several&#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36057" t="3218" r="40503" b="65137"/>
            <a:stretch>
              <a:fillRect/>
            </a:stretch>
          </p:blipFill>
          <p:spPr>
            <a:xfrm rot="21203863" flipH="1">
              <a:off x="154615" y="2298883"/>
              <a:ext cx="2194484" cy="2784818"/>
            </a:xfrm>
            <a:prstGeom prst="rect">
              <a:avLst/>
            </a:prstGeom>
          </p:spPr>
        </p:pic>
      </p:grpSp>
      <p:grpSp>
        <p:nvGrpSpPr>
          <p:cNvPr id="23" name="Group 22"/>
          <p:cNvGrpSpPr/>
          <p:nvPr/>
        </p:nvGrpSpPr>
        <p:grpSpPr>
          <a:xfrm>
            <a:off x="-16329" y="4091454"/>
            <a:ext cx="11620820" cy="3170896"/>
            <a:chOff x="0" y="2224805"/>
            <a:chExt cx="11620820" cy="3170896"/>
          </a:xfrm>
        </p:grpSpPr>
        <p:grpSp>
          <p:nvGrpSpPr>
            <p:cNvPr id="24" name="Group 23"/>
            <p:cNvGrpSpPr/>
            <p:nvPr/>
          </p:nvGrpSpPr>
          <p:grpSpPr>
            <a:xfrm>
              <a:off x="1159008" y="2224805"/>
              <a:ext cx="10461812" cy="2426891"/>
              <a:chOff x="1159008" y="2224805"/>
              <a:chExt cx="10461812" cy="2426891"/>
            </a:xfrm>
          </p:grpSpPr>
          <p:sp>
            <p:nvSpPr>
              <p:cNvPr id="26" name="Rectangle: Rounded Corners 25"/>
              <p:cNvSpPr/>
              <p:nvPr/>
            </p:nvSpPr>
            <p:spPr>
              <a:xfrm>
                <a:off x="1159008" y="2224805"/>
                <a:ext cx="10461812" cy="2426891"/>
              </a:xfrm>
              <a:custGeom>
                <a:avLst/>
                <a:gdLst>
                  <a:gd name="connsiteX0" fmla="*/ 0 w 10461812"/>
                  <a:gd name="connsiteY0" fmla="*/ 930931 h 2426891"/>
                  <a:gd name="connsiteX1" fmla="*/ 930931 w 10461812"/>
                  <a:gd name="connsiteY1" fmla="*/ 0 h 2426891"/>
                  <a:gd name="connsiteX2" fmla="*/ 9530881 w 10461812"/>
                  <a:gd name="connsiteY2" fmla="*/ 0 h 2426891"/>
                  <a:gd name="connsiteX3" fmla="*/ 10461812 w 10461812"/>
                  <a:gd name="connsiteY3" fmla="*/ 930931 h 2426891"/>
                  <a:gd name="connsiteX4" fmla="*/ 10461812 w 10461812"/>
                  <a:gd name="connsiteY4" fmla="*/ 1495960 h 2426891"/>
                  <a:gd name="connsiteX5" fmla="*/ 9530881 w 10461812"/>
                  <a:gd name="connsiteY5" fmla="*/ 2426891 h 2426891"/>
                  <a:gd name="connsiteX6" fmla="*/ 930931 w 10461812"/>
                  <a:gd name="connsiteY6" fmla="*/ 2426891 h 2426891"/>
                  <a:gd name="connsiteX7" fmla="*/ 0 w 10461812"/>
                  <a:gd name="connsiteY7" fmla="*/ 1495960 h 2426891"/>
                  <a:gd name="connsiteX8" fmla="*/ 0 w 10461812"/>
                  <a:gd name="connsiteY8" fmla="*/ 930931 h 242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2426891" fill="none" extrusionOk="0">
                    <a:moveTo>
                      <a:pt x="0" y="930931"/>
                    </a:moveTo>
                    <a:cubicBezTo>
                      <a:pt x="1785" y="465104"/>
                      <a:pt x="422039" y="8807"/>
                      <a:pt x="930931" y="0"/>
                    </a:cubicBezTo>
                    <a:cubicBezTo>
                      <a:pt x="5085790" y="72427"/>
                      <a:pt x="7719406" y="61419"/>
                      <a:pt x="9530881" y="0"/>
                    </a:cubicBezTo>
                    <a:cubicBezTo>
                      <a:pt x="10030472" y="-100146"/>
                      <a:pt x="10406021" y="399917"/>
                      <a:pt x="10461812" y="930931"/>
                    </a:cubicBezTo>
                    <a:cubicBezTo>
                      <a:pt x="10511499" y="1162315"/>
                      <a:pt x="10427154" y="1368706"/>
                      <a:pt x="10461812" y="1495960"/>
                    </a:cubicBezTo>
                    <a:cubicBezTo>
                      <a:pt x="10479293" y="1921377"/>
                      <a:pt x="9980867" y="2354974"/>
                      <a:pt x="9530881" y="2426891"/>
                    </a:cubicBezTo>
                    <a:cubicBezTo>
                      <a:pt x="7802394" y="2456718"/>
                      <a:pt x="5068168" y="2347585"/>
                      <a:pt x="930931" y="2426891"/>
                    </a:cubicBezTo>
                    <a:cubicBezTo>
                      <a:pt x="461493" y="2421838"/>
                      <a:pt x="-64222" y="2022798"/>
                      <a:pt x="0" y="1495960"/>
                    </a:cubicBezTo>
                    <a:cubicBezTo>
                      <a:pt x="-22472" y="1331836"/>
                      <a:pt x="24585" y="1026096"/>
                      <a:pt x="0" y="930931"/>
                    </a:cubicBezTo>
                    <a:close/>
                  </a:path>
                  <a:path w="10461812" h="2426891" stroke="0" extrusionOk="0">
                    <a:moveTo>
                      <a:pt x="0" y="930931"/>
                    </a:moveTo>
                    <a:cubicBezTo>
                      <a:pt x="69959" y="435861"/>
                      <a:pt x="457580" y="84981"/>
                      <a:pt x="930931" y="0"/>
                    </a:cubicBezTo>
                    <a:cubicBezTo>
                      <a:pt x="3122831" y="123000"/>
                      <a:pt x="5427480" y="-96860"/>
                      <a:pt x="9530881" y="0"/>
                    </a:cubicBezTo>
                    <a:cubicBezTo>
                      <a:pt x="10006033" y="-29714"/>
                      <a:pt x="10466185" y="407976"/>
                      <a:pt x="10461812" y="930931"/>
                    </a:cubicBezTo>
                    <a:cubicBezTo>
                      <a:pt x="10418909" y="1170512"/>
                      <a:pt x="10491594" y="1412807"/>
                      <a:pt x="10461812" y="1495960"/>
                    </a:cubicBezTo>
                    <a:cubicBezTo>
                      <a:pt x="10438005" y="2018724"/>
                      <a:pt x="10014441" y="2421887"/>
                      <a:pt x="9530881" y="2426891"/>
                    </a:cubicBezTo>
                    <a:cubicBezTo>
                      <a:pt x="7822481" y="2266184"/>
                      <a:pt x="4714007" y="2466558"/>
                      <a:pt x="930931" y="2426891"/>
                    </a:cubicBezTo>
                    <a:cubicBezTo>
                      <a:pt x="400766" y="2423654"/>
                      <a:pt x="-81222" y="1973303"/>
                      <a:pt x="0" y="1495960"/>
                    </a:cubicBezTo>
                    <a:cubicBezTo>
                      <a:pt x="-42825" y="1375094"/>
                      <a:pt x="-980" y="1054898"/>
                      <a:pt x="0" y="930931"/>
                    </a:cubicBezTo>
                    <a:close/>
                  </a:path>
                </a:pathLst>
              </a:custGeom>
              <a:solidFill>
                <a:srgbClr val="FFFFFF"/>
              </a:solidFill>
              <a:ln w="76200">
                <a:solidFill>
                  <a:srgbClr val="AB6B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ea typeface="+mn-ea"/>
                  <a:cs typeface="+mn-cs"/>
                </a:endParaRPr>
              </a:p>
            </p:txBody>
          </p:sp>
          <p:sp>
            <p:nvSpPr>
              <p:cNvPr id="27" name="TextBox 26"/>
              <p:cNvSpPr txBox="1"/>
              <p:nvPr/>
            </p:nvSpPr>
            <p:spPr>
              <a:xfrm>
                <a:off x="2226130" y="2459504"/>
                <a:ext cx="92392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nl-NL" sz="4000" dirty="0">
                    <a:effectLst/>
                    <a:ea typeface="Calibri" panose="020F0502020204030204" pitchFamily="34" charset="0"/>
                  </a:rPr>
                  <a:t>Nếu được tên thực phẩm chính để làm nên 1 số loại thức ăn.</a:t>
                </a:r>
                <a:endParaRPr kumimoji="0" lang="en-US" sz="7200" b="0" i="0" u="none" strike="noStrike" kern="1200" cap="none" spc="0" normalizeH="0" baseline="0" noProof="0" dirty="0">
                  <a:ln>
                    <a:noFill/>
                  </a:ln>
                  <a:solidFill>
                    <a:prstClr val="black"/>
                  </a:solidFill>
                  <a:effectLst/>
                  <a:uLnTx/>
                  <a:uFillTx/>
                  <a:ea typeface="+mn-ea"/>
                  <a:cs typeface="+mn-cs"/>
                </a:endParaRPr>
              </a:p>
            </p:txBody>
          </p:sp>
        </p:grpSp>
        <p:pic>
          <p:nvPicPr>
            <p:cNvPr id="25" name="Picture 24" descr="A picture containing surface, vector graphics, several&#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l="68008" b="69187"/>
            <a:stretch>
              <a:fillRect/>
            </a:stretch>
          </p:blipFill>
          <p:spPr>
            <a:xfrm>
              <a:off x="0" y="2409402"/>
              <a:ext cx="3298453" cy="2986299"/>
            </a:xfrm>
            <a:prstGeom prst="rect">
              <a:avLst/>
            </a:prstGeom>
          </p:spPr>
        </p:pic>
      </p:grpSp>
      <p:pic>
        <p:nvPicPr>
          <p:cNvPr id="2" name="Picture 1"/>
          <p:cNvPicPr>
            <a:picLocks noChangeAspect="1"/>
          </p:cNvPicPr>
          <p:nvPr/>
        </p:nvPicPr>
        <p:blipFill>
          <a:blip r:embed="rId8"/>
          <a:stretch>
            <a:fillRect/>
          </a:stretch>
        </p:blipFill>
        <p:spPr>
          <a:xfrm>
            <a:off x="2659419" y="143582"/>
            <a:ext cx="7882811" cy="1255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đạm</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6"/>
          <a:stretch>
            <a:fillRect/>
          </a:stretch>
        </p:blipFill>
        <p:spPr>
          <a:xfrm>
            <a:off x="4862512" y="1704974"/>
            <a:ext cx="2689141" cy="1952625"/>
          </a:xfrm>
          <a:prstGeom prst="rect">
            <a:avLst/>
          </a:prstGeom>
        </p:spPr>
      </p:pic>
      <p:pic>
        <p:nvPicPr>
          <p:cNvPr id="8" name="Picture 7"/>
          <p:cNvPicPr>
            <a:picLocks noChangeAspect="1"/>
          </p:cNvPicPr>
          <p:nvPr/>
        </p:nvPicPr>
        <p:blipFill>
          <a:blip r:embed="rId7"/>
          <a:stretch>
            <a:fillRect/>
          </a:stretch>
        </p:blipFill>
        <p:spPr>
          <a:xfrm>
            <a:off x="1447799" y="1700212"/>
            <a:ext cx="2584451" cy="1938338"/>
          </a:xfrm>
          <a:prstGeom prst="rect">
            <a:avLst/>
          </a:prstGeom>
        </p:spPr>
      </p:pic>
      <p:pic>
        <p:nvPicPr>
          <p:cNvPr id="10" name="Picture 9"/>
          <p:cNvPicPr>
            <a:picLocks noChangeAspect="1"/>
          </p:cNvPicPr>
          <p:nvPr/>
        </p:nvPicPr>
        <p:blipFill>
          <a:blip r:embed="rId8"/>
          <a:stretch>
            <a:fillRect/>
          </a:stretch>
        </p:blipFill>
        <p:spPr>
          <a:xfrm>
            <a:off x="8158162" y="1776412"/>
            <a:ext cx="2666380" cy="1881188"/>
          </a:xfrm>
          <a:prstGeom prst="rect">
            <a:avLst/>
          </a:prstGeom>
        </p:spPr>
      </p:pic>
      <p:pic>
        <p:nvPicPr>
          <p:cNvPr id="14" name="Picture 13"/>
          <p:cNvPicPr>
            <a:picLocks noChangeAspect="1"/>
          </p:cNvPicPr>
          <p:nvPr/>
        </p:nvPicPr>
        <p:blipFill>
          <a:blip r:embed="rId9"/>
          <a:stretch>
            <a:fillRect/>
          </a:stretch>
        </p:blipFill>
        <p:spPr>
          <a:xfrm>
            <a:off x="3062287" y="3857624"/>
            <a:ext cx="2366963" cy="1818329"/>
          </a:xfrm>
          <a:prstGeom prst="rect">
            <a:avLst/>
          </a:prstGeom>
        </p:spPr>
      </p:pic>
      <p:pic>
        <p:nvPicPr>
          <p:cNvPr id="18" name="Picture 17"/>
          <p:cNvPicPr>
            <a:picLocks noChangeAspect="1"/>
          </p:cNvPicPr>
          <p:nvPr/>
        </p:nvPicPr>
        <p:blipFill>
          <a:blip r:embed="rId10"/>
          <a:stretch>
            <a:fillRect/>
          </a:stretch>
        </p:blipFill>
        <p:spPr>
          <a:xfrm>
            <a:off x="6391275" y="3833812"/>
            <a:ext cx="2598616" cy="190023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béo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6"/>
          <a:stretch>
            <a:fillRect/>
          </a:stretch>
        </p:blipFill>
        <p:spPr>
          <a:xfrm>
            <a:off x="2321509" y="1857374"/>
            <a:ext cx="2820320" cy="2047876"/>
          </a:xfrm>
          <a:prstGeom prst="rect">
            <a:avLst/>
          </a:prstGeom>
        </p:spPr>
      </p:pic>
      <p:pic>
        <p:nvPicPr>
          <p:cNvPr id="13" name="Picture 12"/>
          <p:cNvPicPr>
            <a:picLocks noChangeAspect="1"/>
          </p:cNvPicPr>
          <p:nvPr/>
        </p:nvPicPr>
        <p:blipFill>
          <a:blip r:embed="rId7"/>
          <a:stretch>
            <a:fillRect/>
          </a:stretch>
        </p:blipFill>
        <p:spPr>
          <a:xfrm>
            <a:off x="6338887" y="1852612"/>
            <a:ext cx="2769217" cy="208121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3095625" y="558515"/>
            <a:ext cx="5810250" cy="802887"/>
          </a:xfrm>
          <a:custGeom>
            <a:avLst/>
            <a:gdLst>
              <a:gd name="connsiteX0" fmla="*/ 0 w 5810250"/>
              <a:gd name="connsiteY0" fmla="*/ 401444 h 802887"/>
              <a:gd name="connsiteX1" fmla="*/ 401444 w 5810250"/>
              <a:gd name="connsiteY1" fmla="*/ 0 h 802887"/>
              <a:gd name="connsiteX2" fmla="*/ 1027364 w 5810250"/>
              <a:gd name="connsiteY2" fmla="*/ 0 h 802887"/>
              <a:gd name="connsiteX3" fmla="*/ 1753432 w 5810250"/>
              <a:gd name="connsiteY3" fmla="*/ 0 h 802887"/>
              <a:gd name="connsiteX4" fmla="*/ 2279205 w 5810250"/>
              <a:gd name="connsiteY4" fmla="*/ 0 h 802887"/>
              <a:gd name="connsiteX5" fmla="*/ 3005273 w 5810250"/>
              <a:gd name="connsiteY5" fmla="*/ 0 h 802887"/>
              <a:gd name="connsiteX6" fmla="*/ 3480972 w 5810250"/>
              <a:gd name="connsiteY6" fmla="*/ 0 h 802887"/>
              <a:gd name="connsiteX7" fmla="*/ 4106893 w 5810250"/>
              <a:gd name="connsiteY7" fmla="*/ 0 h 802887"/>
              <a:gd name="connsiteX8" fmla="*/ 4682739 w 5810250"/>
              <a:gd name="connsiteY8" fmla="*/ 0 h 802887"/>
              <a:gd name="connsiteX9" fmla="*/ 5408807 w 5810250"/>
              <a:gd name="connsiteY9" fmla="*/ 0 h 802887"/>
              <a:gd name="connsiteX10" fmla="*/ 5810251 w 5810250"/>
              <a:gd name="connsiteY10" fmla="*/ 401444 h 802887"/>
              <a:gd name="connsiteX11" fmla="*/ 5810250 w 5810250"/>
              <a:gd name="connsiteY11" fmla="*/ 401444 h 802887"/>
              <a:gd name="connsiteX12" fmla="*/ 5408806 w 5810250"/>
              <a:gd name="connsiteY12" fmla="*/ 802888 h 802887"/>
              <a:gd name="connsiteX13" fmla="*/ 4682739 w 5810250"/>
              <a:gd name="connsiteY13" fmla="*/ 802888 h 802887"/>
              <a:gd name="connsiteX14" fmla="*/ 4156966 w 5810250"/>
              <a:gd name="connsiteY14" fmla="*/ 802888 h 802887"/>
              <a:gd name="connsiteX15" fmla="*/ 3581119 w 5810250"/>
              <a:gd name="connsiteY15" fmla="*/ 802888 h 802887"/>
              <a:gd name="connsiteX16" fmla="*/ 2905125 w 5810250"/>
              <a:gd name="connsiteY16" fmla="*/ 802888 h 802887"/>
              <a:gd name="connsiteX17" fmla="*/ 2379352 w 5810250"/>
              <a:gd name="connsiteY17" fmla="*/ 802887 h 802887"/>
              <a:gd name="connsiteX18" fmla="*/ 1803505 w 5810250"/>
              <a:gd name="connsiteY18" fmla="*/ 802887 h 802887"/>
              <a:gd name="connsiteX19" fmla="*/ 1227659 w 5810250"/>
              <a:gd name="connsiteY19" fmla="*/ 802887 h 802887"/>
              <a:gd name="connsiteX20" fmla="*/ 401444 w 5810250"/>
              <a:gd name="connsiteY20" fmla="*/ 802887 h 802887"/>
              <a:gd name="connsiteX21" fmla="*/ 0 w 5810250"/>
              <a:gd name="connsiteY21" fmla="*/ 401443 h 802887"/>
              <a:gd name="connsiteX22" fmla="*/ 0 w 5810250"/>
              <a:gd name="connsiteY2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10250" h="802887" fill="none" extrusionOk="0">
                <a:moveTo>
                  <a:pt x="0" y="401444"/>
                </a:moveTo>
                <a:cubicBezTo>
                  <a:pt x="-20651" y="162383"/>
                  <a:pt x="167691" y="-2722"/>
                  <a:pt x="401444" y="0"/>
                </a:cubicBezTo>
                <a:cubicBezTo>
                  <a:pt x="626237" y="20024"/>
                  <a:pt x="851179" y="4464"/>
                  <a:pt x="1027364" y="0"/>
                </a:cubicBezTo>
                <a:cubicBezTo>
                  <a:pt x="1203549" y="-4464"/>
                  <a:pt x="1461766" y="-13804"/>
                  <a:pt x="1753432" y="0"/>
                </a:cubicBezTo>
                <a:cubicBezTo>
                  <a:pt x="2045098" y="13804"/>
                  <a:pt x="2135167" y="3024"/>
                  <a:pt x="2279205" y="0"/>
                </a:cubicBezTo>
                <a:cubicBezTo>
                  <a:pt x="2423243" y="-3024"/>
                  <a:pt x="2705085" y="21186"/>
                  <a:pt x="3005273" y="0"/>
                </a:cubicBezTo>
                <a:cubicBezTo>
                  <a:pt x="3305461" y="-21186"/>
                  <a:pt x="3253358" y="7283"/>
                  <a:pt x="3480972" y="0"/>
                </a:cubicBezTo>
                <a:cubicBezTo>
                  <a:pt x="3708586" y="-7283"/>
                  <a:pt x="3912635" y="6666"/>
                  <a:pt x="4106893" y="0"/>
                </a:cubicBezTo>
                <a:cubicBezTo>
                  <a:pt x="4301151" y="-6666"/>
                  <a:pt x="4410513" y="-9573"/>
                  <a:pt x="4682739" y="0"/>
                </a:cubicBezTo>
                <a:cubicBezTo>
                  <a:pt x="4954965" y="9573"/>
                  <a:pt x="5060140" y="1986"/>
                  <a:pt x="5408807" y="0"/>
                </a:cubicBezTo>
                <a:cubicBezTo>
                  <a:pt x="5657706" y="6179"/>
                  <a:pt x="5813180" y="219247"/>
                  <a:pt x="5810251" y="401444"/>
                </a:cubicBezTo>
                <a:lnTo>
                  <a:pt x="5810250" y="401444"/>
                </a:lnTo>
                <a:cubicBezTo>
                  <a:pt x="5771850" y="662027"/>
                  <a:pt x="5614592" y="764876"/>
                  <a:pt x="5408806" y="802888"/>
                </a:cubicBezTo>
                <a:cubicBezTo>
                  <a:pt x="5079242" y="798482"/>
                  <a:pt x="4848888" y="777413"/>
                  <a:pt x="4682739" y="802888"/>
                </a:cubicBezTo>
                <a:cubicBezTo>
                  <a:pt x="4516590" y="828363"/>
                  <a:pt x="4266830" y="792431"/>
                  <a:pt x="4156966" y="802888"/>
                </a:cubicBezTo>
                <a:cubicBezTo>
                  <a:pt x="4047102" y="813345"/>
                  <a:pt x="3847102" y="813990"/>
                  <a:pt x="3581119" y="802888"/>
                </a:cubicBezTo>
                <a:cubicBezTo>
                  <a:pt x="3315136" y="791786"/>
                  <a:pt x="3178413" y="821166"/>
                  <a:pt x="2905125" y="802888"/>
                </a:cubicBezTo>
                <a:cubicBezTo>
                  <a:pt x="2631837" y="784610"/>
                  <a:pt x="2524956" y="808451"/>
                  <a:pt x="2379352" y="802887"/>
                </a:cubicBezTo>
                <a:cubicBezTo>
                  <a:pt x="2233747" y="797323"/>
                  <a:pt x="2060241" y="790358"/>
                  <a:pt x="1803505" y="802887"/>
                </a:cubicBezTo>
                <a:cubicBezTo>
                  <a:pt x="1546769" y="815416"/>
                  <a:pt x="1373473" y="780336"/>
                  <a:pt x="1227659" y="802887"/>
                </a:cubicBezTo>
                <a:cubicBezTo>
                  <a:pt x="1081845" y="825438"/>
                  <a:pt x="751644" y="834394"/>
                  <a:pt x="401444" y="802887"/>
                </a:cubicBezTo>
                <a:cubicBezTo>
                  <a:pt x="178741" y="761559"/>
                  <a:pt x="35635" y="643696"/>
                  <a:pt x="0" y="401443"/>
                </a:cubicBezTo>
                <a:lnTo>
                  <a:pt x="0" y="401444"/>
                </a:lnTo>
                <a:close/>
              </a:path>
              <a:path w="5810250" h="802887" stroke="0" extrusionOk="0">
                <a:moveTo>
                  <a:pt x="0" y="401444"/>
                </a:moveTo>
                <a:cubicBezTo>
                  <a:pt x="-27009" y="175396"/>
                  <a:pt x="206113" y="-17549"/>
                  <a:pt x="401444" y="0"/>
                </a:cubicBezTo>
                <a:cubicBezTo>
                  <a:pt x="575362" y="9274"/>
                  <a:pt x="773067" y="-17617"/>
                  <a:pt x="877143" y="0"/>
                </a:cubicBezTo>
                <a:cubicBezTo>
                  <a:pt x="981219" y="17617"/>
                  <a:pt x="1240496" y="25282"/>
                  <a:pt x="1402917" y="0"/>
                </a:cubicBezTo>
                <a:cubicBezTo>
                  <a:pt x="1565338" y="-25282"/>
                  <a:pt x="1972210" y="-23065"/>
                  <a:pt x="2128984" y="0"/>
                </a:cubicBezTo>
                <a:cubicBezTo>
                  <a:pt x="2285758" y="23065"/>
                  <a:pt x="2561866" y="-26475"/>
                  <a:pt x="2804978" y="0"/>
                </a:cubicBezTo>
                <a:cubicBezTo>
                  <a:pt x="3048090" y="26475"/>
                  <a:pt x="3180157" y="14243"/>
                  <a:pt x="3330751" y="0"/>
                </a:cubicBezTo>
                <a:cubicBezTo>
                  <a:pt x="3481345" y="-14243"/>
                  <a:pt x="3679840" y="16028"/>
                  <a:pt x="3956672" y="0"/>
                </a:cubicBezTo>
                <a:cubicBezTo>
                  <a:pt x="4233504" y="-16028"/>
                  <a:pt x="4372276" y="-6665"/>
                  <a:pt x="4482445" y="0"/>
                </a:cubicBezTo>
                <a:cubicBezTo>
                  <a:pt x="4592614" y="6665"/>
                  <a:pt x="5215349" y="14494"/>
                  <a:pt x="5408807" y="0"/>
                </a:cubicBezTo>
                <a:cubicBezTo>
                  <a:pt x="5636591" y="24731"/>
                  <a:pt x="5818854" y="178648"/>
                  <a:pt x="5810251" y="401444"/>
                </a:cubicBezTo>
                <a:lnTo>
                  <a:pt x="5810250" y="401444"/>
                </a:lnTo>
                <a:cubicBezTo>
                  <a:pt x="5826690" y="653903"/>
                  <a:pt x="5594097" y="843968"/>
                  <a:pt x="5408806" y="802888"/>
                </a:cubicBezTo>
                <a:cubicBezTo>
                  <a:pt x="5131124" y="827955"/>
                  <a:pt x="5099586" y="814805"/>
                  <a:pt x="4832959" y="802888"/>
                </a:cubicBezTo>
                <a:cubicBezTo>
                  <a:pt x="4566332" y="790971"/>
                  <a:pt x="4594862" y="793984"/>
                  <a:pt x="4357260" y="802888"/>
                </a:cubicBezTo>
                <a:cubicBezTo>
                  <a:pt x="4119658" y="811792"/>
                  <a:pt x="4050041" y="813394"/>
                  <a:pt x="3881561" y="802888"/>
                </a:cubicBezTo>
                <a:cubicBezTo>
                  <a:pt x="3713081" y="792382"/>
                  <a:pt x="3544057" y="783539"/>
                  <a:pt x="3255640" y="802888"/>
                </a:cubicBezTo>
                <a:cubicBezTo>
                  <a:pt x="2967223" y="822237"/>
                  <a:pt x="2866619" y="826488"/>
                  <a:pt x="2579646" y="802887"/>
                </a:cubicBezTo>
                <a:cubicBezTo>
                  <a:pt x="2292673" y="779286"/>
                  <a:pt x="2144757" y="785241"/>
                  <a:pt x="1903653" y="802887"/>
                </a:cubicBezTo>
                <a:cubicBezTo>
                  <a:pt x="1662549" y="820533"/>
                  <a:pt x="1537282" y="803872"/>
                  <a:pt x="1177585" y="802887"/>
                </a:cubicBezTo>
                <a:cubicBezTo>
                  <a:pt x="817888" y="801902"/>
                  <a:pt x="720414" y="839547"/>
                  <a:pt x="401444" y="802887"/>
                </a:cubicBezTo>
                <a:cubicBezTo>
                  <a:pt x="157446" y="782730"/>
                  <a:pt x="-26136" y="671108"/>
                  <a:pt x="0" y="401443"/>
                </a:cubicBezTo>
                <a:lnTo>
                  <a:pt x="0" y="401444"/>
                </a:lnTo>
                <a:close/>
              </a:path>
            </a:pathLst>
          </a:custGeom>
          <a:solidFill>
            <a:schemeClr val="bg1"/>
          </a:solidFill>
          <a:ln w="28575">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Vi-ta-min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khoáng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6"/>
          <a:stretch>
            <a:fillRect/>
          </a:stretch>
        </p:blipFill>
        <p:spPr>
          <a:xfrm>
            <a:off x="8086724" y="1814512"/>
            <a:ext cx="2603447" cy="1985963"/>
          </a:xfrm>
          <a:prstGeom prst="rect">
            <a:avLst/>
          </a:prstGeom>
        </p:spPr>
      </p:pic>
      <p:pic>
        <p:nvPicPr>
          <p:cNvPr id="9" name="Picture 8"/>
          <p:cNvPicPr>
            <a:picLocks noChangeAspect="1"/>
          </p:cNvPicPr>
          <p:nvPr/>
        </p:nvPicPr>
        <p:blipFill>
          <a:blip r:embed="rId7"/>
          <a:stretch>
            <a:fillRect/>
          </a:stretch>
        </p:blipFill>
        <p:spPr>
          <a:xfrm>
            <a:off x="1195387" y="1757362"/>
            <a:ext cx="2647096" cy="1947863"/>
          </a:xfrm>
          <a:prstGeom prst="rect">
            <a:avLst/>
          </a:prstGeom>
        </p:spPr>
      </p:pic>
      <p:pic>
        <p:nvPicPr>
          <p:cNvPr id="11" name="Picture 10"/>
          <p:cNvPicPr>
            <a:picLocks noChangeAspect="1"/>
          </p:cNvPicPr>
          <p:nvPr/>
        </p:nvPicPr>
        <p:blipFill>
          <a:blip r:embed="rId8"/>
          <a:stretch>
            <a:fillRect/>
          </a:stretch>
        </p:blipFill>
        <p:spPr>
          <a:xfrm>
            <a:off x="4738687" y="1719262"/>
            <a:ext cx="2716050" cy="2024063"/>
          </a:xfrm>
          <a:prstGeom prst="rect">
            <a:avLst/>
          </a:prstGeom>
        </p:spPr>
      </p:pic>
      <p:pic>
        <p:nvPicPr>
          <p:cNvPr id="14" name="Picture 13"/>
          <p:cNvPicPr>
            <a:picLocks noChangeAspect="1"/>
          </p:cNvPicPr>
          <p:nvPr/>
        </p:nvPicPr>
        <p:blipFill>
          <a:blip r:embed="rId9"/>
          <a:stretch>
            <a:fillRect/>
          </a:stretch>
        </p:blipFill>
        <p:spPr>
          <a:xfrm>
            <a:off x="4824412" y="4081462"/>
            <a:ext cx="2709863" cy="195996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723900" y="-854329"/>
            <a:ext cx="8372475" cy="7055104"/>
            <a:chOff x="0" y="-197104"/>
            <a:chExt cx="7370956" cy="7055104"/>
          </a:xfrm>
        </p:grpSpPr>
        <p:pic>
          <p:nvPicPr>
            <p:cNvPr id="8" name="Picture 7" descr="Graphical user interfac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148" t="52174" r="32150" b="26504"/>
            <a:stretch>
              <a:fillRect/>
            </a:stretch>
          </p:blipFill>
          <p:spPr>
            <a:xfrm>
              <a:off x="0" y="-197104"/>
              <a:ext cx="7370956" cy="7055104"/>
            </a:xfrm>
            <a:prstGeom prst="rect">
              <a:avLst/>
            </a:prstGeom>
          </p:spPr>
        </p:pic>
        <p:sp>
          <p:nvSpPr>
            <p:cNvPr id="3" name="TextBox 2"/>
            <p:cNvSpPr txBox="1"/>
            <p:nvPr/>
          </p:nvSpPr>
          <p:spPr>
            <a:xfrm>
              <a:off x="585902" y="1620056"/>
              <a:ext cx="6134100" cy="2308324"/>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nl-NL" sz="3600" b="1" dirty="0">
                  <a:effectLst/>
                  <a:ea typeface="Times New Roman" panose="02020603050405020304" pitchFamily="18" charset="0"/>
                </a:rPr>
                <a:t>Kể tên các thức ăn hàng ngày em đã ăn và cho biết chúng làm từ thực phẩm nào? </a:t>
              </a:r>
            </a:p>
            <a:p>
              <a:pPr marL="571500" marR="0" indent="-571500" algn="ctr">
                <a:spcBef>
                  <a:spcPts val="0"/>
                </a:spcBef>
                <a:spcAft>
                  <a:spcPts val="0"/>
                </a:spcAft>
                <a:buFont typeface="Arial" panose="020B0604020202020204" pitchFamily="34" charset="0"/>
                <a:buChar char="•"/>
              </a:pPr>
              <a:r>
                <a:rPr lang="nl-NL" sz="3600" b="1" dirty="0">
                  <a:effectLst/>
                  <a:ea typeface="Times New Roman" panose="02020603050405020304" pitchFamily="18" charset="0"/>
                </a:rPr>
                <a:t>Thực phẩm đó thuộc nhóm nào?</a:t>
              </a:r>
              <a:endParaRPr lang="en-US" sz="3600" b="1" dirty="0">
                <a:effectLst/>
                <a:ea typeface="Calibri" panose="020F0502020204030204" pitchFamily="34" charset="0"/>
              </a:endParaRPr>
            </a:p>
          </p:txBody>
        </p:sp>
      </p:grpSp>
      <p:pic>
        <p:nvPicPr>
          <p:cNvPr id="4" name="Picture 3" descr="A group of dolls&#10;&#10;Description automatically generated with low confidence"/>
          <p:cNvPicPr>
            <a:picLocks noChangeAspect="1"/>
          </p:cNvPicPr>
          <p:nvPr/>
        </p:nvPicPr>
        <p:blipFill rotWithShape="1">
          <a:blip r:embed="rId4">
            <a:extLst>
              <a:ext uri="{28A0092B-C50C-407E-A947-70E740481C1C}">
                <a14:useLocalDpi xmlns:a14="http://schemas.microsoft.com/office/drawing/2010/main" val="0"/>
              </a:ext>
            </a:extLst>
          </a:blip>
          <a:srcRect l="1029" t="67303" r="-1029" b="-177"/>
          <a:stretch>
            <a:fillRect/>
          </a:stretch>
        </p:blipFill>
        <p:spPr>
          <a:xfrm>
            <a:off x="6692266" y="4603531"/>
            <a:ext cx="5661588" cy="22544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a:fillRect/>
          </a:stretch>
        </p:blipFill>
        <p:spPr>
          <a:xfrm>
            <a:off x="1206219" y="0"/>
            <a:ext cx="2946681" cy="1126421"/>
          </a:xfrm>
          <a:prstGeom prst="rect">
            <a:avLst/>
          </a:prstGeom>
        </p:spPr>
      </p:pic>
      <p:sp>
        <p:nvSpPr>
          <p:cNvPr id="10" name="TextBox 9"/>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36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biết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8" name="Picture 47" descr="A picture containing logo&#10;&#10;Description automatically generated"/>
          <p:cNvPicPr>
            <a:picLocks noChangeAspect="1"/>
          </p:cNvPicPr>
          <p:nvPr/>
        </p:nvPicPr>
        <p:blipFill>
          <a:blip r:embed="rId4" cstate="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3" name="TextBox 2"/>
          <p:cNvSpPr txBox="1"/>
          <p:nvPr/>
        </p:nvSpPr>
        <p:spPr>
          <a:xfrm>
            <a:off x="438150" y="1657350"/>
            <a:ext cx="11677650" cy="409855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thức ăn có thể được xếp vào nhiều nhóm khác nhau do đều chứa nhiều chất dinh dưỡng thuộc các nhóm đó. </a:t>
            </a:r>
            <a:r>
              <a:rPr lang="vi-VN" sz="2800" b="1" i="1" u="none" strike="noStrike" dirty="0">
                <a:solidFill>
                  <a:srgbClr val="002060"/>
                </a:solidFill>
                <a:effectLst/>
                <a:latin typeface="Calibri" panose="020F0502020204030204" pitchFamily="34" charset="0"/>
                <a:cs typeface="Calibri" panose="020F0502020204030204" pitchFamily="34" charset="0"/>
              </a:rPr>
              <a:t>Ví dụ: trứng, thịt bò có thể xếp vào nhóm nhiều chất đạm và cũng có thể xếp vào nhóm nhiều vi-ta-min và chất khoáng; đậu nành có thể xếp vào nhóm nhiều chất đạm và nhóm nhiều chất béo.</a:t>
            </a:r>
            <a:endParaRPr lang="vi-VN" sz="2800" b="1" i="1"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loại hạt chứa dầu có lượng chất béo cao, được ép lấy dầu dùng trong chế biến thực phẩm như vừng (dầu vừng), đậu nành (dầu đậu nành), lạc (dầu lạc),...</a:t>
            </a:r>
            <a:endParaRPr lang="vi-VN" sz="2800" b="1" dirty="0">
              <a:solidFill>
                <a:srgbClr val="002060"/>
              </a:solidFill>
              <a:effectLst/>
              <a:latin typeface="Calibri" panose="020F0502020204030204" pitchFamily="34" charset="0"/>
              <a:cs typeface="Calibri" panose="020F0502020204030204" pitchFamily="34" charset="0"/>
            </a:endParaRPr>
          </a:p>
          <a:p>
            <a:pPr algn="just"/>
            <a:endParaRPr lang="en-US"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Dầu đậu nành Simply chai 1 lít giá tốt tại Bách hoá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ầu vừng (dầu mè) nguyên chấ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700" y="1409700"/>
            <a:ext cx="322897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ịch sử giá Dầu lạc ép lạnh noom can 4.6l cập nhật 10/2023 - BeeCo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9574" y="1400175"/>
            <a:ext cx="3162299" cy="31622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par>
                                <p:cTn id="11" presetID="22" presetClass="entr" presetSubtype="4"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ipe(down)">
                                      <p:cBhvr>
                                        <p:cTn id="1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p:cNvGrpSpPr/>
          <p:nvPr/>
        </p:nvGrpSpPr>
        <p:grpSpPr>
          <a:xfrm rot="21030614">
            <a:off x="-2727280" y="-785403"/>
            <a:ext cx="19187492" cy="8970671"/>
            <a:chOff x="-34413" y="842115"/>
            <a:chExt cx="13807833" cy="6236018"/>
          </a:xfrm>
        </p:grpSpPr>
        <p:sp>
          <p:nvSpPr>
            <p:cNvPr id="6" name="Rectangle 5"/>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0" y="5666207"/>
              <a:ext cx="13773420" cy="1411926"/>
              <a:chOff x="0" y="5666207"/>
              <a:chExt cx="13773420" cy="1411926"/>
            </a:xfrm>
          </p:grpSpPr>
          <p:sp>
            <p:nvSpPr>
              <p:cNvPr id="10" name="Rectangle 9"/>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2" name="Picture 11" descr="A group of colorful cube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0" name="Picture 19" descr="A group of colorful cube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21" name="Picture 20"/>
          <p:cNvPicPr>
            <a:picLocks noChangeAspect="1"/>
          </p:cNvPicPr>
          <p:nvPr/>
        </p:nvPicPr>
        <p:blipFill>
          <a:blip r:embed="rId3"/>
          <a:stretch>
            <a:fillRect/>
          </a:stretch>
        </p:blipFill>
        <p:spPr>
          <a:xfrm>
            <a:off x="2084484" y="103344"/>
            <a:ext cx="8023031" cy="6651312"/>
          </a:xfrm>
          <a:prstGeom prst="rect">
            <a:avLst/>
          </a:prstGeom>
        </p:spPr>
      </p:pic>
      <p:pic>
        <p:nvPicPr>
          <p:cNvPr id="22" name="Picture 21" descr="A picture containing ligh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4" name="Rectangle 23"/>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icon&#10;&#10;Description automatically generated"/>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a:fillRect/>
          </a:stretch>
        </p:blipFill>
        <p:spPr>
          <a:xfrm>
            <a:off x="1298749" y="3287144"/>
            <a:ext cx="3138427" cy="3912067"/>
          </a:xfrm>
          <a:prstGeom prst="rect">
            <a:avLst/>
          </a:prstGeom>
        </p:spPr>
      </p:pic>
      <p:pic>
        <p:nvPicPr>
          <p:cNvPr id="3" name="Picture 2"/>
          <p:cNvPicPr>
            <a:picLocks noChangeAspect="1"/>
          </p:cNvPicPr>
          <p:nvPr/>
        </p:nvPicPr>
        <p:blipFill>
          <a:blip r:embed="rId8"/>
          <a:stretch>
            <a:fillRect/>
          </a:stretch>
        </p:blipFill>
        <p:spPr>
          <a:xfrm>
            <a:off x="3372331" y="2874216"/>
            <a:ext cx="4950381" cy="11095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2"/>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8"/>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9"/>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8"/>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0"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1"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2"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3"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4"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i="1" dirty="0" err="1">
                <a:solidFill>
                  <a:srgbClr val="0000FF"/>
                </a:solidFill>
                <a:latin typeface="Times New Roman" panose="02020603050405020304" pitchFamily="18" charset="0"/>
                <a:cs typeface="Times New Roman" panose="02020603050405020304" pitchFamily="18" charset="0"/>
              </a:rPr>
              <a:t>Kể</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tên</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các</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thức</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ăn</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chứa</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nhiều</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chất</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bột</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đường</a:t>
            </a:r>
            <a:r>
              <a:rPr lang="en-US" sz="4800" i="1" dirty="0">
                <a:solidFill>
                  <a:srgbClr val="0000FF"/>
                </a:solidFill>
                <a:latin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 name="Horizontal Scroll 1"/>
          <p:cNvSpPr/>
          <p:nvPr/>
        </p:nvSpPr>
        <p:spPr>
          <a:xfrm>
            <a:off x="2400617" y="32766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Cơm</a:t>
            </a:r>
            <a:r>
              <a:rPr kumimoji="0" lang="en-US" sz="5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5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bún</a:t>
            </a:r>
            <a:r>
              <a:rPr kumimoji="0" lang="en-US" sz="5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phở</a:t>
            </a:r>
            <a:r>
              <a:rPr kumimoji="0" lang="en-US" sz="5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bánh </a:t>
            </a:r>
            <a:r>
              <a:rPr kumimoji="0" lang="en-US" sz="5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mì</a:t>
            </a:r>
            <a:r>
              <a:rPr kumimoji="0" lang="en-US" sz="5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5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p:cNvGrpSpPr/>
          <p:nvPr/>
        </p:nvGrpSpPr>
        <p:grpSpPr>
          <a:xfrm rot="21030614">
            <a:off x="-2727280" y="-785403"/>
            <a:ext cx="19187492" cy="8970671"/>
            <a:chOff x="-34413" y="842115"/>
            <a:chExt cx="13807833" cy="6236018"/>
          </a:xfrm>
        </p:grpSpPr>
        <p:sp>
          <p:nvSpPr>
            <p:cNvPr id="14" name="Rectangle 13"/>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0" y="5666207"/>
              <a:ext cx="13773420" cy="1411926"/>
              <a:chOff x="0" y="5666207"/>
              <a:chExt cx="13773420" cy="1411926"/>
            </a:xfrm>
          </p:grpSpPr>
          <p:sp>
            <p:nvSpPr>
              <p:cNvPr id="18" name="Rectangle 17"/>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a:fillRect/>
          </a:stretch>
        </p:blipFill>
        <p:spPr>
          <a:xfrm>
            <a:off x="1298749" y="3287144"/>
            <a:ext cx="3138427" cy="39120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i="1" dirty="0" err="1">
                <a:solidFill>
                  <a:srgbClr val="0000FF"/>
                </a:solidFill>
                <a:latin typeface="Times New Roman" panose="02020603050405020304" pitchFamily="18" charset="0"/>
                <a:cs typeface="Times New Roman" panose="02020603050405020304" pitchFamily="18" charset="0"/>
              </a:rPr>
              <a:t>Kể</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tên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các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thức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ăn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chứa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nhiều</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chất</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béo</a:t>
            </a:r>
            <a:r>
              <a:rPr lang="en-US" sz="3600" i="1" dirty="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Arial" panose="020B0604020202020204" pitchFamily="34" charset="0"/>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Thịt</a:t>
            </a:r>
            <a:r>
              <a:rPr kumimoji="0" lang="en-US" sz="48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lợn</a:t>
            </a:r>
            <a:r>
              <a:rPr kumimoji="0" lang="en-US" sz="48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mỡ</a:t>
            </a:r>
            <a:r>
              <a:rPr kumimoji="0" lang="en-US" sz="48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lang="en-US" sz="4800" dirty="0">
                <a:solidFill>
                  <a:srgbClr val="FF0000"/>
                </a:solidFill>
                <a:latin typeface="Calibri" panose="020F0502020204030204" pitchFamily="34" charset="0"/>
                <a:cs typeface="Calibri" panose="020F0502020204030204" pitchFamily="34" charset="0"/>
              </a:rPr>
              <a:t>l</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ạc</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dầu</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vừng</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mè</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dầu</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đậu</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nành</a:t>
            </a:r>
            <a:r>
              <a:rPr lang="en-US" sz="4800" dirty="0">
                <a:solidFill>
                  <a:srgbClr val="FF0000"/>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09164" y="152400"/>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srgbClr val="0000FF"/>
                </a:solidFill>
                <a:latin typeface="Arial" panose="020B0604020202020204" pitchFamily="34" charset="0"/>
                <a:cs typeface="Arial" panose="020B0604020202020204" pitchFamily="34" charset="0"/>
              </a:rPr>
              <a:t>Kể</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tên</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các</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thức</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ăn</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chứa</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nhiều</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chất</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đạm</a:t>
            </a:r>
            <a:r>
              <a:rPr lang="en-US" sz="4400" dirty="0">
                <a:solidFill>
                  <a:srgbClr val="0000FF"/>
                </a:solidFill>
                <a:latin typeface="Arial" panose="020B0604020202020204" pitchFamily="34" charset="0"/>
                <a:cs typeface="Arial" panose="020B0604020202020204" pitchFamily="34" charset="0"/>
              </a:rPr>
              <a:t>?</a:t>
            </a:r>
          </a:p>
        </p:txBody>
      </p:sp>
      <p:sp>
        <p:nvSpPr>
          <p:cNvPr id="2" name="Horizontal Scroll 1"/>
          <p:cNvSpPr/>
          <p:nvPr/>
        </p:nvSpPr>
        <p:spPr>
          <a:xfrm>
            <a:off x="2809607" y="3429000"/>
            <a:ext cx="632460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latin typeface="Calibri" panose="020F0502020204030204" pitchFamily="34" charset="0"/>
                <a:cs typeface="Calibri" panose="020F0502020204030204" pitchFamily="34" charset="0"/>
              </a:rPr>
              <a:t>Thịt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lợn</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thịt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gà</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lạc</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nấm</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trứng</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tôm</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cá</a:t>
            </a:r>
            <a:r>
              <a:rPr lang="en-US" sz="4800" dirty="0">
                <a:solidFill>
                  <a:srgbClr val="FF0000"/>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rgbClr val="0000FF"/>
                </a:solidFill>
                <a:latin typeface="Arial" panose="020B0604020202020204" pitchFamily="34" charset="0"/>
                <a:cs typeface="Arial" panose="020B0604020202020204" pitchFamily="34" charset="0"/>
              </a:rPr>
              <a:t>Kể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tên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các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thức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ăn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chứa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nhiều</a:t>
            </a:r>
            <a:r>
              <a:rPr lang="en-US" sz="4000" dirty="0">
                <a:solidFill>
                  <a:srgbClr val="0000FF"/>
                </a:solidFill>
                <a:latin typeface="Arial" panose="020B0604020202020204" pitchFamily="34" charset="0"/>
                <a:cs typeface="Arial" panose="020B0604020202020204" pitchFamily="34" charset="0"/>
              </a:rPr>
              <a:t> vitamin </a:t>
            </a:r>
            <a:r>
              <a:rPr lang="en-US" sz="4000" dirty="0" err="1">
                <a:solidFill>
                  <a:srgbClr val="0000FF"/>
                </a:solidFill>
                <a:latin typeface="Arial" panose="020B0604020202020204" pitchFamily="34" charset="0"/>
                <a:cs typeface="Arial" panose="020B0604020202020204" pitchFamily="34" charset="0"/>
              </a:rPr>
              <a:t>và</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khoáng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chất</a:t>
            </a:r>
            <a:r>
              <a:rPr lang="en-US" sz="4000" dirty="0">
                <a:solidFill>
                  <a:srgbClr val="0000FF"/>
                </a:solidFill>
                <a:latin typeface="Arial" panose="020B0604020202020204" pitchFamily="34" charset="0"/>
                <a:cs typeface="Arial" panose="020B0604020202020204" pitchFamily="34" charset="0"/>
              </a:rPr>
              <a:t>?</a:t>
            </a:r>
          </a:p>
        </p:txBody>
      </p:sp>
      <p:sp>
        <p:nvSpPr>
          <p:cNvPr id="2" name="Horizontal Scroll 1"/>
          <p:cNvSpPr/>
          <p:nvPr/>
        </p:nvSpPr>
        <p:spPr>
          <a:xfrm>
            <a:off x="3009900" y="3276600"/>
            <a:ext cx="657225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rgbClr val="FF0000"/>
                </a:solidFill>
                <a:latin typeface="Calibri" panose="020F0502020204030204" pitchFamily="34" charset="0"/>
                <a:cs typeface="Calibri" panose="020F0502020204030204" pitchFamily="34" charset="0"/>
              </a:rPr>
              <a:t>Súp</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lơ</a:t>
            </a:r>
            <a:r>
              <a:rPr lang="en-US" sz="4000" dirty="0">
                <a:solidFill>
                  <a:srgbClr val="FF0000"/>
                </a:solidFill>
                <a:latin typeface="Calibri" panose="020F0502020204030204" pitchFamily="34" charset="0"/>
                <a:cs typeface="Calibri" panose="020F0502020204030204" pitchFamily="34" charset="0"/>
              </a:rPr>
              <a:t>, r</a:t>
            </a:r>
            <a:r>
              <a:rPr lang="vi-VN" sz="4000" dirty="0">
                <a:solidFill>
                  <a:srgbClr val="FF0000"/>
                </a:solidFill>
                <a:latin typeface="Calibri" panose="020F0502020204030204" pitchFamily="34" charset="0"/>
                <a:cs typeface="Calibri" panose="020F0502020204030204" pitchFamily="34" charset="0"/>
              </a:rPr>
              <a:t>au cải, đu đủ,  nước ép cà rốt, lòng đỏ trứng…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261" y="-242888"/>
            <a:ext cx="8805739" cy="7948591"/>
          </a:xfrm>
          <a:prstGeom prst="rect">
            <a:avLst/>
          </a:prstGeom>
        </p:spPr>
      </p:pic>
      <p:sp>
        <p:nvSpPr>
          <p:cNvPr id="20" name="TextBox 19"/>
          <p:cNvSpPr txBox="1">
            <a:spLocks noChangeArrowheads="1"/>
          </p:cNvSpPr>
          <p:nvPr/>
        </p:nvSpPr>
        <p:spPr bwMode="auto">
          <a:xfrm>
            <a:off x="5031114" y="2971323"/>
            <a:ext cx="59805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14350" indent="-514350" defTabSz="914400">
              <a:lnSpc>
                <a:spcPct val="100000"/>
              </a:lnSpc>
              <a:spcBef>
                <a:spcPct val="0"/>
              </a:spcBef>
              <a:buFontTx/>
              <a:buAutoNum type="arabicPeriod"/>
            </a:pP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Ôn</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lại</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bài</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đã</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học</a:t>
            </a:r>
            <a:endPar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a:p>
            <a:pPr marL="514350" indent="-514350" defTabSz="914400">
              <a:lnSpc>
                <a:spcPct val="100000"/>
              </a:lnSpc>
              <a:spcBef>
                <a:spcPct val="0"/>
              </a:spcBef>
              <a:buFontTx/>
              <a:buAutoNum type="arabicPeriod"/>
            </a:pP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Chuẩn</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bị</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Tiết</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2</a:t>
            </a:r>
          </a:p>
        </p:txBody>
      </p:sp>
      <p:pic>
        <p:nvPicPr>
          <p:cNvPr id="2" name="图片 16"/>
          <p:cNvPicPr>
            <a:picLocks noChangeAspect="1"/>
          </p:cNvPicPr>
          <p:nvPr/>
        </p:nvPicPr>
        <p:blipFill rotWithShape="1">
          <a:blip r:embed="rId4" cstate="print">
            <a:extLst>
              <a:ext uri="{28A0092B-C50C-407E-A947-70E740481C1C}">
                <a14:useLocalDpi xmlns:a14="http://schemas.microsoft.com/office/drawing/2010/main" val="0"/>
              </a:ext>
            </a:extLst>
          </a:blip>
          <a:srcRect b="6601"/>
          <a:stretch>
            <a:fillRect/>
          </a:stretch>
        </p:blipFill>
        <p:spPr>
          <a:xfrm flipH="1">
            <a:off x="96253" y="1611085"/>
            <a:ext cx="5402179" cy="5246915"/>
          </a:xfrm>
          <a:prstGeom prst="rect">
            <a:avLst/>
          </a:prstGeom>
        </p:spPr>
      </p:pic>
      <p:pic>
        <p:nvPicPr>
          <p:cNvPr id="3" name="Picture 2"/>
          <p:cNvPicPr>
            <a:picLocks noChangeAspect="1"/>
          </p:cNvPicPr>
          <p:nvPr/>
        </p:nvPicPr>
        <p:blipFill>
          <a:blip r:embed="rId5"/>
          <a:stretch>
            <a:fillRect/>
          </a:stretch>
        </p:blipFill>
        <p:spPr>
          <a:xfrm>
            <a:off x="6660884" y="1762839"/>
            <a:ext cx="3194581" cy="110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20"/>
                                        </p:tgtEl>
                                        <p:attrNameLst>
                                          <p:attrName>style.visibility</p:attrName>
                                        </p:attrNameLst>
                                      </p:cBhvr>
                                      <p:to>
                                        <p:strVal val="visible"/>
                                      </p:to>
                                    </p:set>
                                  </p:childTnLst>
                                </p:cTn>
                              </p:par>
                              <p:par>
                                <p:cTn id="7" presetID="16" presetClass="emph" presetSubtype="0" fill="hold" grpId="0" nodeType="withEffect">
                                  <p:stCondLst>
                                    <p:cond delay="0"/>
                                  </p:stCondLst>
                                  <p:iterate type="lt">
                                    <p:tmPct val="4000"/>
                                  </p:iterate>
                                  <p:childTnLst>
                                    <p:set>
                                      <p:cBhvr override="childStyle">
                                        <p:cTn id="8" dur="500" fill="hold"/>
                                        <p:tgtEl>
                                          <p:spTgt spid="20"/>
                                        </p:tgtEl>
                                        <p:attrNameLst>
                                          <p:attrName>style.color</p:attrName>
                                        </p:attrNameLst>
                                      </p:cBhvr>
                                      <p:to>
                                        <p:clrVal>
                                          <a:schemeClr val="accent2"/>
                                        </p:clrVal>
                                      </p:to>
                                    </p:set>
                                    <p:set>
                                      <p:cBhvr>
                                        <p:cTn id="9" dur="500" fill="hold"/>
                                        <p:tgtEl>
                                          <p:spTgt spid="20"/>
                                        </p:tgtEl>
                                        <p:attrNameLst>
                                          <p:attrName>fillcolor</p:attrName>
                                        </p:attrNameLst>
                                      </p:cBhvr>
                                      <p:to>
                                        <p:clrVal>
                                          <a:schemeClr val="accent2"/>
                                        </p:clrVal>
                                      </p:to>
                                    </p:set>
                                    <p:set>
                                      <p:cBhvr>
                                        <p:cTn id="1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p:cNvCxnSpPr>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p:cNvPicPr>
            <a:picLocks noChangeAspect="1"/>
          </p:cNvPicPr>
          <p:nvPr/>
        </p:nvPicPr>
        <p:blipFill>
          <a:blip r:embed="rId3"/>
          <a:stretch>
            <a:fillRect/>
          </a:stretch>
        </p:blipFill>
        <p:spPr>
          <a:xfrm>
            <a:off x="4556468" y="1893743"/>
            <a:ext cx="6736664" cy="4804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p:cNvGrpSpPr/>
          <p:nvPr/>
        </p:nvGrpSpPr>
        <p:grpSpPr>
          <a:xfrm>
            <a:off x="-34413" y="842115"/>
            <a:ext cx="13807833" cy="6236018"/>
            <a:chOff x="-34413" y="842115"/>
            <a:chExt cx="13807833" cy="6236018"/>
          </a:xfrm>
        </p:grpSpPr>
        <p:sp>
          <p:nvSpPr>
            <p:cNvPr id="14" name="Rectangle 13"/>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0" y="5666207"/>
              <a:ext cx="13773420" cy="1411926"/>
              <a:chOff x="0" y="5666207"/>
              <a:chExt cx="13773420" cy="1411926"/>
            </a:xfrm>
          </p:grpSpPr>
          <p:sp>
            <p:nvSpPr>
              <p:cNvPr id="18" name="Rectangle 17"/>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7" name="Picture 6" descr="A group of dolls&#10;&#10;Description automatically generated with medium confidence"/>
          <p:cNvPicPr>
            <a:picLocks noChangeAspect="1"/>
          </p:cNvPicPr>
          <p:nvPr/>
        </p:nvPicPr>
        <p:blipFill rotWithShape="1">
          <a:blip r:embed="rId2">
            <a:extLst>
              <a:ext uri="{28A0092B-C50C-407E-A947-70E740481C1C}">
                <a14:useLocalDpi xmlns:a14="http://schemas.microsoft.com/office/drawing/2010/main" val="0"/>
              </a:ext>
            </a:extLst>
          </a:blip>
          <a:srcRect l="52580" t="30214" b="34259"/>
          <a:stretch>
            <a:fillRect/>
          </a:stretch>
        </p:blipFill>
        <p:spPr>
          <a:xfrm>
            <a:off x="3613996" y="4242267"/>
            <a:ext cx="3414074" cy="2557815"/>
          </a:xfrm>
          <a:prstGeom prst="rect">
            <a:avLst/>
          </a:prstGeom>
        </p:spPr>
      </p:pic>
      <p:pic>
        <p:nvPicPr>
          <p:cNvPr id="20" name="Picture 19" descr="A group of dolls&#10;&#10;Description automatically generated with medium confidence"/>
          <p:cNvPicPr>
            <a:picLocks noChangeAspect="1"/>
          </p:cNvPicPr>
          <p:nvPr/>
        </p:nvPicPr>
        <p:blipFill rotWithShape="1">
          <a:blip r:embed="rId2">
            <a:extLst>
              <a:ext uri="{28A0092B-C50C-407E-A947-70E740481C1C}">
                <a14:useLocalDpi xmlns:a14="http://schemas.microsoft.com/office/drawing/2010/main" val="0"/>
              </a:ext>
            </a:extLst>
          </a:blip>
          <a:srcRect l="50673" b="69740"/>
          <a:stretch>
            <a:fillRect/>
          </a:stretch>
        </p:blipFill>
        <p:spPr>
          <a:xfrm>
            <a:off x="-98565" y="4480951"/>
            <a:ext cx="3810338" cy="2337438"/>
          </a:xfrm>
          <a:prstGeom prst="rect">
            <a:avLst/>
          </a:prstGeom>
        </p:spPr>
      </p:pic>
      <p:pic>
        <p:nvPicPr>
          <p:cNvPr id="11" name="Picture 10" descr="A screenshot of a computer&#10;&#10;Description automatically generated with medium confidence"/>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722820" y="4272401"/>
            <a:ext cx="6722615" cy="2836103"/>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a:fillRect/>
          </a:stretch>
        </p:blipFill>
        <p:spPr>
          <a:xfrm>
            <a:off x="10318727" y="-327256"/>
            <a:ext cx="1547228" cy="1845118"/>
          </a:xfrm>
          <a:prstGeom prst="rect">
            <a:avLst/>
          </a:prstGeom>
        </p:spPr>
      </p:pic>
      <p:pic>
        <p:nvPicPr>
          <p:cNvPr id="12" name="Picture 11" descr="A picture containing clipart&#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3806" y="2753995"/>
            <a:ext cx="3144754" cy="4183709"/>
          </a:xfrm>
          <a:prstGeom prst="rect">
            <a:avLst/>
          </a:prstGeom>
        </p:spPr>
      </p:pic>
      <p:grpSp>
        <p:nvGrpSpPr>
          <p:cNvPr id="8" name="Group 7"/>
          <p:cNvGrpSpPr/>
          <p:nvPr/>
        </p:nvGrpSpPr>
        <p:grpSpPr>
          <a:xfrm>
            <a:off x="1085850" y="358748"/>
            <a:ext cx="8205975" cy="1365277"/>
            <a:chOff x="908519" y="1977998"/>
            <a:chExt cx="7907056" cy="1717384"/>
          </a:xfrm>
        </p:grpSpPr>
        <p:grpSp>
          <p:nvGrpSpPr>
            <p:cNvPr id="6" name="Group 5"/>
            <p:cNvGrpSpPr/>
            <p:nvPr/>
          </p:nvGrpSpPr>
          <p:grpSpPr>
            <a:xfrm>
              <a:off x="908519" y="1977998"/>
              <a:ext cx="7907056" cy="1717384"/>
              <a:chOff x="4536486" y="-2629723"/>
              <a:chExt cx="7907056" cy="2066118"/>
            </a:xfrm>
          </p:grpSpPr>
          <p:sp>
            <p:nvSpPr>
              <p:cNvPr id="2" name="Rectangle: Rounded Corners 1"/>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1327355" y="2430835"/>
              <a:ext cx="7311820"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FF0000"/>
                  </a:solidFill>
                  <a:effectLst/>
                  <a:ea typeface="Times New Roman" panose="02020603050405020304" pitchFamily="18" charset="0"/>
                </a:rPr>
                <a:t>Hằng ngày chúng ta ăn những thức ăn nào? </a:t>
              </a:r>
              <a:endParaRPr lang="en-US" sz="3200" b="1" dirty="0">
                <a:solidFill>
                  <a:srgbClr val="FF0000"/>
                </a:solidFill>
                <a:effectLst/>
                <a:ea typeface="Calibri" panose="020F0502020204030204" pitchFamily="34" charset="0"/>
              </a:endParaRPr>
            </a:p>
          </p:txBody>
        </p:sp>
      </p:grpSp>
      <p:grpSp>
        <p:nvGrpSpPr>
          <p:cNvPr id="5" name="Group 4"/>
          <p:cNvGrpSpPr/>
          <p:nvPr/>
        </p:nvGrpSpPr>
        <p:grpSpPr>
          <a:xfrm>
            <a:off x="1219200" y="2311373"/>
            <a:ext cx="8213407" cy="1365277"/>
            <a:chOff x="908519" y="1977998"/>
            <a:chExt cx="7914217" cy="1717384"/>
          </a:xfrm>
        </p:grpSpPr>
        <p:grpSp>
          <p:nvGrpSpPr>
            <p:cNvPr id="10" name="Group 9"/>
            <p:cNvGrpSpPr/>
            <p:nvPr/>
          </p:nvGrpSpPr>
          <p:grpSpPr>
            <a:xfrm>
              <a:off x="908519" y="1977998"/>
              <a:ext cx="7907056" cy="1717384"/>
              <a:chOff x="4536486" y="-2629723"/>
              <a:chExt cx="7907056" cy="2066118"/>
            </a:xfrm>
          </p:grpSpPr>
          <p:sp>
            <p:nvSpPr>
              <p:cNvPr id="26" name="Rectangle: Rounded Corners 25"/>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p:cNvSpPr txBox="1"/>
            <p:nvPr/>
          </p:nvSpPr>
          <p:spPr>
            <a:xfrm>
              <a:off x="1510916" y="2358946"/>
              <a:ext cx="7311820" cy="896662"/>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solidFill>
                    <a:srgbClr val="FF0000"/>
                  </a:solidFill>
                  <a:effectLst/>
                  <a:ea typeface="Times New Roman" panose="02020603050405020304" pitchFamily="18" charset="0"/>
                </a:rPr>
                <a:t>Chúng ta ăn thức ăn đó để làm gì?</a:t>
              </a:r>
              <a:endParaRPr lang="en-US" sz="3600" b="1" dirty="0">
                <a:solidFill>
                  <a:srgbClr val="FF0000"/>
                </a:solidFill>
                <a:effectLst/>
                <a:ea typeface="Calibri" panose="020F050202020403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p:cNvGrpSpPr/>
          <p:nvPr/>
        </p:nvGrpSpPr>
        <p:grpSpPr>
          <a:xfrm rot="21030614">
            <a:off x="-2727280" y="-785403"/>
            <a:ext cx="19187492" cy="8970671"/>
            <a:chOff x="-34413" y="842115"/>
            <a:chExt cx="13807833" cy="6236018"/>
          </a:xfrm>
        </p:grpSpPr>
        <p:sp>
          <p:nvSpPr>
            <p:cNvPr id="6" name="Rectangle 5"/>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0" y="5666207"/>
              <a:ext cx="13773420" cy="1411926"/>
              <a:chOff x="0" y="5666207"/>
              <a:chExt cx="13773420" cy="1411926"/>
            </a:xfrm>
          </p:grpSpPr>
          <p:sp>
            <p:nvSpPr>
              <p:cNvPr id="10" name="Rectangle 9"/>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2" name="Picture 11" descr="A group of colorful cube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0" name="Picture 19" descr="A group of colorful cube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21" name="Picture 20"/>
          <p:cNvPicPr>
            <a:picLocks noChangeAspect="1"/>
          </p:cNvPicPr>
          <p:nvPr/>
        </p:nvPicPr>
        <p:blipFill>
          <a:blip r:embed="rId3"/>
          <a:stretch>
            <a:fillRect/>
          </a:stretch>
        </p:blipFill>
        <p:spPr>
          <a:xfrm>
            <a:off x="2084484" y="103344"/>
            <a:ext cx="8023031" cy="6651312"/>
          </a:xfrm>
          <a:prstGeom prst="rect">
            <a:avLst/>
          </a:prstGeom>
        </p:spPr>
      </p:pic>
      <p:pic>
        <p:nvPicPr>
          <p:cNvPr id="22" name="Picture 21" descr="A picture containing ligh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4" name="Rectangle 23"/>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icon&#10;&#10;Description automatically generated"/>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a:fillRect/>
          </a:stretch>
        </p:blipFill>
        <p:spPr>
          <a:xfrm>
            <a:off x="1298749" y="3287144"/>
            <a:ext cx="3138427" cy="3912067"/>
          </a:xfrm>
          <a:prstGeom prst="rect">
            <a:avLst/>
          </a:prstGeom>
        </p:spPr>
      </p:pic>
      <p:pic>
        <p:nvPicPr>
          <p:cNvPr id="3" name="Picture 2"/>
          <p:cNvPicPr>
            <a:picLocks noChangeAspect="1"/>
          </p:cNvPicPr>
          <p:nvPr/>
        </p:nvPicPr>
        <p:blipFill>
          <a:blip r:embed="rId8"/>
          <a:stretch>
            <a:fillRect/>
          </a:stretch>
        </p:blipFill>
        <p:spPr>
          <a:xfrm>
            <a:off x="3322635" y="2986595"/>
            <a:ext cx="4950381" cy="110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p:cNvGrpSpPr/>
          <p:nvPr/>
        </p:nvGrpSpPr>
        <p:grpSpPr>
          <a:xfrm>
            <a:off x="-34413" y="842115"/>
            <a:ext cx="13807833" cy="6236018"/>
            <a:chOff x="-34413" y="842115"/>
            <a:chExt cx="13807833" cy="6236018"/>
          </a:xfrm>
        </p:grpSpPr>
        <p:sp>
          <p:nvSpPr>
            <p:cNvPr id="3" name="Rectangle 2"/>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0" y="5666207"/>
              <a:ext cx="13773420" cy="1411926"/>
              <a:chOff x="0" y="5666207"/>
              <a:chExt cx="13773420" cy="1411926"/>
            </a:xfrm>
          </p:grpSpPr>
          <p:sp>
            <p:nvSpPr>
              <p:cNvPr id="7" name="Rectangle 6"/>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29856" t="2811" r="31733" b="3357"/>
          <a:stretch>
            <a:fillRect/>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pic>
        <p:nvPicPr>
          <p:cNvPr id="70" name="Picture 69" descr="Application&#10;&#10;Description automatically generated with medium confidence"/>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a:fillRect/>
          </a:stretch>
        </p:blipFill>
        <p:spPr>
          <a:xfrm>
            <a:off x="9413900" y="3438840"/>
            <a:ext cx="2935503" cy="3297530"/>
          </a:xfrm>
          <a:prstGeom prst="rect">
            <a:avLst/>
          </a:prstGeom>
        </p:spPr>
      </p:pic>
      <p:grpSp>
        <p:nvGrpSpPr>
          <p:cNvPr id="77" name="Group 76"/>
          <p:cNvGrpSpPr/>
          <p:nvPr/>
        </p:nvGrpSpPr>
        <p:grpSpPr>
          <a:xfrm>
            <a:off x="3482751" y="707231"/>
            <a:ext cx="6745950" cy="5740116"/>
            <a:chOff x="3482751" y="707231"/>
            <a:chExt cx="6745950" cy="5740116"/>
          </a:xfrm>
        </p:grpSpPr>
        <p:pic>
          <p:nvPicPr>
            <p:cNvPr id="73" name="Picture 72" descr="Icon&#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t="1" b="38750"/>
            <a:stretch>
              <a:fillRect/>
            </a:stretch>
          </p:blipFill>
          <p:spPr>
            <a:xfrm rot="21354838" flipH="1">
              <a:off x="3482751" y="707231"/>
              <a:ext cx="6745950" cy="4153363"/>
            </a:xfrm>
            <a:prstGeom prst="rect">
              <a:avLst/>
            </a:prstGeom>
          </p:spPr>
        </p:pic>
        <p:sp>
          <p:nvSpPr>
            <p:cNvPr id="49" name="TextBox 48"/>
            <p:cNvSpPr txBox="1"/>
            <p:nvPr/>
          </p:nvSpPr>
          <p:spPr>
            <a:xfrm>
              <a:off x="4007563" y="1970075"/>
              <a:ext cx="6130267" cy="2123658"/>
            </a:xfrm>
            <a:prstGeom prst="rect">
              <a:avLst/>
            </a:prstGeom>
            <a:noFill/>
          </p:spPr>
          <p:txBody>
            <a:bodyPr wrap="square" rtlCol="0">
              <a:spAutoFit/>
            </a:bodyPr>
            <a:lstStyle/>
            <a:p>
              <a:pPr marL="0" marR="0" algn="ctr">
                <a:spcBef>
                  <a:spcPts val="0"/>
                </a:spcBef>
                <a:spcAft>
                  <a:spcPts val="0"/>
                </a:spcAft>
              </a:pPr>
              <a:r>
                <a:rPr lang="nl-NL" sz="4400" b="1" u="sng" dirty="0">
                  <a:solidFill>
                    <a:srgbClr val="FF0000"/>
                  </a:solidFill>
                  <a:effectLst/>
                  <a:ea typeface="Times New Roman" panose="02020603050405020304" pitchFamily="18" charset="0"/>
                </a:rPr>
                <a:t>Hoạt động 1:</a:t>
              </a:r>
            </a:p>
            <a:p>
              <a:pPr marL="0" marR="0" algn="ctr">
                <a:spcBef>
                  <a:spcPts val="0"/>
                </a:spcBef>
                <a:spcAft>
                  <a:spcPts val="0"/>
                </a:spcAft>
              </a:pPr>
              <a:r>
                <a:rPr lang="nl-NL" sz="4400" b="1" dirty="0">
                  <a:solidFill>
                    <a:srgbClr val="FF0000"/>
                  </a:solidFill>
                  <a:effectLst/>
                  <a:ea typeface="Times New Roman" panose="02020603050405020304" pitchFamily="18" charset="0"/>
                </a:rPr>
                <a:t>Các nhóm chất dinh dưỡng có trong thức ăn</a:t>
              </a:r>
              <a:endParaRPr lang="en-US" sz="4400" dirty="0">
                <a:solidFill>
                  <a:srgbClr val="FF0000"/>
                </a:solidFill>
                <a:effectLst/>
                <a:ea typeface="Calibri" panose="020F0502020204030204" pitchFamily="34" charset="0"/>
              </a:endParaRPr>
            </a:p>
          </p:txBody>
        </p:sp>
        <p:pic>
          <p:nvPicPr>
            <p:cNvPr id="76" name="Picture 75" descr="Icon&#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t="62957"/>
            <a:stretch>
              <a:fillRect/>
            </a:stretch>
          </p:blipFill>
          <p:spPr>
            <a:xfrm rot="10800000" flipV="1">
              <a:off x="6375087" y="4782210"/>
              <a:ext cx="3762493" cy="1665137"/>
            </a:xfrm>
            <a:prstGeom prst="rect">
              <a:avLst/>
            </a:prstGeom>
          </p:spPr>
        </p:pic>
      </p:grpSp>
      <p:pic>
        <p:nvPicPr>
          <p:cNvPr id="28" name="Picture 27" descr="A picture containing text, vector graphics&#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534951" y="104775"/>
            <a:ext cx="9666324" cy="5334000"/>
            <a:chOff x="1812887" y="1977997"/>
            <a:chExt cx="6471477" cy="2641417"/>
          </a:xfrm>
        </p:grpSpPr>
        <p:grpSp>
          <p:nvGrpSpPr>
            <p:cNvPr id="4" name="Group 3"/>
            <p:cNvGrpSpPr/>
            <p:nvPr/>
          </p:nvGrpSpPr>
          <p:grpSpPr>
            <a:xfrm>
              <a:off x="1812887" y="1977997"/>
              <a:ext cx="6471477" cy="2641417"/>
              <a:chOff x="5440854" y="-2629724"/>
              <a:chExt cx="6471477" cy="3177786"/>
            </a:xfrm>
          </p:grpSpPr>
          <p:sp>
            <p:nvSpPr>
              <p:cNvPr id="7" name="Rectangle: Rounded Corners 6"/>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5619890" y="-2476509"/>
                <a:ext cx="6127389" cy="2837308"/>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068724" y="2276260"/>
              <a:ext cx="6011580" cy="1966117"/>
            </a:xfrm>
            <a:prstGeom prst="rect">
              <a:avLst/>
            </a:prstGeom>
            <a:noFill/>
          </p:spPr>
          <p:txBody>
            <a:bodyPr wrap="square" rtlCol="0">
              <a:spAutoFit/>
            </a:bodyPr>
            <a:lstStyle/>
            <a:p>
              <a:pPr algn="just"/>
              <a:r>
                <a:rPr lang="vi-VN" sz="2800" dirty="0">
                  <a:solidFill>
                    <a:srgbClr val="0070C0"/>
                  </a:solidFill>
                  <a:latin typeface="Calibri" panose="020F0502020204030204" pitchFamily="34" charset="0"/>
                  <a:cs typeface="Calibri" panose="020F0502020204030204" pitchFamily="34" charset="0"/>
                </a:rPr>
                <a:t>Chúng ta thường sử dụng các thực phẩm như rau, củ, quả, thịt,... để </a:t>
              </a:r>
              <a:r>
                <a:rPr lang="vi-VN" sz="2800" b="1" dirty="0">
                  <a:solidFill>
                    <a:srgbClr val="0070C0"/>
                  </a:solidFill>
                  <a:latin typeface="Calibri" panose="020F0502020204030204" pitchFamily="34" charset="0"/>
                  <a:cs typeface="Calibri" panose="020F0502020204030204" pitchFamily="34" charset="0"/>
                </a:rPr>
                <a:t>chế biến nhiều loại thức ăn, đồ uống</a:t>
              </a:r>
              <a:r>
                <a:rPr lang="vi-VN" sz="2800" dirty="0">
                  <a:solidFill>
                    <a:srgbClr val="0070C0"/>
                  </a:solidFill>
                  <a:latin typeface="Calibri" panose="020F0502020204030204" pitchFamily="34" charset="0"/>
                  <a:cs typeface="Calibri" panose="020F0502020204030204" pitchFamily="34" charset="0"/>
                </a:rPr>
                <a:t>. Các nhóm chất dinh dưỡng có trong thức ăn, đồ uống gồm: </a:t>
              </a:r>
              <a:r>
                <a:rPr lang="vi-VN" sz="2800" b="1" dirty="0">
                  <a:solidFill>
                    <a:srgbClr val="0070C0"/>
                  </a:solidFill>
                  <a:latin typeface="Calibri" panose="020F0502020204030204" pitchFamily="34" charset="0"/>
                  <a:cs typeface="Calibri" panose="020F0502020204030204" pitchFamily="34" charset="0"/>
                </a:rPr>
                <a:t>chất bột đường, chất đạm, chất béo, vi-ta-min và chất khoáng</a:t>
              </a:r>
              <a:r>
                <a:rPr lang="vi-VN" sz="2800" dirty="0">
                  <a:solidFill>
                    <a:srgbClr val="0070C0"/>
                  </a:solidFill>
                  <a:latin typeface="Calibri" panose="020F0502020204030204" pitchFamily="34" charset="0"/>
                  <a:cs typeface="Calibri" panose="020F0502020204030204" pitchFamily="34" charset="0"/>
                </a:rPr>
                <a:t>. Dựa vào hàm lượng chất dinh dưỡng trong mỗi loại thực phẩm, hay thức ăn chế biến từ thực phẩm đó, có thể phân chia thức ăn thành bốn nhóm: </a:t>
              </a:r>
              <a:r>
                <a:rPr lang="vi-VN" sz="2800" b="1" dirty="0">
                  <a:solidFill>
                    <a:srgbClr val="0070C0"/>
                  </a:solidFill>
                  <a:latin typeface="Calibri" panose="020F0502020204030204" pitchFamily="34" charset="0"/>
                  <a:cs typeface="Calibri" panose="020F0502020204030204" pitchFamily="34" charset="0"/>
                </a:rPr>
                <a:t>chứa nhiều chất bột đường, chứa nhiều chất đạm, chứa nhiều chất béo, chứa nhiều vi-ta-min và chất kho</a:t>
              </a:r>
              <a:r>
                <a:rPr lang="en-US" sz="2800" b="1" dirty="0">
                  <a:solidFill>
                    <a:srgbClr val="0070C0"/>
                  </a:solidFill>
                  <a:latin typeface="Calibri" panose="020F0502020204030204" pitchFamily="34" charset="0"/>
                  <a:cs typeface="Calibri" panose="020F0502020204030204" pitchFamily="34" charset="0"/>
                </a:rPr>
                <a:t>á</a:t>
              </a:r>
              <a:r>
                <a:rPr lang="vi-VN" sz="2800" b="1" dirty="0">
                  <a:solidFill>
                    <a:srgbClr val="0070C0"/>
                  </a:solidFill>
                  <a:latin typeface="Calibri" panose="020F0502020204030204" pitchFamily="34" charset="0"/>
                  <a:cs typeface="Calibri" panose="020F0502020204030204" pitchFamily="34" charset="0"/>
                </a:rPr>
                <a:t>ng.</a:t>
              </a:r>
            </a:p>
          </p:txBody>
        </p:sp>
      </p:grpSp>
      <p:pic>
        <p:nvPicPr>
          <p:cNvPr id="10" name="Picture 2" descr="Young girl thumbs up sign cartoon set illustration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792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398601" y="331120"/>
            <a:ext cx="95741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a:rPr>
              <a:t>Quan </a:t>
            </a:r>
            <a:r>
              <a:rPr kumimoji="0" lang="en-US" sz="4400" b="1" i="0" u="none" strike="noStrike" kern="1200" cap="none" spc="0" normalizeH="0" baseline="0" noProof="0" dirty="0" err="1">
                <a:ln>
                  <a:noFill/>
                </a:ln>
                <a:solidFill>
                  <a:srgbClr val="FF0000"/>
                </a:solidFill>
                <a:effectLst/>
                <a:uLnTx/>
                <a:uFillTx/>
                <a:latin typeface="Calibri" panose="020F0502020204030204"/>
              </a:rPr>
              <a:t>sát</a:t>
            </a:r>
            <a:r>
              <a:rPr kumimoji="0" lang="en-US" sz="4400" b="1" i="0" u="none" strike="noStrike" kern="1200" cap="none" spc="0" normalizeH="0" baseline="0" noProof="0" dirty="0">
                <a:ln>
                  <a:noFill/>
                </a:ln>
                <a:solidFill>
                  <a:srgbClr val="FF0000"/>
                </a:solidFill>
                <a:effectLst/>
                <a:uLnTx/>
                <a:uFillTx/>
                <a:latin typeface="Calibri" panose="020F0502020204030204"/>
              </a:rPr>
              <a:t> </a:t>
            </a:r>
            <a:r>
              <a:rPr kumimoji="0" lang="en-US" sz="4400" b="1" i="0" u="none" strike="noStrike" kern="1200" cap="none" spc="0" normalizeH="0" baseline="0" noProof="0" dirty="0" err="1">
                <a:ln>
                  <a:noFill/>
                </a:ln>
                <a:solidFill>
                  <a:srgbClr val="FF0000"/>
                </a:solidFill>
                <a:effectLst/>
                <a:uLnTx/>
                <a:uFillTx/>
                <a:latin typeface="Calibri" panose="020F0502020204030204"/>
              </a:rPr>
              <a:t>hìn</a:t>
            </a:r>
            <a:r>
              <a:rPr lang="en-US" sz="4400" b="1" dirty="0">
                <a:solidFill>
                  <a:srgbClr val="FF0000"/>
                </a:solidFill>
                <a:latin typeface="Calibri" panose="020F0502020204030204"/>
              </a:rPr>
              <a:t>h 1 </a:t>
            </a:r>
            <a:r>
              <a:rPr lang="en-US" sz="4400" b="1" dirty="0" err="1">
                <a:solidFill>
                  <a:srgbClr val="FF0000"/>
                </a:solidFill>
                <a:latin typeface="Calibri" panose="020F0502020204030204"/>
              </a:rPr>
              <a:t>và</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cho</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biết</a:t>
            </a:r>
            <a:r>
              <a:rPr lang="en-US" sz="4400" b="1" dirty="0">
                <a:solidFill>
                  <a:srgbClr val="FF0000"/>
                </a:solidFill>
                <a:latin typeface="Calibri" panose="020F0502020204030204"/>
              </a:rPr>
              <a:t>:</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descr="A cartoon of a child&#10;&#10;Description automatically generated with low confidence"/>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4098" name="Picture 2" descr="Clip nghệ thuật Đồ họa Vector Kính lúp Miễn phí - kính png tải về - Miễn  phí trong suốt Kính Lúp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795883">
            <a:off x="1919734" y="486134"/>
            <a:ext cx="1175594" cy="6331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5496300" y="1140618"/>
            <a:ext cx="6171825" cy="2571594"/>
          </a:xfrm>
          <a:prstGeom prst="rect">
            <a:avLst/>
          </a:prstGeom>
        </p:spPr>
      </p:pic>
      <p:pic>
        <p:nvPicPr>
          <p:cNvPr id="12" name="Picture 11"/>
          <p:cNvPicPr>
            <a:picLocks noChangeAspect="1"/>
          </p:cNvPicPr>
          <p:nvPr/>
        </p:nvPicPr>
        <p:blipFill>
          <a:blip r:embed="rId7"/>
          <a:stretch>
            <a:fillRect/>
          </a:stretch>
        </p:blipFill>
        <p:spPr>
          <a:xfrm>
            <a:off x="5569924" y="3671528"/>
            <a:ext cx="6107725" cy="2557822"/>
          </a:xfrm>
          <a:prstGeom prst="rect">
            <a:avLst/>
          </a:prstGeom>
        </p:spPr>
      </p:pic>
      <p:sp>
        <p:nvSpPr>
          <p:cNvPr id="13" name="Rectangle: Rounded Corners 12"/>
          <p:cNvSpPr/>
          <p:nvPr/>
        </p:nvSpPr>
        <p:spPr>
          <a:xfrm>
            <a:off x="352425" y="1390650"/>
            <a:ext cx="4857751" cy="26479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Thực phẩm nào chứa nhiều chất bột đường, chất đạm, chất béo, vi-ta-min, và chất khoáng?</a:t>
            </a:r>
          </a:p>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Hàm lượng các chất dinh dưỡng có trong mỗi loại thực phẩm khác nhau như thế nào?</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9" name="Picture 8"/>
          <p:cNvPicPr>
            <a:picLocks noChangeAspect="1"/>
          </p:cNvPicPr>
          <p:nvPr/>
        </p:nvPicPr>
        <p:blipFill>
          <a:blip r:embed="rId4"/>
          <a:stretch>
            <a:fillRect/>
          </a:stretch>
        </p:blipFill>
        <p:spPr>
          <a:xfrm>
            <a:off x="5772525" y="492918"/>
            <a:ext cx="6171825" cy="2571594"/>
          </a:xfrm>
          <a:prstGeom prst="rect">
            <a:avLst/>
          </a:prstGeom>
        </p:spPr>
      </p:pic>
      <p:pic>
        <p:nvPicPr>
          <p:cNvPr id="12" name="Picture 11"/>
          <p:cNvPicPr>
            <a:picLocks noChangeAspect="1"/>
          </p:cNvPicPr>
          <p:nvPr/>
        </p:nvPicPr>
        <p:blipFill>
          <a:blip r:embed="rId5"/>
          <a:stretch>
            <a:fillRect/>
          </a:stretch>
        </p:blipFill>
        <p:spPr>
          <a:xfrm>
            <a:off x="5846149" y="3023828"/>
            <a:ext cx="6107725" cy="2557822"/>
          </a:xfrm>
          <a:prstGeom prst="rect">
            <a:avLst/>
          </a:prstGeom>
        </p:spPr>
      </p:pic>
      <p:sp>
        <p:nvSpPr>
          <p:cNvPr id="13" name="Rectangle: Rounded Corners 12"/>
          <p:cNvSpPr/>
          <p:nvPr/>
        </p:nvSpPr>
        <p:spPr>
          <a:xfrm>
            <a:off x="352425" y="676275"/>
            <a:ext cx="5248275" cy="3362326"/>
          </a:xfrm>
          <a:prstGeom prst="roundRect">
            <a:avLst>
              <a:gd name="adj" fmla="val 25281"/>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600" b="1" dirty="0">
                <a:solidFill>
                  <a:sysClr val="windowText" lastClr="000000"/>
                </a:solidFill>
                <a:effectLst/>
                <a:latin typeface="Calibri" panose="020F0502020204030204"/>
              </a:rPr>
              <a:t>Gạo chứa 76g chất bột đường, chỉ có 8g chất đạm, 1g chất béo, ít hơn 1g vi-ta-min và chất khoáng</a:t>
            </a:r>
            <a:r>
              <a:rPr lang="en-US" sz="2600" b="1" dirty="0">
                <a:solidFill>
                  <a:sysClr val="windowText" lastClr="000000"/>
                </a:solidFill>
                <a:effectLst/>
                <a:latin typeface="Calibri" panose="020F0502020204030204"/>
              </a:rPr>
              <a:t>.</a:t>
            </a:r>
          </a:p>
          <a:p>
            <a:pPr marL="342900" lvl="0" indent="-342900" algn="just">
              <a:buFont typeface="Arial" panose="020B0604020202020204" pitchFamily="34" charset="0"/>
              <a:buChar char="•"/>
            </a:pPr>
            <a:r>
              <a:rPr lang="en-US" sz="2600" b="1" dirty="0">
                <a:solidFill>
                  <a:sysClr val="windowText" lastClr="000000"/>
                </a:solidFill>
                <a:effectLst/>
                <a:latin typeface="Calibri" panose="020F0502020204030204"/>
              </a:rPr>
              <a:t>T</a:t>
            </a:r>
            <a:r>
              <a:rPr lang="vi-VN" sz="2600" b="1" dirty="0">
                <a:solidFill>
                  <a:sysClr val="windowText" lastClr="000000"/>
                </a:solidFill>
                <a:effectLst/>
                <a:latin typeface="Calibri" panose="020F0502020204030204"/>
              </a:rPr>
              <a:t>hịt gà không chứa chất bột đường, chứa 20g chất đạm, 13g chất béo, ít hơn 1g vi-ta-min và chất khoáng</a:t>
            </a:r>
            <a:r>
              <a:rPr lang="en-US" sz="2600" b="1" dirty="0">
                <a:solidFill>
                  <a:sysClr val="windowText" lastClr="000000"/>
                </a:solidFill>
                <a:effectLst/>
                <a:latin typeface="Calibri" panose="020F0502020204030204"/>
              </a:rPr>
              <a:t>.</a:t>
            </a:r>
            <a:endParaRPr kumimoji="0" lang="en-US" sz="2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891</Words>
  <Application>Microsoft Office PowerPoint</Application>
  <PresentationFormat>Custom</PresentationFormat>
  <Paragraphs>104</Paragraphs>
  <Slides>34</Slides>
  <Notes>1</Notes>
  <HiddenSlides>0</HiddenSlides>
  <MMClips>1</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Office Theme</vt:lpstr>
      <vt:lpstr>1_Office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2023-11-12T00:59:00Z</dcterms:created>
  <dcterms:modified xsi:type="dcterms:W3CDTF">2026-02-23T11:54:01Z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B71C4D182ECF446C9EF48AFB1248E0B5_12</vt:lpwstr>
  </property>
  <property fmtid="{D5CDD505-2E9C-101B-9397-08002B2CF9AE}" pid="3" name="KSOProductBuildVer">
    <vt:lpwstr>1033-12.2.0.13431</vt:lpwstr>
  </property>
</Properties>
</file>