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2007577188" r:id="rId2"/>
    <p:sldId id="283" r:id="rId3"/>
    <p:sldId id="2990" r:id="rId4"/>
    <p:sldId id="2975" r:id="rId5"/>
    <p:sldId id="2979" r:id="rId6"/>
    <p:sldId id="2976" r:id="rId7"/>
    <p:sldId id="2989" r:id="rId8"/>
    <p:sldId id="2985" r:id="rId9"/>
    <p:sldId id="2986"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06" autoAdjust="0"/>
    <p:restoredTop sz="95262" autoAdjust="0"/>
  </p:normalViewPr>
  <p:slideViewPr>
    <p:cSldViewPr snapToGrid="0">
      <p:cViewPr varScale="1">
        <p:scale>
          <a:sx n="75" d="100"/>
          <a:sy n="75" d="100"/>
        </p:scale>
        <p:origin x="830" y="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eaLnBrk="1" hangingPunct="1"/>
            <a:fld id="{A8E8AAB3-6B98-4E43-AC69-6BE017A510E2}" type="slidenum">
              <a:rPr lang="en-US" sz="1200" smtClean="0"/>
              <a:pPr eaLnBrk="1" hangingPunct="1"/>
              <a:t>1</a:t>
            </a:fld>
            <a:endParaRPr lang="en-US" sz="1200"/>
          </a:p>
        </p:txBody>
      </p:sp>
    </p:spTree>
    <p:extLst>
      <p:ext uri="{BB962C8B-B14F-4D97-AF65-F5344CB8AC3E}">
        <p14:creationId xmlns:p14="http://schemas.microsoft.com/office/powerpoint/2010/main" val="311867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4CB7D88A-803F-B0DC-C1CA-8C3821C859B1}"/>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5.sv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098"/>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8214" y="862852"/>
            <a:ext cx="10286999" cy="320087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38">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500" b="1">
                <a:solidFill>
                  <a:srgbClr val="FF0000"/>
                </a:solidFill>
                <a:latin typeface="Times New Roman" panose="02020603050405020304" pitchFamily="18" charset="0"/>
                <a:cs typeface="Times New Roman" panose="02020603050405020304" pitchFamily="18" charset="0"/>
              </a:rPr>
              <a:t>CHÀO MỪNG QUÝ THẦY CÔ</a:t>
            </a:r>
          </a:p>
          <a:p>
            <a:pPr algn="ctr"/>
            <a:r>
              <a:rPr lang="en-US" sz="4500" b="1">
                <a:solidFill>
                  <a:srgbClr val="FF0000"/>
                </a:solidFill>
                <a:latin typeface="Times New Roman" panose="02020603050405020304" pitchFamily="18" charset="0"/>
                <a:cs typeface="Times New Roman" panose="02020603050405020304" pitchFamily="18" charset="0"/>
              </a:rPr>
              <a:t>VỀ DỰ GIỜ</a:t>
            </a:r>
          </a:p>
          <a:p>
            <a:pPr algn="ctr"/>
            <a:r>
              <a:rPr lang="en-US" sz="4000" b="1" i="1">
                <a:solidFill>
                  <a:schemeClr val="accent1">
                    <a:lumMod val="75000"/>
                  </a:schemeClr>
                </a:solidFill>
                <a:latin typeface="Times New Roman" panose="02020603050405020304" pitchFamily="18" charset="0"/>
                <a:cs typeface="Times New Roman" panose="02020603050405020304" pitchFamily="18" charset="0"/>
              </a:rPr>
              <a:t>Môn: Tin học</a:t>
            </a: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1377833"/>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UBND PHƯỜNG HƯNG ĐẠO</a:t>
            </a:r>
          </a:p>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19198" y="5387790"/>
            <a:ext cx="5141151" cy="954107"/>
          </a:xfrm>
          <a:prstGeom prst="rect">
            <a:avLst/>
          </a:prstGeom>
          <a:noFill/>
        </p:spPr>
        <p:txBody>
          <a:bodyPr wrap="none" rtlCol="0">
            <a:spAutoFit/>
          </a:bodyPr>
          <a:lstStyle/>
          <a:p>
            <a:r>
              <a:rPr lang="en-US" sz="2800" b="1" i="1">
                <a:solidFill>
                  <a:schemeClr val="accent1">
                    <a:lumMod val="75000"/>
                  </a:schemeClr>
                </a:solidFill>
                <a:latin typeface="Times New Roman" panose="02020603050405020304" pitchFamily="18" charset="0"/>
                <a:cs typeface="Times New Roman" panose="02020603050405020304" pitchFamily="18" charset="0"/>
              </a:rPr>
              <a:t>Giáo viên: Nguyễn Hương Trang</a:t>
            </a:r>
          </a:p>
          <a:p>
            <a:r>
              <a:rPr lang="en-US" sz="2800" b="1" i="1">
                <a:solidFill>
                  <a:schemeClr val="accent1">
                    <a:lumMod val="75000"/>
                  </a:schemeClr>
                </a:solidFill>
                <a:latin typeface="Times New Roman" panose="02020603050405020304" pitchFamily="18" charset="0"/>
                <a:cs typeface="Times New Roman" panose="02020603050405020304" pitchFamily="18" charset="0"/>
              </a:rPr>
              <a:t>Lớp : 4A4</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074438" cy="1898458"/>
            <a:chOff x="1114157" y="1433245"/>
            <a:chExt cx="9074438"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832766"/>
              <a:ext cx="7761675"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981872"/>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12B</a:t>
              </a:r>
            </a:p>
          </p:txBody>
        </p:sp>
        <p:sp>
          <p:nvSpPr>
            <p:cNvPr id="27" name="Rectangle 26">
              <a:extLst>
                <a:ext uri="{FF2B5EF4-FFF2-40B4-BE49-F238E27FC236}">
                  <a16:creationId xmlns:a16="http://schemas.microsoft.com/office/drawing/2014/main" id="{3C15C19C-ABFA-453A-87E1-6BF74BA5C22E}"/>
                </a:ext>
              </a:extLst>
            </p:cNvPr>
            <p:cNvSpPr/>
            <p:nvPr/>
          </p:nvSpPr>
          <p:spPr>
            <a:xfrm>
              <a:off x="3079252" y="1952549"/>
              <a:ext cx="7109343" cy="756302"/>
            </a:xfrm>
            <a:prstGeom prst="rect">
              <a:avLst/>
            </a:prstGeom>
          </p:spPr>
          <p:txBody>
            <a:bodyPr wrap="square">
              <a:spAutoFit/>
            </a:bodyPr>
            <a:lstStyle/>
            <a:p>
              <a:pPr algn="ctr" defTabSz="342900">
                <a:lnSpc>
                  <a:spcPct val="150000"/>
                </a:lnSpc>
              </a:pPr>
              <a:r>
                <a:rPr lang="vi-VN" sz="3200" b="1" dirty="0">
                  <a:solidFill>
                    <a:srgbClr val="92D050"/>
                  </a:solidFill>
                  <a:latin typeface="SVN-Androgyne"/>
                  <a:cs typeface="Times New Roman" panose="02020603050405020304" pitchFamily="18" charset="0"/>
                </a:rPr>
                <a:t>PHẦN MỀM LUYỆN GÕ BÀN PHÍM</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319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17787" y="3631362"/>
            <a:ext cx="1156754" cy="822347"/>
          </a:xfrm>
          <a:prstGeom prst="rect">
            <a:avLst/>
          </a:prstGeom>
        </p:spPr>
      </p:pic>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pic>
        <p:nvPicPr>
          <p:cNvPr id="1028" name="Picture 4" descr="Hình ảnh Nói Chuyện Trò Chuyện Suy Nghĩ Cậu Bé PNG , Đang Nói, Tán Gẫu, Tư  Duy PNG miễn phí tải tập tin PSDComment và Vector"/>
          <p:cNvPicPr>
            <a:picLocks noChangeAspect="1" noChangeArrowheads="1"/>
          </p:cNvPicPr>
          <p:nvPr/>
        </p:nvPicPr>
        <p:blipFill rotWithShape="1">
          <a:blip r:embed="rId7">
            <a:extLst>
              <a:ext uri="{28A0092B-C50C-407E-A947-70E740481C1C}">
                <a14:useLocalDpi xmlns:a14="http://schemas.microsoft.com/office/drawing/2010/main" val="0"/>
              </a:ext>
            </a:extLst>
          </a:blip>
          <a:srcRect l="11808" t="9211" r="13107" b="8877"/>
          <a:stretch/>
        </p:blipFill>
        <p:spPr bwMode="auto">
          <a:xfrm>
            <a:off x="3923227" y="3194336"/>
            <a:ext cx="2546432" cy="277792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928337" y="1107953"/>
            <a:ext cx="3768473" cy="2374768"/>
            <a:chOff x="8257623" y="1178081"/>
            <a:chExt cx="3768473" cy="2374768"/>
          </a:xfrm>
        </p:grpSpPr>
        <p:grpSp>
          <p:nvGrpSpPr>
            <p:cNvPr id="12" name="Group 11">
              <a:extLst>
                <a:ext uri="{FF2B5EF4-FFF2-40B4-BE49-F238E27FC236}">
                  <a16:creationId xmlns:a16="http://schemas.microsoft.com/office/drawing/2014/main" id="{356A26C7-1147-42FC-AADF-4ABDE0CAC4CB}"/>
                </a:ext>
              </a:extLst>
            </p:cNvPr>
            <p:cNvGrpSpPr/>
            <p:nvPr/>
          </p:nvGrpSpPr>
          <p:grpSpPr>
            <a:xfrm>
              <a:off x="8257623" y="1178081"/>
              <a:ext cx="3768473" cy="2374768"/>
              <a:chOff x="1768766" y="4552258"/>
              <a:chExt cx="7300588" cy="2038202"/>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4" cy="194614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0" y="4552258"/>
                <a:ext cx="7212564" cy="1911655"/>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4E13F798-587C-4135-9533-05E3CCBA2CAC}"/>
                </a:ext>
              </a:extLst>
            </p:cNvPr>
            <p:cNvSpPr/>
            <p:nvPr/>
          </p:nvSpPr>
          <p:spPr>
            <a:xfrm>
              <a:off x="8284910" y="1206830"/>
              <a:ext cx="3741186" cy="2169825"/>
            </a:xfrm>
            <a:prstGeom prst="rect">
              <a:avLst/>
            </a:prstGeom>
          </p:spPr>
          <p:txBody>
            <a:bodyPr wrap="square">
              <a:spAutoFit/>
            </a:bodyPr>
            <a:lstStyle/>
            <a:p>
              <a:pPr algn="ctr" defTabSz="342900">
                <a:lnSpc>
                  <a:spcPct val="150000"/>
                </a:lnSpc>
              </a:pPr>
              <a:r>
                <a:rPr lang="vi-VN" dirty="0">
                  <a:latin typeface="UTM Avo" panose="02040603050506020204" pitchFamily="18" charset="0"/>
                  <a:cs typeface="Times New Roman" panose="02020603050405020304" pitchFamily="18" charset="0"/>
                </a:rPr>
                <a:t>Ồ, tớ sẽ hướng dẫn cho cậu. Năm nay, tớ thường xuyên luyện tập với phần mềm gõ bàn phím nên tớ biết sử dụng đấy. Chúng mình cùng luyện tập nhé!</a:t>
              </a:r>
            </a:p>
          </p:txBody>
        </p:sp>
      </p:grpSp>
      <p:grpSp>
        <p:nvGrpSpPr>
          <p:cNvPr id="3" name="Group 2"/>
          <p:cNvGrpSpPr/>
          <p:nvPr/>
        </p:nvGrpSpPr>
        <p:grpSpPr>
          <a:xfrm>
            <a:off x="53336" y="2478155"/>
            <a:ext cx="4220312" cy="1975554"/>
            <a:chOff x="464232" y="2637111"/>
            <a:chExt cx="4220312" cy="1975554"/>
          </a:xfrm>
        </p:grpSpPr>
        <p:grpSp>
          <p:nvGrpSpPr>
            <p:cNvPr id="15" name="Group 14">
              <a:extLst>
                <a:ext uri="{FF2B5EF4-FFF2-40B4-BE49-F238E27FC236}">
                  <a16:creationId xmlns:a16="http://schemas.microsoft.com/office/drawing/2014/main" id="{3A95127C-E707-4578-B525-F29FF2C55188}"/>
                </a:ext>
              </a:extLst>
            </p:cNvPr>
            <p:cNvGrpSpPr/>
            <p:nvPr/>
          </p:nvGrpSpPr>
          <p:grpSpPr>
            <a:xfrm flipH="1">
              <a:off x="464232" y="2637111"/>
              <a:ext cx="4220312" cy="1975554"/>
              <a:chOff x="1856791" y="4401654"/>
              <a:chExt cx="7212563" cy="2295927"/>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4"/>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933344" y="2940685"/>
              <a:ext cx="3427199" cy="1569660"/>
            </a:xfrm>
            <a:prstGeom prst="rect">
              <a:avLst/>
            </a:prstGeom>
          </p:spPr>
          <p:txBody>
            <a:bodyPr wrap="square">
              <a:spAutoFit/>
            </a:bodyPr>
            <a:lstStyle/>
            <a:p>
              <a:pPr algn="ctr" defTabSz="342900">
                <a:lnSpc>
                  <a:spcPct val="150000"/>
                </a:lnSpc>
              </a:pPr>
              <a:r>
                <a:rPr lang="vi-VN" sz="1600" dirty="0">
                  <a:latin typeface="UTM Avo" panose="02040603050506020204" pitchFamily="18" charset="0"/>
                  <a:cs typeface="Times New Roman" panose="02020603050405020304" pitchFamily="18" charset="0"/>
                </a:rPr>
                <a:t>Minh ơi, tớ thấy trên bàn phím có nhiều phím có hai kí tự nhưng tớ chỉ gõ được một kí tự ở dưới thôi, cậu giúp tớ nhé!</a:t>
              </a:r>
            </a:p>
          </p:txBody>
        </p:sp>
      </p:grpSp>
      <p:pic>
        <p:nvPicPr>
          <p:cNvPr id="2" name="Picture 1"/>
          <p:cNvPicPr>
            <a:picLocks noChangeAspect="1"/>
          </p:cNvPicPr>
          <p:nvPr/>
        </p:nvPicPr>
        <p:blipFill>
          <a:blip r:embed="rId8"/>
          <a:stretch>
            <a:fillRect/>
          </a:stretch>
        </p:blipFill>
        <p:spPr>
          <a:xfrm>
            <a:off x="7875450" y="3660112"/>
            <a:ext cx="4125323" cy="2624941"/>
          </a:xfrm>
          <a:prstGeom prst="rect">
            <a:avLst/>
          </a:prstGeom>
        </p:spPr>
      </p:pic>
      <p:sp>
        <p:nvSpPr>
          <p:cNvPr id="24" name="Rectangle 23">
            <a:extLst>
              <a:ext uri="{FF2B5EF4-FFF2-40B4-BE49-F238E27FC236}">
                <a16:creationId xmlns:a16="http://schemas.microsoft.com/office/drawing/2014/main" id="{4E13F798-587C-4135-9533-05E3CCBA2CAC}"/>
              </a:ext>
            </a:extLst>
          </p:cNvPr>
          <p:cNvSpPr/>
          <p:nvPr/>
        </p:nvSpPr>
        <p:spPr>
          <a:xfrm>
            <a:off x="-561749" y="6158180"/>
            <a:ext cx="8397041" cy="503536"/>
          </a:xfrm>
          <a:prstGeom prst="rect">
            <a:avLst/>
          </a:prstGeom>
        </p:spPr>
        <p:txBody>
          <a:bodyPr wrap="square">
            <a:spAutoFit/>
          </a:bodyPr>
          <a:lstStyle/>
          <a:p>
            <a:pPr algn="ctr" defTabSz="342900">
              <a:lnSpc>
                <a:spcPct val="150000"/>
              </a:lnSpc>
            </a:pPr>
            <a:r>
              <a:rPr lang="vi-VN" sz="2000" i="1" dirty="0">
                <a:latin typeface="UTM Avo" panose="02040603050506020204" pitchFamily="18" charset="0"/>
                <a:cs typeface="Times New Roman" panose="02020603050405020304" pitchFamily="18" charset="0"/>
              </a:rPr>
              <a:t>Bài học này sẽ sử dụng phần mềm </a:t>
            </a:r>
            <a:r>
              <a:rPr lang="vi-VN" sz="2000" i="1" dirty="0">
                <a:solidFill>
                  <a:schemeClr val="accent6"/>
                </a:solidFill>
                <a:latin typeface="UTM Avo" panose="02040603050506020204" pitchFamily="18" charset="0"/>
                <a:cs typeface="Times New Roman" panose="02020603050405020304" pitchFamily="18" charset="0"/>
              </a:rPr>
              <a:t>Kiran's Typing Tutor </a:t>
            </a:r>
            <a:r>
              <a:rPr lang="vi-VN" sz="2000" i="1" dirty="0">
                <a:latin typeface="UTM Avo" panose="02040603050506020204" pitchFamily="18" charset="0"/>
                <a:cs typeface="Times New Roman" panose="02020603050405020304" pitchFamily="18" charset="0"/>
              </a:rPr>
              <a:t>để minh hoạ.</a:t>
            </a:r>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988390" y="1031619"/>
            <a:ext cx="9537500" cy="4247317"/>
          </a:xfrm>
          <a:prstGeom prst="rect">
            <a:avLst/>
          </a:prstGeom>
        </p:spPr>
        <p:txBody>
          <a:bodyPr wrap="square">
            <a:spAutoFit/>
          </a:bodyPr>
          <a:lstStyle/>
          <a:p>
            <a:pPr algn="just" defTabSz="342900">
              <a:lnSpc>
                <a:spcPct val="150000"/>
              </a:lnSpc>
            </a:pPr>
            <a:r>
              <a:rPr lang="vi-VN" sz="2000" b="1">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a:solidFill>
                  <a:schemeClr val="accent6"/>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Mở phần mềm </a:t>
            </a:r>
            <a:r>
              <a:rPr lang="vi-VN" sz="2000">
                <a:solidFill>
                  <a:schemeClr val="accent6"/>
                </a:solidFill>
                <a:latin typeface="UTM Avo" panose="02040603050506020204" pitchFamily="18" charset="0"/>
                <a:cs typeface="Times New Roman" panose="02020603050405020304" pitchFamily="18" charset="0"/>
              </a:rPr>
              <a:t>Kiran’s Typing Tutor. </a:t>
            </a:r>
            <a:r>
              <a:rPr lang="vi-VN" sz="2000">
                <a:latin typeface="UTM Avo" panose="02040603050506020204" pitchFamily="18" charset="0"/>
                <a:cs typeface="Times New Roman" panose="02020603050405020304" pitchFamily="18" charset="0"/>
              </a:rPr>
              <a:t>Chọn nút lệnh </a:t>
            </a:r>
            <a:r>
              <a:rPr lang="vi-VN" sz="2000">
                <a:solidFill>
                  <a:schemeClr val="accent6"/>
                </a:solidFill>
                <a:latin typeface="UTM Avo" panose="02040603050506020204" pitchFamily="18" charset="0"/>
                <a:cs typeface="Times New Roman" panose="02020603050405020304" pitchFamily="18" charset="0"/>
              </a:rPr>
              <a:t>Kids Typing        </a:t>
            </a:r>
            <a:r>
              <a:rPr lang="vi-VN" sz="200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a:solidFill>
                  <a:schemeClr val="accent6"/>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Trong mục </a:t>
            </a:r>
            <a:r>
              <a:rPr lang="vi-VN" sz="2000">
                <a:solidFill>
                  <a:schemeClr val="accent6"/>
                </a:solidFill>
                <a:latin typeface="UTM Avo" panose="02040603050506020204" pitchFamily="18" charset="0"/>
                <a:cs typeface="Times New Roman" panose="02020603050405020304" pitchFamily="18" charset="0"/>
              </a:rPr>
              <a:t>Course</a:t>
            </a:r>
            <a:r>
              <a:rPr lang="vi-VN" sz="2000">
                <a:latin typeface="UTM Avo" panose="02040603050506020204" pitchFamily="18" charset="0"/>
                <a:cs typeface="Times New Roman" panose="02020603050405020304" pitchFamily="18" charset="0"/>
              </a:rPr>
              <a:t>, chọn bài học </a:t>
            </a:r>
            <a:r>
              <a:rPr lang="vi-VN" sz="2000">
                <a:solidFill>
                  <a:schemeClr val="accent6"/>
                </a:solidFill>
                <a:latin typeface="UTM Avo" panose="02040603050506020204" pitchFamily="18" charset="0"/>
                <a:cs typeface="Times New Roman" panose="02020603050405020304" pitchFamily="18" charset="0"/>
              </a:rPr>
              <a:t>Capitals</a:t>
            </a:r>
            <a:r>
              <a:rPr lang="vi-VN" sz="2000">
                <a:latin typeface="UTM Avo" panose="02040603050506020204" pitchFamily="18" charset="0"/>
                <a:cs typeface="Times New Roman" panose="02020603050405020304" pitchFamily="18" charset="0"/>
              </a:rPr>
              <a:t> (chữ hoa).</a:t>
            </a:r>
          </a:p>
          <a:p>
            <a:pPr algn="just" defTabSz="342900">
              <a:lnSpc>
                <a:spcPct val="150000"/>
              </a:lnSpc>
            </a:pPr>
            <a:r>
              <a:rPr lang="vi-VN" sz="2000" i="1">
                <a:solidFill>
                  <a:schemeClr val="accent6"/>
                </a:solidFill>
                <a:latin typeface="UTM Avo" panose="02040603050506020204" pitchFamily="18" charset="0"/>
                <a:cs typeface="Times New Roman" panose="02020603050405020304" pitchFamily="18" charset="0"/>
              </a:rPr>
              <a:t>Bước 3</a:t>
            </a:r>
            <a:r>
              <a:rPr lang="vi-VN" sz="2000">
                <a:latin typeface="UTM Avo" panose="02040603050506020204" pitchFamily="18" charset="0"/>
                <a:cs typeface="Times New Roman" panose="02020603050405020304" pitchFamily="18" charset="0"/>
              </a:rPr>
              <a:t>: Nhấn giữ phím </a:t>
            </a:r>
            <a:r>
              <a:rPr lang="vi-VN" sz="2000" b="1">
                <a:latin typeface="UTM Avo" panose="02040603050506020204" pitchFamily="18" charset="0"/>
                <a:cs typeface="Times New Roman" panose="02020603050405020304" pitchFamily="18" charset="0"/>
              </a:rPr>
              <a:t>Shift</a:t>
            </a:r>
            <a:r>
              <a:rPr lang="vi-VN" sz="2000">
                <a:latin typeface="UTM Avo" panose="02040603050506020204" pitchFamily="18" charset="0"/>
                <a:cs typeface="Times New Roman" panose="02020603050405020304" pitchFamily="18" charset="0"/>
              </a:rPr>
              <a:t> đồng thời gõ phím chữ tương ứng chữ hoa xuất hiện trên màn hình.</a:t>
            </a:r>
          </a:p>
          <a:p>
            <a:pPr algn="just" defTabSz="342900">
              <a:lnSpc>
                <a:spcPct val="150000"/>
              </a:lnSpc>
            </a:pPr>
            <a:r>
              <a:rPr lang="vi-VN" sz="2000">
                <a:latin typeface="UTM Avo" panose="02040603050506020204" pitchFamily="18" charset="0"/>
                <a:cs typeface="Times New Roman" panose="02020603050405020304" pitchFamily="18" charset="0"/>
              </a:rPr>
              <a:t>         Ví dụ: Muốn gõ chữ </a:t>
            </a:r>
            <a:r>
              <a:rPr lang="vi-VN" sz="2000" b="1">
                <a:solidFill>
                  <a:schemeClr val="accent6"/>
                </a:solidFill>
                <a:latin typeface="UTM Avo" panose="02040603050506020204" pitchFamily="18" charset="0"/>
                <a:cs typeface="Times New Roman" panose="02020603050405020304" pitchFamily="18" charset="0"/>
              </a:rPr>
              <a:t>K</a:t>
            </a:r>
            <a:r>
              <a:rPr lang="vi-VN" sz="2000">
                <a:latin typeface="UTM Avo" panose="02040603050506020204" pitchFamily="18" charset="0"/>
                <a:cs typeface="Times New Roman" panose="02020603050405020304" pitchFamily="18" charset="0"/>
              </a:rPr>
              <a:t>, em cần dùng ngón út của tay trái nhấn giữ phím </a:t>
            </a:r>
            <a:r>
              <a:rPr lang="vi-VN" sz="2000" b="1">
                <a:latin typeface="UTM Avo" panose="02040603050506020204" pitchFamily="18" charset="0"/>
                <a:cs typeface="Times New Roman" panose="02020603050405020304" pitchFamily="18" charset="0"/>
              </a:rPr>
              <a:t>Shift</a:t>
            </a:r>
            <a:r>
              <a:rPr lang="vi-VN" sz="2000">
                <a:latin typeface="UTM Avo" panose="02040603050506020204" pitchFamily="18" charset="0"/>
                <a:cs typeface="Times New Roman" panose="02020603050405020304" pitchFamily="18" charset="0"/>
              </a:rPr>
              <a:t> đồng thời ngón giữa của tay phải gõ phím </a:t>
            </a:r>
            <a:r>
              <a:rPr lang="vi-VN" sz="2000" b="1">
                <a:solidFill>
                  <a:schemeClr val="accent6"/>
                </a:solidFill>
                <a:latin typeface="UTM Avo" panose="02040603050506020204" pitchFamily="18" charset="0"/>
                <a:cs typeface="Times New Roman" panose="02020603050405020304" pitchFamily="18" charset="0"/>
              </a:rPr>
              <a:t>K</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i="1">
                <a:solidFill>
                  <a:schemeClr val="accent6"/>
                </a:solidFill>
                <a:latin typeface="UTM Avo" panose="02040603050506020204" pitchFamily="18" charset="0"/>
                <a:cs typeface="Times New Roman" panose="02020603050405020304" pitchFamily="18" charset="0"/>
              </a:rPr>
              <a:t>Bước 4</a:t>
            </a:r>
            <a:r>
              <a:rPr lang="vi-VN" sz="2000">
                <a:latin typeface="UTM Avo" panose="02040603050506020204" pitchFamily="18" charset="0"/>
                <a:cs typeface="Times New Roman" panose="02020603050405020304" pitchFamily="18" charset="0"/>
              </a:rPr>
              <a:t>: Nháy vào nút lệnh         để về màn hình chính.</a:t>
            </a:r>
            <a:endParaRPr lang="vi-VN" sz="2000"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000068" y="4722471"/>
            <a:ext cx="440225" cy="475442"/>
          </a:xfrm>
          <a:prstGeom prst="rect">
            <a:avLst/>
          </a:prstGeom>
        </p:spPr>
      </p:pic>
      <p:pic>
        <p:nvPicPr>
          <p:cNvPr id="3" name="Picture 2"/>
          <p:cNvPicPr>
            <a:picLocks noChangeAspect="1"/>
          </p:cNvPicPr>
          <p:nvPr/>
        </p:nvPicPr>
        <p:blipFill>
          <a:blip r:embed="rId3"/>
          <a:stretch>
            <a:fillRect/>
          </a:stretch>
        </p:blipFill>
        <p:spPr>
          <a:xfrm>
            <a:off x="9404704" y="1525286"/>
            <a:ext cx="526374" cy="537817"/>
          </a:xfrm>
          <a:prstGeom prst="rect">
            <a:avLst/>
          </a:prstGeom>
        </p:spPr>
      </p:pic>
      <p:pic>
        <p:nvPicPr>
          <p:cNvPr id="5" name="Picture 4"/>
          <p:cNvPicPr>
            <a:picLocks noChangeAspect="1"/>
          </p:cNvPicPr>
          <p:nvPr/>
        </p:nvPicPr>
        <p:blipFill>
          <a:blip r:embed="rId4"/>
          <a:stretch>
            <a:fillRect/>
          </a:stretch>
        </p:blipFill>
        <p:spPr>
          <a:xfrm>
            <a:off x="8888703" y="4311043"/>
            <a:ext cx="1637187" cy="1588317"/>
          </a:xfrm>
          <a:prstGeom prst="rect">
            <a:avLst/>
          </a:prstGeom>
        </p:spPr>
      </p:pic>
      <p:grpSp>
        <p:nvGrpSpPr>
          <p:cNvPr id="9" name="Group 8"/>
          <p:cNvGrpSpPr/>
          <p:nvPr/>
        </p:nvGrpSpPr>
        <p:grpSpPr>
          <a:xfrm>
            <a:off x="708098" y="292955"/>
            <a:ext cx="7313158" cy="698364"/>
            <a:chOff x="708098" y="292955"/>
            <a:chExt cx="7313158" cy="698364"/>
          </a:xfrm>
        </p:grpSpPr>
        <p:sp>
          <p:nvSpPr>
            <p:cNvPr id="12" name="Rectangle 11">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6" name="Rectangle 5">
              <a:extLst>
                <a:ext uri="{FF2B5EF4-FFF2-40B4-BE49-F238E27FC236}">
                  <a16:creationId xmlns:a16="http://schemas.microsoft.com/office/drawing/2014/main" id="{39558349-1F9F-48F3-830E-5BABDBF449D9}"/>
                </a:ext>
              </a:extLst>
            </p:cNvPr>
            <p:cNvSpPr/>
            <p:nvPr/>
          </p:nvSpPr>
          <p:spPr>
            <a:xfrm>
              <a:off x="3091070" y="437321"/>
              <a:ext cx="493018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chữ hoa với bài học Capitals. </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1</a:t>
              </a:r>
            </a:p>
          </p:txBody>
        </p:sp>
      </p:grpSp>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7308" y="250873"/>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760663"/>
            <a:ext cx="9537500" cy="5632311"/>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Chọn nút lệnh </a:t>
            </a:r>
            <a:r>
              <a:rPr lang="vi-VN" sz="2000" dirty="0">
                <a:solidFill>
                  <a:schemeClr val="accent6"/>
                </a:solidFill>
                <a:latin typeface="UTM Avo" panose="02040603050506020204" pitchFamily="18" charset="0"/>
                <a:cs typeface="Times New Roman" panose="02020603050405020304" pitchFamily="18" charset="0"/>
              </a:rPr>
              <a:t>Kids Typing </a:t>
            </a:r>
            <a:r>
              <a:rPr lang="vi-VN" sz="2000" dirty="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mục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Course</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bài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học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Words</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Luyện gõ các từ trong bài học Words. Nếu em gõ sai nhiều sẽ có thông báo như sau:</a:t>
            </a:r>
          </a:p>
          <a:p>
            <a:pPr algn="just" defTabSz="342900">
              <a:lnSpc>
                <a:spcPct val="150000"/>
              </a:lnSpc>
            </a:pPr>
            <a:r>
              <a:rPr lang="vi-VN" sz="2000" dirty="0">
                <a:latin typeface="UTM Avo" panose="02040603050506020204" pitchFamily="18" charset="0"/>
                <a:cs typeface="Times New Roman" panose="02020603050405020304" pitchFamily="18" charset="0"/>
              </a:rPr>
              <a:t>Khi đó em hãy nháy vào nút lệnh OK hoặc nhấn phím Enter để gõ tiếp.</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4</a:t>
            </a:r>
            <a:r>
              <a:rPr lang="vi-VN" sz="2000" dirty="0">
                <a:latin typeface="UTM Avo" panose="02040603050506020204" pitchFamily="18" charset="0"/>
                <a:cs typeface="Times New Roman" panose="02020603050405020304" pitchFamily="18" charset="0"/>
              </a:rPr>
              <a:t>: Nháy vào nút lệnh         để về màn hình chính. </a:t>
            </a:r>
          </a:p>
        </p:txBody>
      </p:sp>
      <p:pic>
        <p:nvPicPr>
          <p:cNvPr id="2" name="Picture 1"/>
          <p:cNvPicPr>
            <a:picLocks noChangeAspect="1"/>
          </p:cNvPicPr>
          <p:nvPr/>
        </p:nvPicPr>
        <p:blipFill>
          <a:blip r:embed="rId2"/>
          <a:stretch>
            <a:fillRect/>
          </a:stretch>
        </p:blipFill>
        <p:spPr>
          <a:xfrm>
            <a:off x="6247136" y="1753112"/>
            <a:ext cx="3746660" cy="2724843"/>
          </a:xfrm>
          <a:prstGeom prst="rect">
            <a:avLst/>
          </a:prstGeom>
        </p:spPr>
      </p:pic>
      <p:pic>
        <p:nvPicPr>
          <p:cNvPr id="3" name="Picture 2"/>
          <p:cNvPicPr>
            <a:picLocks noChangeAspect="1"/>
          </p:cNvPicPr>
          <p:nvPr/>
        </p:nvPicPr>
        <p:blipFill rotWithShape="1">
          <a:blip r:embed="rId3"/>
          <a:srcRect b="5675"/>
          <a:stretch/>
        </p:blipFill>
        <p:spPr>
          <a:xfrm>
            <a:off x="8577861" y="4864964"/>
            <a:ext cx="2653356" cy="1819021"/>
          </a:xfrm>
          <a:prstGeom prst="rect">
            <a:avLst/>
          </a:prstGeom>
        </p:spPr>
      </p:pic>
      <p:pic>
        <p:nvPicPr>
          <p:cNvPr id="5" name="Picture 4"/>
          <p:cNvPicPr>
            <a:picLocks noChangeAspect="1"/>
          </p:cNvPicPr>
          <p:nvPr/>
        </p:nvPicPr>
        <p:blipFill>
          <a:blip r:embed="rId4"/>
          <a:stretch>
            <a:fillRect/>
          </a:stretch>
        </p:blipFill>
        <p:spPr>
          <a:xfrm>
            <a:off x="3800268" y="5881531"/>
            <a:ext cx="473558" cy="511443"/>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814219" y="1465156"/>
            <a:ext cx="9537500" cy="2862322"/>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Chọn nút lệnh </a:t>
            </a:r>
            <a:r>
              <a:rPr lang="vi-VN" sz="2000" dirty="0">
                <a:solidFill>
                  <a:schemeClr val="accent6"/>
                </a:solidFill>
                <a:latin typeface="UTM Avo" panose="02040603050506020204" pitchFamily="18" charset="0"/>
                <a:cs typeface="Times New Roman" panose="02020603050405020304" pitchFamily="18" charset="0"/>
              </a:rPr>
              <a:t>Kids Typing         </a:t>
            </a:r>
            <a:r>
              <a:rPr lang="vi-VN" sz="2000" dirty="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Trong mục </a:t>
            </a:r>
            <a:r>
              <a:rPr lang="vi-VN" sz="2000" dirty="0">
                <a:solidFill>
                  <a:schemeClr val="accent6"/>
                </a:solidFill>
                <a:latin typeface="UTM Avo" panose="02040603050506020204" pitchFamily="18" charset="0"/>
                <a:cs typeface="Times New Roman" panose="02020603050405020304" pitchFamily="18" charset="0"/>
              </a:rPr>
              <a:t>Course</a:t>
            </a:r>
            <a:r>
              <a:rPr lang="vi-VN" sz="2000" dirty="0">
                <a:latin typeface="UTM Avo" panose="02040603050506020204" pitchFamily="18" charset="0"/>
                <a:cs typeface="Times New Roman" panose="02020603050405020304" pitchFamily="18" charset="0"/>
              </a:rPr>
              <a:t>, chọn bài học </a:t>
            </a:r>
            <a:r>
              <a:rPr lang="vi-VN" sz="2000" dirty="0">
                <a:solidFill>
                  <a:schemeClr val="accent6"/>
                </a:solidFill>
                <a:latin typeface="UTM Avo" panose="02040603050506020204" pitchFamily="18" charset="0"/>
                <a:cs typeface="Times New Roman" panose="02020603050405020304" pitchFamily="18" charset="0"/>
              </a:rPr>
              <a:t>NumericKeys-Qwerty.</a:t>
            </a: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Chọn các bài luyện tập nhỏ từ số 31 để luyện gõ các kí tự trên của hàng phím số. Khi đó, em có thể quan sát màn hình và thực hiện theo chỉ dẫn của phần mềm để gõ phím nhanh, chính xác.</a:t>
            </a:r>
          </a:p>
        </p:txBody>
      </p:sp>
      <p:pic>
        <p:nvPicPr>
          <p:cNvPr id="3" name="Picture 2"/>
          <p:cNvPicPr>
            <a:picLocks noChangeAspect="1"/>
          </p:cNvPicPr>
          <p:nvPr/>
        </p:nvPicPr>
        <p:blipFill>
          <a:blip r:embed="rId2"/>
          <a:stretch>
            <a:fillRect/>
          </a:stretch>
        </p:blipFill>
        <p:spPr>
          <a:xfrm>
            <a:off x="4767389" y="1959170"/>
            <a:ext cx="526374" cy="537817"/>
          </a:xfrm>
          <a:prstGeom prst="rect">
            <a:avLst/>
          </a:prstGeom>
        </p:spPr>
      </p:pic>
      <p:grpSp>
        <p:nvGrpSpPr>
          <p:cNvPr id="9" name="Group 8"/>
          <p:cNvGrpSpPr/>
          <p:nvPr/>
        </p:nvGrpSpPr>
        <p:grpSpPr>
          <a:xfrm>
            <a:off x="708098" y="236530"/>
            <a:ext cx="10199388" cy="1216454"/>
            <a:chOff x="708098" y="236530"/>
            <a:chExt cx="10199388" cy="1216454"/>
          </a:xfrm>
        </p:grpSpPr>
        <p:sp>
          <p:nvSpPr>
            <p:cNvPr id="12" name="Rectangle 11">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6" name="Rectangle 5">
              <a:extLst>
                <a:ext uri="{FF2B5EF4-FFF2-40B4-BE49-F238E27FC236}">
                  <a16:creationId xmlns:a16="http://schemas.microsoft.com/office/drawing/2014/main" id="{39558349-1F9F-48F3-830E-5BABDBF449D9}"/>
                </a:ext>
              </a:extLst>
            </p:cNvPr>
            <p:cNvSpPr/>
            <p:nvPr/>
          </p:nvSpPr>
          <p:spPr>
            <a:xfrm>
              <a:off x="3091070" y="437321"/>
              <a:ext cx="7816416"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10 ngón các kí tự trên của hàng phím số trong mục Typing Practice. Đóng bài luyện tập và thoát khỏi phần mềm.</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36530"/>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3</a:t>
              </a:r>
            </a:p>
          </p:txBody>
        </p:sp>
      </p:grpSp>
      <p:pic>
        <p:nvPicPr>
          <p:cNvPr id="4" name="Picture 3"/>
          <p:cNvPicPr>
            <a:picLocks noChangeAspect="1"/>
          </p:cNvPicPr>
          <p:nvPr/>
        </p:nvPicPr>
        <p:blipFill rotWithShape="1">
          <a:blip r:embed="rId3"/>
          <a:srcRect l="3441" t="3757"/>
          <a:stretch/>
        </p:blipFill>
        <p:spPr>
          <a:xfrm>
            <a:off x="8186057" y="1338942"/>
            <a:ext cx="1757562" cy="1625671"/>
          </a:xfrm>
          <a:prstGeom prst="rect">
            <a:avLst/>
          </a:prstGeom>
        </p:spPr>
      </p:pic>
      <p:pic>
        <p:nvPicPr>
          <p:cNvPr id="10" name="Picture 9"/>
          <p:cNvPicPr>
            <a:picLocks noChangeAspect="1"/>
          </p:cNvPicPr>
          <p:nvPr/>
        </p:nvPicPr>
        <p:blipFill>
          <a:blip r:embed="rId4"/>
          <a:stretch>
            <a:fillRect/>
          </a:stretch>
        </p:blipFill>
        <p:spPr>
          <a:xfrm>
            <a:off x="6270171" y="3779149"/>
            <a:ext cx="4518015" cy="2781112"/>
          </a:xfrm>
          <a:prstGeom prst="rect">
            <a:avLst/>
          </a:prstGeom>
        </p:spPr>
      </p:pic>
      <p:sp>
        <p:nvSpPr>
          <p:cNvPr id="11" name="Rectangle 10"/>
          <p:cNvSpPr/>
          <p:nvPr/>
        </p:nvSpPr>
        <p:spPr>
          <a:xfrm>
            <a:off x="814219" y="4219766"/>
            <a:ext cx="5368867" cy="1338828"/>
          </a:xfrm>
          <a:prstGeom prst="rect">
            <a:avLst/>
          </a:prstGeom>
        </p:spPr>
        <p:txBody>
          <a:bodyPr wrap="square">
            <a:spAutoFit/>
          </a:bodyPr>
          <a:lstStyle/>
          <a:p>
            <a:pPr algn="just" defTabSz="342900">
              <a:lnSpc>
                <a:spcPct val="150000"/>
              </a:lnSpc>
            </a:pPr>
            <a:r>
              <a:rPr lang="vi-VN" dirty="0">
                <a:solidFill>
                  <a:schemeClr val="accent6"/>
                </a:solidFill>
                <a:latin typeface="UTM Avo" panose="02040603050506020204" pitchFamily="18" charset="0"/>
                <a:cs typeface="Times New Roman" panose="02020603050405020304" pitchFamily="18" charset="0"/>
              </a:rPr>
              <a:t>Bước 4: </a:t>
            </a:r>
            <a:r>
              <a:rPr lang="vi-VN" dirty="0">
                <a:latin typeface="UTM Avo" panose="02040603050506020204" pitchFamily="18" charset="0"/>
                <a:cs typeface="Times New Roman" panose="02020603050405020304" pitchFamily="18" charset="0"/>
              </a:rPr>
              <a:t>Nháy chuột vào nút lệnh        để về màn hình chính. Nháy chuột tiếp vào nút lệnh       để thoát khỏi phần mềm.</a:t>
            </a:r>
          </a:p>
        </p:txBody>
      </p:sp>
      <p:pic>
        <p:nvPicPr>
          <p:cNvPr id="14" name="Picture 13"/>
          <p:cNvPicPr>
            <a:picLocks noChangeAspect="1"/>
          </p:cNvPicPr>
          <p:nvPr/>
        </p:nvPicPr>
        <p:blipFill>
          <a:blip r:embed="rId5"/>
          <a:stretch>
            <a:fillRect/>
          </a:stretch>
        </p:blipFill>
        <p:spPr>
          <a:xfrm>
            <a:off x="4428912" y="4171186"/>
            <a:ext cx="510591" cy="589144"/>
          </a:xfrm>
          <a:prstGeom prst="rect">
            <a:avLst/>
          </a:prstGeom>
        </p:spPr>
      </p:pic>
      <p:pic>
        <p:nvPicPr>
          <p:cNvPr id="15" name="Picture 14"/>
          <p:cNvPicPr>
            <a:picLocks noChangeAspect="1"/>
          </p:cNvPicPr>
          <p:nvPr/>
        </p:nvPicPr>
        <p:blipFill>
          <a:blip r:embed="rId6"/>
          <a:stretch>
            <a:fillRect/>
          </a:stretch>
        </p:blipFill>
        <p:spPr>
          <a:xfrm>
            <a:off x="5239333" y="4636002"/>
            <a:ext cx="530094" cy="615595"/>
          </a:xfrm>
          <a:prstGeom prst="rect">
            <a:avLst/>
          </a:prstGeom>
        </p:spPr>
      </p:pic>
    </p:spTree>
    <p:extLst>
      <p:ext uri="{BB962C8B-B14F-4D97-AF65-F5344CB8AC3E}">
        <p14:creationId xmlns:p14="http://schemas.microsoft.com/office/powerpoint/2010/main" val="1187657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2400657"/>
          </a:xfrm>
          <a:prstGeom prst="rect">
            <a:avLst/>
          </a:prstGeom>
        </p:spPr>
        <p:txBody>
          <a:bodyPr wrap="square">
            <a:spAutoFit/>
          </a:bodyPr>
          <a:lstStyle/>
          <a:p>
            <a:pPr marL="457200" indent="-457200" algn="just" defTabSz="342900">
              <a:lnSpc>
                <a:spcPct val="150000"/>
              </a:lnSpc>
              <a:buAutoNum type="arabicPeriod"/>
            </a:pPr>
            <a:r>
              <a:rPr lang="vi-VN" sz="2000" dirty="0">
                <a:latin typeface="UTM Avo" panose="02040603050506020204" pitchFamily="18" charset="0"/>
                <a:cs typeface="Times New Roman" panose="02020603050405020304" pitchFamily="18" charset="0"/>
              </a:rPr>
              <a:t>1. Muốn gõ chữ hoa, em sử dụng phím nào sau đây?</a:t>
            </a:r>
          </a:p>
          <a:p>
            <a:pPr marL="457200" indent="-457200" algn="just" defTabSz="342900">
              <a:lnSpc>
                <a:spcPct val="150000"/>
              </a:lnSpc>
              <a:buAutoNum type="alphaUcPeriod"/>
            </a:pPr>
            <a:r>
              <a:rPr lang="vi-VN" sz="2000" dirty="0">
                <a:latin typeface="UTM Avo" panose="02040603050506020204" pitchFamily="18" charset="0"/>
                <a:cs typeface="Times New Roman" panose="02020603050405020304" pitchFamily="18" charset="0"/>
              </a:rPr>
              <a:t>Tab                    B. Shift                             C. Ctrl                                            D. Alt</a:t>
            </a: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2. Trên bàn phím có hai phím Shift bên trái và bên phải, các phím có hai kí tự nằm ở hai khu vực như Hình 60.</a:t>
            </a:r>
          </a:p>
        </p:txBody>
      </p:sp>
      <p:sp>
        <p:nvSpPr>
          <p:cNvPr id="7" name="Oval 6"/>
          <p:cNvSpPr/>
          <p:nvPr/>
        </p:nvSpPr>
        <p:spPr>
          <a:xfrm>
            <a:off x="2945627" y="1703930"/>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6286516" y="3003182"/>
            <a:ext cx="5529471" cy="2265378"/>
          </a:xfrm>
          <a:prstGeom prst="rect">
            <a:avLst/>
          </a:prstGeom>
        </p:spPr>
      </p:pic>
      <p:sp>
        <p:nvSpPr>
          <p:cNvPr id="9" name="Rectangle 8"/>
          <p:cNvSpPr/>
          <p:nvPr/>
        </p:nvSpPr>
        <p:spPr>
          <a:xfrm>
            <a:off x="895759" y="3600761"/>
            <a:ext cx="5321195" cy="1338828"/>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Muốn gõ các kí tự trên ở khu vực 2, em sử dụng phím Shift nào?</a:t>
            </a:r>
          </a:p>
          <a:p>
            <a:pPr algn="just" defTabSz="342900">
              <a:lnSpc>
                <a:spcPct val="150000"/>
              </a:lnSpc>
            </a:pPr>
            <a:r>
              <a:rPr lang="vi-VN" dirty="0">
                <a:latin typeface="UTM Avo" panose="02040603050506020204" pitchFamily="18" charset="0"/>
                <a:cs typeface="Times New Roman" panose="02020603050405020304" pitchFamily="18" charset="0"/>
              </a:rPr>
              <a:t> A.  Phím Shift bên trái.       B. Phím Shift bên phải.</a:t>
            </a:r>
          </a:p>
        </p:txBody>
      </p:sp>
      <p:sp>
        <p:nvSpPr>
          <p:cNvPr id="16" name="Oval 15"/>
          <p:cNvSpPr/>
          <p:nvPr/>
        </p:nvSpPr>
        <p:spPr>
          <a:xfrm>
            <a:off x="3431766" y="4453450"/>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Rectangle 10"/>
          <p:cNvSpPr/>
          <p:nvPr/>
        </p:nvSpPr>
        <p:spPr>
          <a:xfrm>
            <a:off x="1436315" y="5474699"/>
            <a:ext cx="1004232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3.Mở chương trình </a:t>
            </a:r>
            <a:r>
              <a:rPr lang="vi-VN" dirty="0">
                <a:solidFill>
                  <a:schemeClr val="accent6"/>
                </a:solidFill>
                <a:latin typeface="UTM Avo" panose="02040603050506020204" pitchFamily="18" charset="0"/>
                <a:cs typeface="Times New Roman" panose="02020603050405020304" pitchFamily="18" charset="0"/>
              </a:rPr>
              <a:t>Kiran’s Typing Tutor</a:t>
            </a:r>
            <a:r>
              <a:rPr lang="vi-VN" dirty="0">
                <a:latin typeface="UTM Avo" panose="02040603050506020204" pitchFamily="18" charset="0"/>
                <a:cs typeface="Times New Roman" panose="02020603050405020304" pitchFamily="18" charset="0"/>
              </a:rPr>
              <a:t>, chọn nút lệnh </a:t>
            </a:r>
            <a:r>
              <a:rPr lang="vi-VN" dirty="0">
                <a:solidFill>
                  <a:schemeClr val="accent6"/>
                </a:solidFill>
                <a:latin typeface="UTM Avo" panose="02040603050506020204" pitchFamily="18" charset="0"/>
                <a:cs typeface="Times New Roman" panose="02020603050405020304" pitchFamily="18" charset="0"/>
              </a:rPr>
              <a:t>Kids Typing          </a:t>
            </a:r>
            <a:r>
              <a:rPr lang="vi-VN" dirty="0">
                <a:latin typeface="UTM Avo" panose="02040603050506020204" pitchFamily="18" charset="0"/>
                <a:cs typeface="Times New Roman" panose="02020603050405020304" pitchFamily="18" charset="0"/>
              </a:rPr>
              <a:t>và chọn bài học </a:t>
            </a:r>
            <a:r>
              <a:rPr lang="vi-VN" dirty="0">
                <a:solidFill>
                  <a:schemeClr val="accent6"/>
                </a:solidFill>
                <a:latin typeface="UTM Avo" panose="02040603050506020204" pitchFamily="18" charset="0"/>
                <a:cs typeface="Times New Roman" panose="02020603050405020304" pitchFamily="18" charset="0"/>
              </a:rPr>
              <a:t>Colours</a:t>
            </a:r>
            <a:r>
              <a:rPr lang="vi-VN" dirty="0">
                <a:latin typeface="UTM Avo" panose="02040603050506020204" pitchFamily="18" charset="0"/>
                <a:cs typeface="Times New Roman" panose="02020603050405020304" pitchFamily="18" charset="0"/>
              </a:rPr>
              <a:t> để luyện gõ các từ chỉ màu sắc.</a:t>
            </a:r>
          </a:p>
        </p:txBody>
      </p:sp>
      <p:pic>
        <p:nvPicPr>
          <p:cNvPr id="12" name="Picture 11"/>
          <p:cNvPicPr>
            <a:picLocks noChangeAspect="1"/>
          </p:cNvPicPr>
          <p:nvPr/>
        </p:nvPicPr>
        <p:blipFill>
          <a:blip r:embed="rId6"/>
          <a:stretch>
            <a:fillRect/>
          </a:stretch>
        </p:blipFill>
        <p:spPr>
          <a:xfrm>
            <a:off x="8405492" y="5486919"/>
            <a:ext cx="563410" cy="563410"/>
          </a:xfrm>
          <a:prstGeom prst="rect">
            <a:avLst/>
          </a:prstGeom>
        </p:spPr>
      </p:pic>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499176"/>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Hãy mở phần mềm </a:t>
            </a:r>
            <a:r>
              <a:rPr lang="vi-VN" sz="2000" dirty="0">
                <a:solidFill>
                  <a:schemeClr val="accent6"/>
                </a:solidFill>
                <a:latin typeface="UTM Avo" panose="02040603050506020204" pitchFamily="18" charset="0"/>
                <a:cs typeface="Times New Roman" panose="02020603050405020304" pitchFamily="18" charset="0"/>
              </a:rPr>
              <a:t>Kiran’s Typing Tutor</a:t>
            </a:r>
            <a:r>
              <a:rPr lang="vi-VN" sz="2000" dirty="0">
                <a:latin typeface="UTM Avo" panose="02040603050506020204" pitchFamily="18" charset="0"/>
                <a:cs typeface="Times New Roman" panose="02020603050405020304" pitchFamily="18" charset="0"/>
              </a:rPr>
              <a:t> và chọn bài luyện tập gõ hàng phím số.</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8025</TotalTime>
  <Words>640</Words>
  <Application>Microsoft Office PowerPoint</Application>
  <PresentationFormat>Widescreen</PresentationFormat>
  <Paragraphs>72</Paragraphs>
  <Slides>10</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等线</vt:lpstr>
      <vt:lpstr>Arial</vt:lpstr>
      <vt:lpstr>Calibri</vt:lpstr>
      <vt:lpstr>iCiel Cadena</vt:lpstr>
      <vt:lpstr>Segoe Print</vt:lpstr>
      <vt:lpstr>Sitka Subheading</vt:lpstr>
      <vt:lpstr>SVN-Adam Gorry</vt:lpstr>
      <vt:lpstr>SVN-Androgyne</vt:lpstr>
      <vt:lpstr>SVN-Avo</vt:lpstr>
      <vt:lpstr>SVN-SAF</vt:lpstr>
      <vt:lpstr>Times New Roman</vt:lpstr>
      <vt:lpstr>UTM Avo</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trung</dc:creator>
  <dc:description>9Slide.vn</dc:description>
  <cp:lastModifiedBy>Thao Phuong</cp:lastModifiedBy>
  <cp:revision>218</cp:revision>
  <dcterms:created xsi:type="dcterms:W3CDTF">2021-11-14T08:33:55Z</dcterms:created>
  <dcterms:modified xsi:type="dcterms:W3CDTF">2026-02-24T06:12:26Z</dcterms:modified>
  <cp:category>9Slide.vn</cp:category>
</cp:coreProperties>
</file>