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55" r:id="rId3"/>
    <p:sldMasterId id="2147483657" r:id="rId4"/>
    <p:sldMasterId id="2147483660" r:id="rId5"/>
    <p:sldMasterId id="2147483664" r:id="rId6"/>
    <p:sldMasterId id="2147483667" r:id="rId7"/>
  </p:sldMasterIdLst>
  <p:notesMasterIdLst>
    <p:notesMasterId r:id="rId29"/>
  </p:notesMasterIdLst>
  <p:sldIdLst>
    <p:sldId id="257" r:id="rId8"/>
    <p:sldId id="258" r:id="rId9"/>
    <p:sldId id="304" r:id="rId10"/>
    <p:sldId id="305" r:id="rId11"/>
    <p:sldId id="308" r:id="rId12"/>
    <p:sldId id="309" r:id="rId13"/>
    <p:sldId id="315" r:id="rId14"/>
    <p:sldId id="311" r:id="rId15"/>
    <p:sldId id="316" r:id="rId16"/>
    <p:sldId id="321" r:id="rId17"/>
    <p:sldId id="319" r:id="rId18"/>
    <p:sldId id="324" r:id="rId19"/>
    <p:sldId id="329" r:id="rId20"/>
    <p:sldId id="325" r:id="rId21"/>
    <p:sldId id="330" r:id="rId22"/>
    <p:sldId id="331" r:id="rId23"/>
    <p:sldId id="322" r:id="rId24"/>
    <p:sldId id="327" r:id="rId25"/>
    <p:sldId id="300" r:id="rId26"/>
    <p:sldId id="328" r:id="rId27"/>
    <p:sldId id="3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22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58417-98BD-43FD-A6FA-A3D07F13DC2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5609-33CA-4EA0-A97D-100FEA688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e5980929bf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e5980929bf_0_1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5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5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5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0152" y="-36423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>
            <a:fillRect/>
          </a:stretch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009" y="1881952"/>
            <a:ext cx="7718205" cy="2926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43529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20FE1D7-DC0B-7E39-3F3A-868146A83C46}"/>
              </a:ext>
            </a:extLst>
          </p:cNvPr>
          <p:cNvSpPr txBox="1"/>
          <p:nvPr/>
        </p:nvSpPr>
        <p:spPr>
          <a:xfrm>
            <a:off x="4319458" y="49917"/>
            <a:ext cx="41553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000" b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b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3724518" y="5867470"/>
            <a:ext cx="5746573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i="1" dirty="0" err="1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Hi</a:t>
            </a:r>
            <a:r>
              <a:rPr lang="en-US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vị: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>
            <a:fillRect/>
          </a:stretch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>
            <a:fillRect/>
          </a:stretch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/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/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/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/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số ghi ở mỗi nhụy hoa, biết số ghi ở nhụy hoa bằng trung bình cộng của các số ghi ở cánh hoa.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517907" y="1780935"/>
            <a:ext cx="3832559" cy="3317156"/>
            <a:chOff x="1241682" y="1942860"/>
            <a:chExt cx="3832559" cy="3317156"/>
          </a:xfrm>
        </p:grpSpPr>
        <p:sp>
          <p:nvSpPr>
            <p:cNvPr id="5" name="Teardrop 4"/>
            <p:cNvSpPr/>
            <p:nvPr/>
          </p:nvSpPr>
          <p:spPr>
            <a:xfrm rot="11050060">
              <a:off x="3244220" y="1942860"/>
              <a:ext cx="1830021" cy="15648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ardrop 5"/>
            <p:cNvSpPr/>
            <p:nvPr/>
          </p:nvSpPr>
          <p:spPr>
            <a:xfrm rot="17405110">
              <a:off x="2465486" y="3494641"/>
              <a:ext cx="1830021" cy="170073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/>
            <p:cNvSpPr/>
            <p:nvPr/>
          </p:nvSpPr>
          <p:spPr>
            <a:xfrm rot="3521393">
              <a:off x="1160181" y="2214343"/>
              <a:ext cx="1830021" cy="1667019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543175" y="2867025"/>
              <a:ext cx="1238250" cy="9715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/>
            <p:cNvSpPr/>
            <p:nvPr/>
          </p:nvSpPr>
          <p:spPr>
            <a:xfrm>
              <a:off x="2800350" y="3057525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19250" y="2638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charset="0"/>
                  <a:cs typeface="Calibri" panose="020F0502020204030204" charset="0"/>
                </a:rPr>
                <a:t>28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48100" y="22669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charset="0"/>
                  <a:cs typeface="Calibri" panose="020F0502020204030204" charset="0"/>
                </a:rPr>
                <a:t>24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62275" y="39338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charset="0"/>
                  <a:cs typeface="Calibri" panose="020F0502020204030204" charset="0"/>
                </a:rPr>
                <a:t>26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276975" y="1625728"/>
            <a:ext cx="3757962" cy="3527297"/>
            <a:chOff x="6516629" y="1625728"/>
            <a:chExt cx="3518308" cy="3401625"/>
          </a:xfrm>
        </p:grpSpPr>
        <p:sp>
          <p:nvSpPr>
            <p:cNvPr id="10" name="Teardrop 9"/>
            <p:cNvSpPr/>
            <p:nvPr/>
          </p:nvSpPr>
          <p:spPr>
            <a:xfrm rot="7783610">
              <a:off x="7335968" y="1629458"/>
              <a:ext cx="1282437" cy="1274977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ardrop 10"/>
            <p:cNvSpPr/>
            <p:nvPr/>
          </p:nvSpPr>
          <p:spPr>
            <a:xfrm rot="12087250">
              <a:off x="8654137" y="1949516"/>
              <a:ext cx="1380800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ardrop 15"/>
            <p:cNvSpPr/>
            <p:nvPr/>
          </p:nvSpPr>
          <p:spPr>
            <a:xfrm rot="16580813">
              <a:off x="8638673" y="3290805"/>
              <a:ext cx="1369440" cy="13280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/>
            <p:cNvSpPr/>
            <p:nvPr/>
          </p:nvSpPr>
          <p:spPr>
            <a:xfrm rot="19773600">
              <a:off x="7384858" y="3683210"/>
              <a:ext cx="1319055" cy="1344143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ardrop 21"/>
            <p:cNvSpPr/>
            <p:nvPr/>
          </p:nvSpPr>
          <p:spPr>
            <a:xfrm rot="1363652">
              <a:off x="6516629" y="2686612"/>
              <a:ext cx="1256578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610475" y="2695574"/>
              <a:ext cx="1504950" cy="11525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/>
            <p:cNvSpPr/>
            <p:nvPr/>
          </p:nvSpPr>
          <p:spPr>
            <a:xfrm>
              <a:off x="7972425" y="2971800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charset="0"/>
                  <a:cs typeface="Calibri" panose="020F0502020204030204" charset="0"/>
                </a:rPr>
                <a:t>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581900" y="1876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charset="0"/>
                  <a:cs typeface="Calibri" panose="020F0502020204030204" charset="0"/>
                </a:rPr>
                <a:t>17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943975" y="22288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charset="0"/>
                  <a:cs typeface="Calibri" panose="020F0502020204030204" charset="0"/>
                </a:rPr>
                <a:t>19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877300" y="358140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charset="0"/>
                  <a:cs typeface="Calibri" panose="020F0502020204030204" charset="0"/>
                </a:rPr>
                <a:t>21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48575" y="39052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charset="0"/>
                  <a:cs typeface="Calibri" panose="020F0502020204030204" charset="0"/>
                </a:rPr>
                <a:t>13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53225" y="296227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charset="0"/>
                  <a:cs typeface="Calibri" panose="020F0502020204030204" charset="0"/>
                </a:rPr>
                <a:t>15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47675" y="527685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(28 + 24 + 26) : 3 = 26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9" name="Rectangle: Rounded Corners 38"/>
          <p:cNvSpPr/>
          <p:nvPr/>
        </p:nvSpPr>
        <p:spPr>
          <a:xfrm>
            <a:off x="3067050" y="2895600"/>
            <a:ext cx="762000" cy="581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26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19725" y="5295900"/>
            <a:ext cx="657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(13+ 15 + 17 + 19 + 21) : 5 = 17</a:t>
            </a:r>
          </a:p>
        </p:txBody>
      </p:sp>
      <p:sp>
        <p:nvSpPr>
          <p:cNvPr id="41" name="Rectangle: Rounded Corners 40"/>
          <p:cNvSpPr/>
          <p:nvPr/>
        </p:nvSpPr>
        <p:spPr>
          <a:xfrm>
            <a:off x="7800974" y="3019425"/>
            <a:ext cx="904875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17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 animBg="1"/>
      <p:bldP spid="40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560728"/>
            <a:ext cx="1343073" cy="1320938"/>
            <a:chOff x="1809068" y="2147815"/>
            <a:chExt cx="1343073" cy="1320938"/>
          </a:xfrm>
        </p:grpSpPr>
        <p:sp>
          <p:nvSpPr>
            <p:cNvPr id="18" name="椭圆 11"/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/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39024" y="323851"/>
            <a:ext cx="10133875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bác Vân có 8 bao thóc tẻ cân nặng 400 kg và 4 bao thóc nếp cân nặng 224 kg. Hỏi trung bình mỗi bao thóc nhà bác Vân cân nặng bao nhiêu ki-lô-gam?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PNG hạt Lúa, Bông Lúa 4 - Hình Tách Nền Trong Suốt - KhoThietKe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703154"/>
            <a:ext cx="4591050" cy="34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350" y="1657350"/>
            <a:ext cx="4676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400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224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bao: ? kg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977" y="3441680"/>
            <a:ext cx="731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8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400 + 224 = 642 (kg)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8 + 4 = 12  bao)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624 : 12 = 52 (kg)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lang="en-US" sz="240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9651" y="476250"/>
            <a:ext cx="1034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gộp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8701" y="1295400"/>
            <a:ext cx="10344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( 400 + 224): (8 + 4) = 52 (kg)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Google Shape;2109;p67"/>
          <p:cNvSpPr/>
          <p:nvPr/>
        </p:nvSpPr>
        <p:spPr>
          <a:xfrm>
            <a:off x="2371691" y="3362325"/>
            <a:ext cx="8953534" cy="2276475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Với phép tính này ta phải đặt số kg thóc của 8 bao thóc tẻ và 4 bao thóc nếp trước sau đó chia cho tổng số bao thóc tẻ và thóc nếp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89" y="2401815"/>
            <a:ext cx="5027428" cy="502742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53035" y="549677"/>
            <a:ext cx="1263800" cy="1195938"/>
            <a:chOff x="1809068" y="2147815"/>
            <a:chExt cx="1343073" cy="1320938"/>
          </a:xfrm>
        </p:grpSpPr>
        <p:sp>
          <p:nvSpPr>
            <p:cNvPr id="18" name="椭圆 11"/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/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/>
          <p:cNvSpPr/>
          <p:nvPr/>
        </p:nvSpPr>
        <p:spPr>
          <a:xfrm>
            <a:off x="1390650" y="209551"/>
            <a:ext cx="10534649" cy="18478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nhất, Rô-bốt làm được 20 cái bánh giầy. Ngày thứ hai, Rô-bốt làm được nhiều hơn ngày thứ nhất 4 cái bánh. Hỏi trung bình mỗi ngày Rô-bốt làm được bao nhiêu cái bánh giầy?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399" y="1866900"/>
            <a:ext cx="7000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3781425"/>
            <a:ext cx="9591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hai, Rô- bốt làm được số cái bánh giày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20 + 4 = 24 (cái)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Trung bình mỗi ngày Rô- bốt làm được số cái bánh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(20 + 24)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= 22 (cái)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Đáp số: 22 cái bánh giầy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81100" y="408342"/>
            <a:ext cx="1343073" cy="1320938"/>
            <a:chOff x="1809068" y="2147815"/>
            <a:chExt cx="1343073" cy="1320938"/>
          </a:xfrm>
        </p:grpSpPr>
        <p:sp>
          <p:nvSpPr>
            <p:cNvPr id="18" name="椭圆 11"/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/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rồi trả lời câu hỏi.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377" y="1519016"/>
            <a:ext cx="7600502" cy="35420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04707" y="5284381"/>
            <a:ext cx="752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Rô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bốt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đã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nào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?</a:t>
            </a:r>
            <a:endParaRPr lang="en-US" sz="4000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91832" y="856807"/>
            <a:ext cx="70008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Bài 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= 30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– 18 = 12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>
            <a:fillRect/>
          </a:stretch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>
            <a:fillRect/>
          </a:stretch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106" y="2129312"/>
            <a:ext cx="9327688" cy="223742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47517" y="1697780"/>
            <a:ext cx="1343073" cy="1320938"/>
            <a:chOff x="1809068" y="2147815"/>
            <a:chExt cx="1343073" cy="1320938"/>
          </a:xfrm>
        </p:grpSpPr>
        <p:sp>
          <p:nvSpPr>
            <p:cNvPr id="5" name="椭圆 11"/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6" name="椭圆 11"/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̀m số TB cộng Toan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9;p67"/>
          <p:cNvSpPr/>
          <p:nvPr/>
        </p:nvSpPr>
        <p:spPr>
          <a:xfrm>
            <a:off x="2371691" y="2779359"/>
            <a:ext cx="8953534" cy="2859441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dõi thời gian đi từ nhà đến trường của em trong một tuần và tính trung bình thời gian để em đến trường mỗi ngày.</a:t>
            </a:r>
          </a:p>
        </p:txBody>
      </p:sp>
      <p:grpSp>
        <p:nvGrpSpPr>
          <p:cNvPr id="28" name="Google Shape;2125;p67"/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/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27;p67"/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639" y="2287515"/>
            <a:ext cx="5027428" cy="5027428"/>
          </a:xfrm>
          <a:prstGeom prst="rect">
            <a:avLst/>
          </a:prstGeom>
        </p:spPr>
      </p:pic>
      <p:pic>
        <p:nvPicPr>
          <p:cNvPr id="5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625" y="4572733"/>
            <a:ext cx="2601790" cy="26017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9211" y="612776"/>
            <a:ext cx="3331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>
            <a:fillRect/>
          </a:stretch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>
            <a:fillRect/>
          </a:stretch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/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/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r="44961"/>
            <a:stretch>
              <a:fillRect/>
            </a:stretch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377219" y="228085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/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26295"/>
            <a:ext cx="12192000" cy="586245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-GB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-GB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2935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5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 31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21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173;p37"/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" name="Google Shape;1174;p37"/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/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1176;p37"/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1159;p37"/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vi-VN" sz="2935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26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17; 21; 25.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" name="Google Shape;1173;p37"/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" name="Google Shape;1174;p37"/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22" name="Google Shape;1175;p37"/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176;p37"/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Google Shape;1159;p37"/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vi-VN" sz="2935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21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64"/>
          <p:cNvSpPr txBox="1">
            <a:spLocks noGrp="1"/>
          </p:cNvSpPr>
          <p:nvPr>
            <p:ph type="title"/>
          </p:nvPr>
        </p:nvSpPr>
        <p:spPr>
          <a:xfrm>
            <a:off x="904875" y="686700"/>
            <a:ext cx="1052512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9; 13; 15; 19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2109;p67"/>
          <p:cNvSpPr/>
          <p:nvPr/>
        </p:nvSpPr>
        <p:spPr>
          <a:xfrm>
            <a:off x="3604627" y="2388645"/>
            <a:ext cx="4403600" cy="3267200"/>
          </a:xfrm>
          <a:prstGeom prst="roundRect">
            <a:avLst>
              <a:gd name="adj" fmla="val 564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5" name="Google Shape;2015;p64"/>
          <p:cNvSpPr/>
          <p:nvPr/>
        </p:nvSpPr>
        <p:spPr>
          <a:xfrm>
            <a:off x="3604418" y="2869317"/>
            <a:ext cx="4403600" cy="2831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grpSp>
        <p:nvGrpSpPr>
          <p:cNvPr id="4" name="Google Shape;1174;p37"/>
          <p:cNvGrpSpPr/>
          <p:nvPr/>
        </p:nvGrpSpPr>
        <p:grpSpPr>
          <a:xfrm>
            <a:off x="7261047" y="2516215"/>
            <a:ext cx="942453" cy="807115"/>
            <a:chOff x="7569175" y="1212625"/>
            <a:chExt cx="237900" cy="235500"/>
          </a:xfrm>
        </p:grpSpPr>
        <p:sp>
          <p:nvSpPr>
            <p:cNvPr id="5" name="Google Shape;1175;p37"/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176;p37"/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57"/>
          <p:cNvSpPr txBox="1">
            <a:spLocks noGrp="1"/>
          </p:cNvSpPr>
          <p:nvPr>
            <p:ph type="title"/>
          </p:nvPr>
        </p:nvSpPr>
        <p:spPr>
          <a:xfrm>
            <a:off x="1671050" y="480767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 kg; chó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15 kg; lợn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25 kg.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07" name="Google Shape;1807;p57"/>
          <p:cNvSpPr/>
          <p:nvPr/>
        </p:nvSpPr>
        <p:spPr>
          <a:xfrm>
            <a:off x="3655310" y="2650249"/>
            <a:ext cx="4758815" cy="2831200"/>
          </a:xfrm>
          <a:prstGeom prst="roundRect">
            <a:avLst>
              <a:gd name="adj" fmla="val 1210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 kg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6" name="Google Shape;1724;p54"/>
          <p:cNvSpPr/>
          <p:nvPr/>
        </p:nvSpPr>
        <p:spPr>
          <a:xfrm>
            <a:off x="3655311" y="2402649"/>
            <a:ext cx="4758814" cy="419465"/>
          </a:xfrm>
          <a:prstGeom prst="round2SameRect">
            <a:avLst>
              <a:gd name="adj1" fmla="val 36134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" name="Google Shape;1725;p54"/>
          <p:cNvGrpSpPr/>
          <p:nvPr/>
        </p:nvGrpSpPr>
        <p:grpSpPr>
          <a:xfrm>
            <a:off x="7966910" y="2393575"/>
            <a:ext cx="510027" cy="495200"/>
            <a:chOff x="7569175" y="1212625"/>
            <a:chExt cx="237900" cy="235500"/>
          </a:xfrm>
        </p:grpSpPr>
        <p:sp>
          <p:nvSpPr>
            <p:cNvPr id="28" name="Google Shape;1726;p54"/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727;p54"/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-GB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663</Words>
  <Application>Microsoft Office PowerPoint</Application>
  <PresentationFormat>Custom</PresentationFormat>
  <Paragraphs>96</Paragraphs>
  <Slides>21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第一PPT，www.1ppt.com</vt:lpstr>
      <vt:lpstr>Funny Family Quiz by Slidesgo</vt:lpstr>
      <vt:lpstr>1_Funny Family Quiz by Slidesgo</vt:lpstr>
      <vt:lpstr>4_Funny Family Quiz by Slidesgo</vt:lpstr>
      <vt:lpstr>8_Funny Family Quiz by Slidesgo</vt:lpstr>
      <vt:lpstr>5_Funny Family Quiz by Slidesgo</vt:lpstr>
      <vt:lpstr>9_Funny Family Quiz by Slidesgo</vt:lpstr>
      <vt:lpstr>PowerPoint Presentation</vt:lpstr>
      <vt:lpstr>PowerPoint Presentation</vt:lpstr>
      <vt:lpstr>PowerPoint Presentation</vt:lpstr>
      <vt:lpstr>BẮT ĐẦU !</vt:lpstr>
      <vt:lpstr>1. Tìm số trung bình cộng của: 31 và 21</vt:lpstr>
      <vt:lpstr>2. Tìm số trung bình cộng của: 17; 21; 25.</vt:lpstr>
      <vt:lpstr>3. Tìm số trung bình cộng của: 9; 13; 15; 19</vt:lpstr>
      <vt:lpstr>4. Cân nặng của gà: 2 kg; chó: 15 kg; lợn: 25 kg. Tìm số trung bình cộng cân nặng của 3 con vật.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2023-12-05T06:34:00Z</dcterms:created>
  <dcterms:modified xsi:type="dcterms:W3CDTF">2026-02-03T13:54:19Z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E1FDC36E4D2C4706B61E76995BD33AA6_12</vt:lpwstr>
  </property>
  <property fmtid="{D5CDD505-2E9C-101B-9397-08002B2CF9AE}" pid="3" name="KSOProductBuildVer">
    <vt:lpwstr>1033-12.2.0.13431</vt:lpwstr>
  </property>
</Properties>
</file>