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6" r:id="rId3"/>
    <p:sldMasterId id="2147483692" r:id="rId4"/>
    <p:sldMasterId id="2147483718" r:id="rId5"/>
    <p:sldMasterId id="2147483734" r:id="rId6"/>
  </p:sldMasterIdLst>
  <p:notesMasterIdLst>
    <p:notesMasterId r:id="rId36"/>
  </p:notesMasterIdLst>
  <p:sldIdLst>
    <p:sldId id="256" r:id="rId7"/>
    <p:sldId id="291" r:id="rId8"/>
    <p:sldId id="315" r:id="rId9"/>
    <p:sldId id="294" r:id="rId10"/>
    <p:sldId id="257" r:id="rId11"/>
    <p:sldId id="293" r:id="rId12"/>
    <p:sldId id="295" r:id="rId13"/>
    <p:sldId id="324" r:id="rId14"/>
    <p:sldId id="292" r:id="rId15"/>
    <p:sldId id="325" r:id="rId16"/>
    <p:sldId id="326" r:id="rId17"/>
    <p:sldId id="327" r:id="rId18"/>
    <p:sldId id="392" r:id="rId19"/>
    <p:sldId id="393" r:id="rId20"/>
    <p:sldId id="394" r:id="rId21"/>
    <p:sldId id="395" r:id="rId22"/>
    <p:sldId id="323" r:id="rId23"/>
    <p:sldId id="396" r:id="rId24"/>
    <p:sldId id="397" r:id="rId25"/>
    <p:sldId id="398" r:id="rId26"/>
    <p:sldId id="399" r:id="rId27"/>
    <p:sldId id="400" r:id="rId28"/>
    <p:sldId id="401" r:id="rId29"/>
    <p:sldId id="402" r:id="rId30"/>
    <p:sldId id="403" r:id="rId31"/>
    <p:sldId id="404" r:id="rId32"/>
    <p:sldId id="353" r:id="rId33"/>
    <p:sldId id="405" r:id="rId34"/>
    <p:sldId id="322"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4658"/>
    <a:srgbClr val="26C0BC"/>
    <a:srgbClr val="E4403D"/>
    <a:srgbClr val="48AEE6"/>
    <a:srgbClr val="7FBCDA"/>
    <a:srgbClr val="CBEBFD"/>
    <a:srgbClr val="FEEFF4"/>
    <a:srgbClr val="FF7D88"/>
    <a:srgbClr val="E6D5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14" autoAdjust="0"/>
  </p:normalViewPr>
  <p:slideViewPr>
    <p:cSldViewPr snapToGrid="0" showGuides="1">
      <p:cViewPr varScale="1">
        <p:scale>
          <a:sx n="74" d="100"/>
          <a:sy n="74" d="100"/>
        </p:scale>
        <p:origin x="576" y="-72"/>
      </p:cViewPr>
      <p:guideLst>
        <p:guide orient="horz" pos="2160"/>
        <p:guide pos="3845"/>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2026/3/10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extLst>
      <p:ext uri="{BB962C8B-B14F-4D97-AF65-F5344CB8AC3E}">
        <p14:creationId xmlns:p14="http://schemas.microsoft.com/office/powerpoint/2010/main" val="2032384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2019851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4145776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671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569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272816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8932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4152879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037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790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55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135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388128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32648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2026/3/10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2026/3/10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2026/3/10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469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866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802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930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153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71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219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950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2026/3/10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12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541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237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39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16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83405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2847290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407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02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651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2026/3/10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83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140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700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907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543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617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550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270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949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6486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2026/3/10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0966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914015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02038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862713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947070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64036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23703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214285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5593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715640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EDD6555-5A17-43EC-AD60-A02D9CB5220E}" type="datetimeFigureOut">
              <a:rPr lang="zh-CN" altLang="en-US" smtClean="0"/>
              <a:t>2026/3/10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模板下载：</a:t>
            </a:r>
            <a:r>
              <a:rPr lang="en-US" altLang="zh-CN" sz="100" dirty="0">
                <a:solidFill>
                  <a:prstClr val="white"/>
                </a:solidFill>
                <a:latin typeface="Calibri"/>
                <a:ea typeface="宋体" panose="02010600030101010101" pitchFamily="2" charset="-122"/>
              </a:rPr>
              <a:t>www.1ppt.com/moban/          </a:t>
            </a:r>
            <a:r>
              <a:rPr lang="zh-CN" altLang="en-US" sz="100" dirty="0">
                <a:solidFill>
                  <a:prstClr val="white"/>
                </a:solidFill>
                <a:latin typeface="Calibri"/>
                <a:ea typeface="宋体" panose="02010600030101010101" pitchFamily="2" charset="-122"/>
              </a:rPr>
              <a:t>行业</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www.1ppt.com/hangye/ </a:t>
            </a:r>
          </a:p>
          <a:p>
            <a:r>
              <a:rPr lang="zh-CN" altLang="en-US" sz="100" dirty="0">
                <a:solidFill>
                  <a:prstClr val="white"/>
                </a:solidFill>
                <a:latin typeface="Calibri"/>
                <a:ea typeface="宋体" panose="02010600030101010101" pitchFamily="2" charset="-122"/>
              </a:rPr>
              <a:t>节日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www.1ppt.com/jieri/          PPT</a:t>
            </a:r>
            <a:r>
              <a:rPr lang="zh-CN" altLang="en-US" sz="100" dirty="0">
                <a:solidFill>
                  <a:prstClr val="white"/>
                </a:solidFill>
                <a:latin typeface="Calibri"/>
                <a:ea typeface="宋体" panose="02010600030101010101" pitchFamily="2" charset="-122"/>
              </a:rPr>
              <a:t>素材：</a:t>
            </a:r>
            <a:r>
              <a:rPr lang="en-US" altLang="zh-CN" sz="100" dirty="0">
                <a:solidFill>
                  <a:prstClr val="white"/>
                </a:solidFill>
                <a:latin typeface="Calibri"/>
                <a:ea typeface="宋体" panose="02010600030101010101" pitchFamily="2" charset="-122"/>
              </a:rPr>
              <a:t>www.1ppt.com/sucai/</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背景图片：</a:t>
            </a:r>
            <a:r>
              <a:rPr lang="en-US" altLang="zh-CN" sz="100" dirty="0">
                <a:solidFill>
                  <a:prstClr val="white"/>
                </a:solidFill>
                <a:latin typeface="Calibri"/>
                <a:ea typeface="宋体" panose="02010600030101010101" pitchFamily="2" charset="-122"/>
              </a:rPr>
              <a:t>www.1ppt.com/beijing/        PPT</a:t>
            </a:r>
            <a:r>
              <a:rPr lang="zh-CN" altLang="en-US" sz="100" dirty="0">
                <a:solidFill>
                  <a:prstClr val="white"/>
                </a:solidFill>
                <a:latin typeface="Calibri"/>
                <a:ea typeface="宋体" panose="02010600030101010101" pitchFamily="2" charset="-122"/>
              </a:rPr>
              <a:t>图表：</a:t>
            </a:r>
            <a:r>
              <a:rPr lang="en-US" altLang="zh-CN" sz="100" dirty="0">
                <a:solidFill>
                  <a:prstClr val="white"/>
                </a:solidFill>
                <a:latin typeface="Calibri"/>
                <a:ea typeface="宋体" panose="02010600030101010101" pitchFamily="2" charset="-122"/>
              </a:rPr>
              <a:t>www.1ppt.com/tubiao/      </a:t>
            </a:r>
          </a:p>
          <a:p>
            <a:r>
              <a:rPr lang="zh-CN" altLang="en-US" sz="100" dirty="0">
                <a:solidFill>
                  <a:prstClr val="white"/>
                </a:solidFill>
                <a:latin typeface="Calibri"/>
                <a:ea typeface="宋体" panose="02010600030101010101" pitchFamily="2" charset="-122"/>
              </a:rPr>
              <a:t>精美</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下载：</a:t>
            </a:r>
            <a:r>
              <a:rPr lang="en-US" altLang="zh-CN" sz="100" dirty="0">
                <a:solidFill>
                  <a:prstClr val="white"/>
                </a:solidFill>
                <a:latin typeface="Calibri"/>
                <a:ea typeface="宋体" panose="02010600030101010101" pitchFamily="2" charset="-122"/>
              </a:rPr>
              <a:t>www.1ppt.com/xiazai/         PPT</a:t>
            </a:r>
            <a:r>
              <a:rPr lang="zh-CN" altLang="en-US" sz="100" dirty="0">
                <a:solidFill>
                  <a:prstClr val="white"/>
                </a:solidFill>
                <a:latin typeface="Calibri"/>
                <a:ea typeface="宋体" panose="02010600030101010101" pitchFamily="2" charset="-122"/>
              </a:rPr>
              <a:t>教程： </a:t>
            </a:r>
            <a:r>
              <a:rPr lang="en-US" altLang="zh-CN" sz="100" dirty="0">
                <a:solidFill>
                  <a:prstClr val="white"/>
                </a:solidFill>
                <a:latin typeface="Calibri"/>
                <a:ea typeface="宋体" panose="02010600030101010101" pitchFamily="2" charset="-122"/>
              </a:rPr>
              <a:t>www.1ppt.com/powerpoint/      </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课件：</a:t>
            </a:r>
            <a:r>
              <a:rPr lang="en-US" altLang="zh-CN" sz="100" dirty="0">
                <a:solidFill>
                  <a:prstClr val="white"/>
                </a:solidFill>
                <a:latin typeface="Calibri"/>
                <a:ea typeface="宋体" panose="02010600030101010101" pitchFamily="2" charset="-122"/>
              </a:rPr>
              <a:t>www.1ppt.com/kejian/             </a:t>
            </a:r>
            <a:r>
              <a:rPr lang="zh-CN" altLang="en-US" sz="100" dirty="0">
                <a:solidFill>
                  <a:prstClr val="white"/>
                </a:solidFill>
                <a:latin typeface="Calibri"/>
                <a:ea typeface="宋体" panose="02010600030101010101" pitchFamily="2" charset="-122"/>
              </a:rPr>
              <a:t>字体下载：</a:t>
            </a:r>
            <a:r>
              <a:rPr lang="en-US" altLang="zh-CN" sz="100" dirty="0">
                <a:solidFill>
                  <a:prstClr val="white"/>
                </a:solidFill>
                <a:latin typeface="Calibri"/>
                <a:ea typeface="宋体" panose="02010600030101010101" pitchFamily="2" charset="-122"/>
              </a:rPr>
              <a:t>www.1ppt.com/ziti/</a:t>
            </a:r>
          </a:p>
          <a:p>
            <a:r>
              <a:rPr lang="zh-CN" altLang="en-US" sz="100" dirty="0">
                <a:solidFill>
                  <a:prstClr val="white"/>
                </a:solidFill>
                <a:latin typeface="Calibri"/>
                <a:ea typeface="宋体" panose="02010600030101010101" pitchFamily="2" charset="-122"/>
              </a:rPr>
              <a:t>工作总结</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www.1ppt.com/xiazai/zongjie/ </a:t>
            </a:r>
            <a:r>
              <a:rPr lang="zh-CN" altLang="en-US" sz="100" dirty="0">
                <a:solidFill>
                  <a:prstClr val="white"/>
                </a:solidFill>
                <a:latin typeface="Calibri"/>
                <a:ea typeface="宋体" panose="02010600030101010101" pitchFamily="2" charset="-122"/>
              </a:rPr>
              <a:t>工作计划：</a:t>
            </a:r>
            <a:r>
              <a:rPr lang="en-US" altLang="zh-CN" sz="100" dirty="0">
                <a:solidFill>
                  <a:prstClr val="white"/>
                </a:solidFill>
                <a:latin typeface="Calibri"/>
                <a:ea typeface="宋体" panose="02010600030101010101" pitchFamily="2" charset="-122"/>
              </a:rPr>
              <a:t>www.1ppt.com/xiazai/jihua/</a:t>
            </a:r>
          </a:p>
          <a:p>
            <a:r>
              <a:rPr lang="zh-CN" altLang="en-US" sz="100" dirty="0">
                <a:solidFill>
                  <a:prstClr val="white"/>
                </a:solidFill>
                <a:latin typeface="Calibri"/>
                <a:ea typeface="宋体" panose="02010600030101010101" pitchFamily="2" charset="-122"/>
              </a:rPr>
              <a:t>商务</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www.1ppt.com/moban/shangwu/  </a:t>
            </a:r>
            <a:r>
              <a:rPr lang="zh-CN" altLang="en-US" sz="100" dirty="0">
                <a:solidFill>
                  <a:prstClr val="white"/>
                </a:solidFill>
                <a:latin typeface="Calibri"/>
                <a:ea typeface="宋体" panose="02010600030101010101" pitchFamily="2" charset="-122"/>
              </a:rPr>
              <a:t>个人简历</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www.1ppt.com/xiazai/jianli/  </a:t>
            </a:r>
          </a:p>
          <a:p>
            <a:r>
              <a:rPr lang="zh-CN" altLang="en-US" sz="100" dirty="0">
                <a:solidFill>
                  <a:prstClr val="white"/>
                </a:solidFill>
                <a:latin typeface="Calibri"/>
                <a:ea typeface="宋体" panose="02010600030101010101" pitchFamily="2" charset="-122"/>
              </a:rPr>
              <a:t>毕业答辩</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www.1ppt.com/xiazai/dabian/  </a:t>
            </a:r>
            <a:r>
              <a:rPr lang="zh-CN" altLang="en-US" sz="100" dirty="0">
                <a:solidFill>
                  <a:prstClr val="white"/>
                </a:solidFill>
                <a:latin typeface="Calibri"/>
                <a:ea typeface="宋体" panose="02010600030101010101" pitchFamily="2" charset="-122"/>
              </a:rPr>
              <a:t>工作汇报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www.1ppt.com/xiazai/huibao/    </a:t>
            </a:r>
          </a:p>
          <a:p>
            <a:r>
              <a:rPr lang="en-US" altLang="zh-CN" sz="100" dirty="0">
                <a:solidFill>
                  <a:prstClr val="white"/>
                </a:solidFill>
                <a:latin typeface="Calibri"/>
                <a:ea typeface="宋体" panose="02010600030101010101" pitchFamily="2" charset="-122"/>
              </a:rPr>
              <a:t> </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852195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6895016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502068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287423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35024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61006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224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12103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1179809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943547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DD6555-5A17-43EC-AD60-A02D9CB5220E}" type="datetimeFigureOut">
              <a:rPr lang="zh-CN" altLang="en-US" smtClean="0"/>
              <a:t>2026/3/10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42629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9114136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717684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9386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2090568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901413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059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3911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0035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00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DD6555-5A17-43EC-AD60-A02D9CB5220E}" type="datetimeFigureOut">
              <a:rPr lang="zh-CN" altLang="en-US" smtClean="0"/>
              <a:t>2026/3/10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079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525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976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291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495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915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044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3939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1729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69438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2026/3/10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5010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37360761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3EFD5D7-1E29-5E3B-99F1-4585A24BF1F0}"/>
              </a:ext>
            </a:extLst>
          </p:cNvPr>
          <p:cNvSpPr>
            <a:spLocks noGrp="1"/>
          </p:cNvSpPr>
          <p:nvPr>
            <p:ph type="dt" sz="half" idx="10"/>
          </p:nvPr>
        </p:nvSpPr>
        <p:spPr/>
        <p:txBody>
          <a:bodyPr/>
          <a:lstStyle/>
          <a:p>
            <a:fld id="{B00B1C30-ABDF-4BF3-A65D-A7FEF6A5FF32}" type="datetimeFigureOut">
              <a:rPr lang="en-US" smtClean="0"/>
              <a:t>3/10/2026</a:t>
            </a:fld>
            <a:endParaRPr lang="en-US"/>
          </a:p>
        </p:txBody>
      </p:sp>
      <p:sp>
        <p:nvSpPr>
          <p:cNvPr id="5" name="Footer Placeholder 4">
            <a:extLst>
              <a:ext uri="{FF2B5EF4-FFF2-40B4-BE49-F238E27FC236}">
                <a16:creationId xmlns:a16="http://schemas.microsoft.com/office/drawing/2014/main" xmlns=""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683713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086458-026B-EAF6-532E-98F369A9242C}"/>
              </a:ext>
            </a:extLst>
          </p:cNvPr>
          <p:cNvSpPr>
            <a:spLocks noGrp="1"/>
          </p:cNvSpPr>
          <p:nvPr>
            <p:ph type="dt" sz="half" idx="10"/>
          </p:nvPr>
        </p:nvSpPr>
        <p:spPr/>
        <p:txBody>
          <a:bodyPr/>
          <a:lstStyle/>
          <a:p>
            <a:fld id="{B00B1C30-ABDF-4BF3-A65D-A7FEF6A5FF32}" type="datetimeFigureOut">
              <a:rPr lang="en-US" smtClean="0"/>
              <a:t>3/10/2026</a:t>
            </a:fld>
            <a:endParaRPr lang="en-US"/>
          </a:p>
        </p:txBody>
      </p:sp>
      <p:sp>
        <p:nvSpPr>
          <p:cNvPr id="5" name="Footer Placeholder 4">
            <a:extLst>
              <a:ext uri="{FF2B5EF4-FFF2-40B4-BE49-F238E27FC236}">
                <a16:creationId xmlns:a16="http://schemas.microsoft.com/office/drawing/2014/main" xmlns=""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933346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A5AA050-E50A-CA9A-B2D1-E9887FFCFB08}"/>
              </a:ext>
            </a:extLst>
          </p:cNvPr>
          <p:cNvSpPr>
            <a:spLocks noGrp="1"/>
          </p:cNvSpPr>
          <p:nvPr>
            <p:ph type="dt" sz="half" idx="10"/>
          </p:nvPr>
        </p:nvSpPr>
        <p:spPr/>
        <p:txBody>
          <a:bodyPr/>
          <a:lstStyle/>
          <a:p>
            <a:fld id="{B00B1C30-ABDF-4BF3-A65D-A7FEF6A5FF32}" type="datetimeFigureOut">
              <a:rPr lang="en-US" smtClean="0"/>
              <a:t>3/10/2026</a:t>
            </a:fld>
            <a:endParaRPr lang="en-US"/>
          </a:p>
        </p:txBody>
      </p:sp>
      <p:sp>
        <p:nvSpPr>
          <p:cNvPr id="5" name="Footer Placeholder 4">
            <a:extLst>
              <a:ext uri="{FF2B5EF4-FFF2-40B4-BE49-F238E27FC236}">
                <a16:creationId xmlns:a16="http://schemas.microsoft.com/office/drawing/2014/main" xmlns=""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409132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5C40AC6-02CD-5123-4483-BCD39E95359A}"/>
              </a:ext>
            </a:extLst>
          </p:cNvPr>
          <p:cNvSpPr>
            <a:spLocks noGrp="1"/>
          </p:cNvSpPr>
          <p:nvPr>
            <p:ph type="dt" sz="half" idx="10"/>
          </p:nvPr>
        </p:nvSpPr>
        <p:spPr/>
        <p:txBody>
          <a:bodyPr/>
          <a:lstStyle/>
          <a:p>
            <a:fld id="{B00B1C30-ABDF-4BF3-A65D-A7FEF6A5FF32}" type="datetimeFigureOut">
              <a:rPr lang="en-US" smtClean="0"/>
              <a:t>3/10/2026</a:t>
            </a:fld>
            <a:endParaRPr lang="en-US"/>
          </a:p>
        </p:txBody>
      </p:sp>
      <p:sp>
        <p:nvSpPr>
          <p:cNvPr id="6" name="Footer Placeholder 5">
            <a:extLst>
              <a:ext uri="{FF2B5EF4-FFF2-40B4-BE49-F238E27FC236}">
                <a16:creationId xmlns:a16="http://schemas.microsoft.com/office/drawing/2014/main" xmlns=""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9693918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E48B7AB-092D-B1D4-1DBF-723C4E078190}"/>
              </a:ext>
            </a:extLst>
          </p:cNvPr>
          <p:cNvSpPr>
            <a:spLocks noGrp="1"/>
          </p:cNvSpPr>
          <p:nvPr>
            <p:ph type="dt" sz="half" idx="10"/>
          </p:nvPr>
        </p:nvSpPr>
        <p:spPr/>
        <p:txBody>
          <a:bodyPr/>
          <a:lstStyle/>
          <a:p>
            <a:fld id="{B00B1C30-ABDF-4BF3-A65D-A7FEF6A5FF32}" type="datetimeFigureOut">
              <a:rPr lang="en-US" smtClean="0"/>
              <a:t>3/10/2026</a:t>
            </a:fld>
            <a:endParaRPr lang="en-US"/>
          </a:p>
        </p:txBody>
      </p:sp>
      <p:sp>
        <p:nvSpPr>
          <p:cNvPr id="8" name="Footer Placeholder 7">
            <a:extLst>
              <a:ext uri="{FF2B5EF4-FFF2-40B4-BE49-F238E27FC236}">
                <a16:creationId xmlns:a16="http://schemas.microsoft.com/office/drawing/2014/main" xmlns=""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092551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F39D0B0-D9EB-7D6B-3E59-3C76880C47AE}"/>
              </a:ext>
            </a:extLst>
          </p:cNvPr>
          <p:cNvSpPr>
            <a:spLocks noGrp="1"/>
          </p:cNvSpPr>
          <p:nvPr>
            <p:ph type="dt" sz="half" idx="10"/>
          </p:nvPr>
        </p:nvSpPr>
        <p:spPr/>
        <p:txBody>
          <a:bodyPr/>
          <a:lstStyle/>
          <a:p>
            <a:fld id="{B00B1C30-ABDF-4BF3-A65D-A7FEF6A5FF32}" type="datetimeFigureOut">
              <a:rPr lang="en-US" smtClean="0"/>
              <a:t>3/10/2026</a:t>
            </a:fld>
            <a:endParaRPr lang="en-US"/>
          </a:p>
        </p:txBody>
      </p:sp>
      <p:sp>
        <p:nvSpPr>
          <p:cNvPr id="4" name="Footer Placeholder 3">
            <a:extLst>
              <a:ext uri="{FF2B5EF4-FFF2-40B4-BE49-F238E27FC236}">
                <a16:creationId xmlns:a16="http://schemas.microsoft.com/office/drawing/2014/main" xmlns=""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741520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A69DC18-566D-D5AF-8918-68B02F36DA9C}"/>
              </a:ext>
            </a:extLst>
          </p:cNvPr>
          <p:cNvSpPr>
            <a:spLocks noGrp="1"/>
          </p:cNvSpPr>
          <p:nvPr>
            <p:ph type="dt" sz="half" idx="10"/>
          </p:nvPr>
        </p:nvSpPr>
        <p:spPr/>
        <p:txBody>
          <a:bodyPr/>
          <a:lstStyle/>
          <a:p>
            <a:fld id="{B00B1C30-ABDF-4BF3-A65D-A7FEF6A5FF32}" type="datetimeFigureOut">
              <a:rPr lang="en-US" smtClean="0"/>
              <a:t>3/10/2026</a:t>
            </a:fld>
            <a:endParaRPr lang="en-US"/>
          </a:p>
        </p:txBody>
      </p:sp>
      <p:sp>
        <p:nvSpPr>
          <p:cNvPr id="3" name="Footer Placeholder 2">
            <a:extLst>
              <a:ext uri="{FF2B5EF4-FFF2-40B4-BE49-F238E27FC236}">
                <a16:creationId xmlns:a16="http://schemas.microsoft.com/office/drawing/2014/main" xmlns=""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0910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F71A689-9CED-74E6-29D8-E606FDF929BE}"/>
              </a:ext>
            </a:extLst>
          </p:cNvPr>
          <p:cNvSpPr>
            <a:spLocks noGrp="1"/>
          </p:cNvSpPr>
          <p:nvPr>
            <p:ph type="dt" sz="half" idx="10"/>
          </p:nvPr>
        </p:nvSpPr>
        <p:spPr/>
        <p:txBody>
          <a:bodyPr/>
          <a:lstStyle/>
          <a:p>
            <a:fld id="{B00B1C30-ABDF-4BF3-A65D-A7FEF6A5FF32}" type="datetimeFigureOut">
              <a:rPr lang="en-US" smtClean="0"/>
              <a:t>3/10/2026</a:t>
            </a:fld>
            <a:endParaRPr lang="en-US"/>
          </a:p>
        </p:txBody>
      </p:sp>
      <p:sp>
        <p:nvSpPr>
          <p:cNvPr id="6" name="Footer Placeholder 5">
            <a:extLst>
              <a:ext uri="{FF2B5EF4-FFF2-40B4-BE49-F238E27FC236}">
                <a16:creationId xmlns:a16="http://schemas.microsoft.com/office/drawing/2014/main" xmlns=""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74926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2026/3/10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64EC6AC-0370-3340-F35D-0F5FD8B55706}"/>
              </a:ext>
            </a:extLst>
          </p:cNvPr>
          <p:cNvSpPr>
            <a:spLocks noGrp="1"/>
          </p:cNvSpPr>
          <p:nvPr>
            <p:ph type="dt" sz="half" idx="10"/>
          </p:nvPr>
        </p:nvSpPr>
        <p:spPr/>
        <p:txBody>
          <a:bodyPr/>
          <a:lstStyle/>
          <a:p>
            <a:fld id="{B00B1C30-ABDF-4BF3-A65D-A7FEF6A5FF32}" type="datetimeFigureOut">
              <a:rPr lang="en-US" smtClean="0"/>
              <a:t>3/10/2026</a:t>
            </a:fld>
            <a:endParaRPr lang="en-US"/>
          </a:p>
        </p:txBody>
      </p:sp>
      <p:sp>
        <p:nvSpPr>
          <p:cNvPr id="6" name="Footer Placeholder 5">
            <a:extLst>
              <a:ext uri="{FF2B5EF4-FFF2-40B4-BE49-F238E27FC236}">
                <a16:creationId xmlns:a16="http://schemas.microsoft.com/office/drawing/2014/main" xmlns=""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756701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E4ACD7-A60D-367C-C5CD-E82B6574BB15}"/>
              </a:ext>
            </a:extLst>
          </p:cNvPr>
          <p:cNvSpPr>
            <a:spLocks noGrp="1"/>
          </p:cNvSpPr>
          <p:nvPr>
            <p:ph type="dt" sz="half" idx="10"/>
          </p:nvPr>
        </p:nvSpPr>
        <p:spPr/>
        <p:txBody>
          <a:bodyPr/>
          <a:lstStyle/>
          <a:p>
            <a:fld id="{B00B1C30-ABDF-4BF3-A65D-A7FEF6A5FF32}" type="datetimeFigureOut">
              <a:rPr lang="en-US" smtClean="0"/>
              <a:t>3/10/2026</a:t>
            </a:fld>
            <a:endParaRPr lang="en-US"/>
          </a:p>
        </p:txBody>
      </p:sp>
      <p:sp>
        <p:nvSpPr>
          <p:cNvPr id="5" name="Footer Placeholder 4">
            <a:extLst>
              <a:ext uri="{FF2B5EF4-FFF2-40B4-BE49-F238E27FC236}">
                <a16:creationId xmlns:a16="http://schemas.microsoft.com/office/drawing/2014/main" xmlns=""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1562287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50CF29-7AFD-644F-2D46-03DA3E695503}"/>
              </a:ext>
            </a:extLst>
          </p:cNvPr>
          <p:cNvSpPr>
            <a:spLocks noGrp="1"/>
          </p:cNvSpPr>
          <p:nvPr>
            <p:ph type="dt" sz="half" idx="10"/>
          </p:nvPr>
        </p:nvSpPr>
        <p:spPr/>
        <p:txBody>
          <a:bodyPr/>
          <a:lstStyle/>
          <a:p>
            <a:fld id="{B00B1C30-ABDF-4BF3-A65D-A7FEF6A5FF32}" type="datetimeFigureOut">
              <a:rPr lang="en-US" smtClean="0"/>
              <a:t>3/10/2026</a:t>
            </a:fld>
            <a:endParaRPr lang="en-US"/>
          </a:p>
        </p:txBody>
      </p:sp>
      <p:sp>
        <p:nvSpPr>
          <p:cNvPr id="5" name="Footer Placeholder 4">
            <a:extLst>
              <a:ext uri="{FF2B5EF4-FFF2-40B4-BE49-F238E27FC236}">
                <a16:creationId xmlns:a16="http://schemas.microsoft.com/office/drawing/2014/main" xmlns=""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2390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jpe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heme" Target="../theme/theme4.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2.jpeg"/><Relationship Id="rId2" Type="http://schemas.openxmlformats.org/officeDocument/2006/relationships/slideLayout" Target="../slideLayouts/slideLayout68.xml"/><Relationship Id="rId16"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6.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D6555-5A17-43EC-AD60-A02D9CB5220E}" type="datetimeFigureOut">
              <a:rPr lang="zh-CN" altLang="en-US" smtClean="0"/>
              <a:t>2026/3/10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D3FFD-2B64-4882-8633-4453E00B9DC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6024FA5F-2253-B64E-8F11-A66CAA06030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66850" y="142875"/>
            <a:ext cx="1219200" cy="1219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478397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11294820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669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78143419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3/10/2026</a:t>
            </a:fld>
            <a:endParaRPr lang="en-US"/>
          </a:p>
        </p:txBody>
      </p:sp>
      <p:sp>
        <p:nvSpPr>
          <p:cNvPr id="5" name="Footer Placeholder 4">
            <a:extLst>
              <a:ext uri="{FF2B5EF4-FFF2-40B4-BE49-F238E27FC236}">
                <a16:creationId xmlns:a16="http://schemas.microsoft.com/office/drawing/2014/main" xmlns=""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79700435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3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jpg"/><Relationship Id="rId1" Type="http://schemas.openxmlformats.org/officeDocument/2006/relationships/slideLayout" Target="../slideLayouts/slideLayout88.xml"/><Relationship Id="rId6" Type="http://schemas.microsoft.com/office/2007/relationships/hdphoto" Target="../media/hdphoto6.wdp"/><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0.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3" cstate="screen"/>
          <a:srcRect l="27938" r="28272"/>
          <a:stretch>
            <a:fillRect/>
          </a:stretch>
        </p:blipFill>
        <p:spPr>
          <a:xfrm>
            <a:off x="93779" y="2726756"/>
            <a:ext cx="1586731" cy="2558918"/>
          </a:xfrm>
          <a:prstGeom prst="rect">
            <a:avLst/>
          </a:prstGeom>
        </p:spPr>
      </p:pic>
      <p:pic>
        <p:nvPicPr>
          <p:cNvPr id="13" name="图片 12" descr="E:\设计\PPT\党建素材包\图片3.png图片3"/>
          <p:cNvPicPr>
            <a:picLocks noChangeAspect="1"/>
          </p:cNvPicPr>
          <p:nvPr/>
        </p:nvPicPr>
        <p:blipFill rotWithShape="1">
          <a:blip r:embed="rId4"/>
          <a:srcRect/>
          <a:stretch>
            <a:fillRect/>
          </a:stretch>
        </p:blipFill>
        <p:spPr>
          <a:xfrm>
            <a:off x="907502" y="5836207"/>
            <a:ext cx="1494703" cy="917575"/>
          </a:xfrm>
          <a:prstGeom prst="rect">
            <a:avLst/>
          </a:prstGeom>
        </p:spPr>
      </p:pic>
      <p:pic>
        <p:nvPicPr>
          <p:cNvPr id="19" name="图片 18" descr="E:\设计\PPT\党建素材包\图片1.png图片1"/>
          <p:cNvPicPr>
            <a:picLocks noChangeAspect="1"/>
          </p:cNvPicPr>
          <p:nvPr/>
        </p:nvPicPr>
        <p:blipFill>
          <a:blip r:embed="rId5"/>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5"/>
          <a:srcRect/>
          <a:stretch>
            <a:fillRect/>
          </a:stretch>
        </p:blipFill>
        <p:spPr>
          <a:xfrm flipH="1">
            <a:off x="473976" y="4748459"/>
            <a:ext cx="1097714" cy="1097280"/>
          </a:xfrm>
          <a:prstGeom prst="rect">
            <a:avLst/>
          </a:prstGeom>
        </p:spPr>
      </p:pic>
      <p:pic>
        <p:nvPicPr>
          <p:cNvPr id="3" name="图片 2" descr="组 4"/>
          <p:cNvPicPr>
            <a:picLocks noChangeAspect="1"/>
          </p:cNvPicPr>
          <p:nvPr/>
        </p:nvPicPr>
        <p:blipFill>
          <a:blip r:embed="rId6"/>
          <a:stretch>
            <a:fillRect/>
          </a:stretch>
        </p:blipFill>
        <p:spPr>
          <a:xfrm>
            <a:off x="9167495" y="1687195"/>
            <a:ext cx="2914650" cy="4761230"/>
          </a:xfrm>
          <a:prstGeom prst="rect">
            <a:avLst/>
          </a:prstGeom>
        </p:spPr>
      </p:pic>
      <p:pic>
        <p:nvPicPr>
          <p:cNvPr id="14" name="图片 13"/>
          <p:cNvPicPr>
            <a:picLocks noChangeAspect="1"/>
          </p:cNvPicPr>
          <p:nvPr/>
        </p:nvPicPr>
        <p:blipFill rotWithShape="1">
          <a:blip r:embed="rId7" cstate="print">
            <a:extLst>
              <a:ext uri="{28A0092B-C50C-407E-A947-70E740481C1C}">
                <a14:useLocalDpi xmlns:a14="http://schemas.microsoft.com/office/drawing/2010/main" val="0"/>
              </a:ext>
            </a:extLst>
          </a:blip>
          <a:srcRect r="79210"/>
          <a:stretch>
            <a:fillRect/>
          </a:stretch>
        </p:blipFill>
        <p:spPr>
          <a:xfrm>
            <a:off x="-67177" y="-85725"/>
            <a:ext cx="2534653" cy="6096000"/>
          </a:xfrm>
          <a:prstGeom prst="rect">
            <a:avLst/>
          </a:prstGeom>
        </p:spPr>
      </p:pic>
      <p:pic>
        <p:nvPicPr>
          <p:cNvPr id="18" name="图片 17"/>
          <p:cNvPicPr>
            <a:picLocks noChangeAspect="1"/>
          </p:cNvPicPr>
          <p:nvPr/>
        </p:nvPicPr>
        <p:blipFill rotWithShape="1">
          <a:blip r:embed="rId7" cstate="print">
            <a:extLst>
              <a:ext uri="{28A0092B-C50C-407E-A947-70E740481C1C}">
                <a14:useLocalDpi xmlns:a14="http://schemas.microsoft.com/office/drawing/2010/main" val="0"/>
              </a:ext>
            </a:extLst>
          </a:blip>
          <a:srcRect l="76184" b="82303"/>
          <a:stretch>
            <a:fillRect/>
          </a:stretch>
        </p:blipFill>
        <p:spPr>
          <a:xfrm>
            <a:off x="9221703" y="371475"/>
            <a:ext cx="2903621" cy="1078832"/>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27500" t="77433" r="62179" b="1"/>
          <a:stretch>
            <a:fillRect/>
          </a:stretch>
        </p:blipFill>
        <p:spPr>
          <a:xfrm>
            <a:off x="9942188" y="248023"/>
            <a:ext cx="1258316" cy="1375611"/>
          </a:xfrm>
          <a:prstGeom prst="rect">
            <a:avLst/>
          </a:prstGeom>
          <a:effectLst>
            <a:outerShdw blurRad="50800" dist="38100" dir="10800000" algn="r" rotWithShape="0">
              <a:prstClr val="black">
                <a:alpha val="20000"/>
              </a:prstClr>
            </a:outerShdw>
          </a:effectLst>
        </p:spPr>
      </p:pic>
      <p:pic>
        <p:nvPicPr>
          <p:cNvPr id="2" name="Picture 1">
            <a:extLst>
              <a:ext uri="{FF2B5EF4-FFF2-40B4-BE49-F238E27FC236}">
                <a16:creationId xmlns:a16="http://schemas.microsoft.com/office/drawing/2014/main" xmlns="" id="{AAF35F8A-2909-A14F-FFA7-32B13BAAD748}"/>
              </a:ext>
            </a:extLst>
          </p:cNvPr>
          <p:cNvPicPr>
            <a:picLocks noChangeAspect="1"/>
          </p:cNvPicPr>
          <p:nvPr/>
        </p:nvPicPr>
        <p:blipFill>
          <a:blip r:embed="rId9"/>
          <a:stretch>
            <a:fillRect/>
          </a:stretch>
        </p:blipFill>
        <p:spPr>
          <a:xfrm>
            <a:off x="3239597" y="1288617"/>
            <a:ext cx="6096528" cy="786452"/>
          </a:xfrm>
          <a:prstGeom prst="rect">
            <a:avLst/>
          </a:prstGeom>
        </p:spPr>
      </p:pic>
      <p:sp>
        <p:nvSpPr>
          <p:cNvPr id="4" name="TextBox 3">
            <a:extLst>
              <a:ext uri="{FF2B5EF4-FFF2-40B4-BE49-F238E27FC236}">
                <a16:creationId xmlns:a16="http://schemas.microsoft.com/office/drawing/2014/main" xmlns="" id="{90622C6B-ADD8-3DF8-E7FC-BC39A13290BB}"/>
              </a:ext>
            </a:extLst>
          </p:cNvPr>
          <p:cNvSpPr txBox="1"/>
          <p:nvPr/>
        </p:nvSpPr>
        <p:spPr>
          <a:xfrm>
            <a:off x="3190875" y="704850"/>
            <a:ext cx="6515100" cy="584775"/>
          </a:xfrm>
          <a:prstGeom prst="rect">
            <a:avLst/>
          </a:prstGeom>
          <a:noFill/>
        </p:spPr>
        <p:txBody>
          <a:bodyPr wrap="square" rtlCol="0">
            <a:spAutoFit/>
          </a:bodyPr>
          <a:lstStyle/>
          <a:p>
            <a:pPr algn="ctr"/>
            <a:r>
              <a:rPr lang="en-US" sz="3200" dirty="0" err="1"/>
              <a:t>Thứ</a:t>
            </a:r>
            <a:r>
              <a:rPr lang="en-US" sz="3200" dirty="0"/>
              <a:t>….</a:t>
            </a:r>
            <a:r>
              <a:rPr lang="en-US" sz="3200" dirty="0" err="1"/>
              <a:t>ngày</a:t>
            </a:r>
            <a:r>
              <a:rPr lang="en-US" sz="3200" dirty="0"/>
              <a:t>….</a:t>
            </a:r>
            <a:r>
              <a:rPr lang="en-US" sz="3200" dirty="0" err="1"/>
              <a:t>tháng</a:t>
            </a:r>
            <a:r>
              <a:rPr lang="en-US" sz="3200" dirty="0"/>
              <a:t>….</a:t>
            </a:r>
            <a:r>
              <a:rPr lang="en-US" sz="3200" dirty="0" err="1"/>
              <a:t>năm</a:t>
            </a:r>
            <a:r>
              <a:rPr lang="en-US" sz="3200" dirty="0"/>
              <a:t>……</a:t>
            </a:r>
          </a:p>
        </p:txBody>
      </p:sp>
      <p:pic>
        <p:nvPicPr>
          <p:cNvPr id="20" name="Picture 19">
            <a:extLst>
              <a:ext uri="{FF2B5EF4-FFF2-40B4-BE49-F238E27FC236}">
                <a16:creationId xmlns:a16="http://schemas.microsoft.com/office/drawing/2014/main" xmlns="" id="{89ED7EE2-CC08-6A7F-4910-3DBBEF1DCED6}"/>
              </a:ext>
            </a:extLst>
          </p:cNvPr>
          <p:cNvPicPr>
            <a:picLocks noChangeAspect="1"/>
          </p:cNvPicPr>
          <p:nvPr/>
        </p:nvPicPr>
        <p:blipFill>
          <a:blip r:embed="rId10"/>
          <a:stretch>
            <a:fillRect/>
          </a:stretch>
        </p:blipFill>
        <p:spPr>
          <a:xfrm>
            <a:off x="1791871" y="2469878"/>
            <a:ext cx="8151058" cy="3346994"/>
          </a:xfrm>
          <a:prstGeom prst="rect">
            <a:avLst/>
          </a:prstGeom>
        </p:spPr>
      </p:pic>
      <p:pic>
        <p:nvPicPr>
          <p:cNvPr id="26" name="Picture 25">
            <a:extLst>
              <a:ext uri="{FF2B5EF4-FFF2-40B4-BE49-F238E27FC236}">
                <a16:creationId xmlns:a16="http://schemas.microsoft.com/office/drawing/2014/main" xmlns="" id="{07DF44DE-BB87-A5D8-36C7-43C8D43ABEC6}"/>
              </a:ext>
            </a:extLst>
          </p:cNvPr>
          <p:cNvPicPr>
            <a:picLocks noChangeAspect="1"/>
          </p:cNvPicPr>
          <p:nvPr/>
        </p:nvPicPr>
        <p:blipFill>
          <a:blip r:embed="rId11"/>
          <a:stretch>
            <a:fillRect/>
          </a:stretch>
        </p:blipFill>
        <p:spPr>
          <a:xfrm>
            <a:off x="1297215" y="2099649"/>
            <a:ext cx="2072820" cy="9632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par>
                                <p:cTn id="45" presetID="16" presetClass="entr" presetSubtype="21"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par>
                                <p:cTn id="60" presetID="53" presetClass="entr" presetSubtype="16"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xmlns=""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xmlns=""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114425" y="1314450"/>
            <a:ext cx="8876030" cy="457200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N</a:t>
            </a:r>
            <a:r>
              <a:rPr lang="vi-VN" sz="3200" dirty="0">
                <a:solidFill>
                  <a:srgbClr val="002060"/>
                </a:solidFill>
                <a:latin typeface="Cambria" panose="02040503050406030204" pitchFamily="18" charset="0"/>
                <a:ea typeface="Cambria" panose="02040503050406030204" pitchFamily="18" charset="0"/>
              </a:rPr>
              <a:t>gười được coi là béo phì khi </a:t>
            </a:r>
            <a:r>
              <a:rPr lang="vi-VN" sz="3200" b="1" dirty="0">
                <a:solidFill>
                  <a:srgbClr val="FF0000"/>
                </a:solidFill>
                <a:latin typeface="Cambria" panose="02040503050406030204" pitchFamily="18" charset="0"/>
                <a:ea typeface="Cambria" panose="02040503050406030204" pitchFamily="18" charset="0"/>
              </a:rPr>
              <a:t>thừa cân nặng tính theo chiều cao</a:t>
            </a:r>
            <a:r>
              <a:rPr lang="vi-VN" sz="3200" dirty="0">
                <a:solidFill>
                  <a:srgbClr val="002060"/>
                </a:solidFill>
                <a:latin typeface="Cambria" panose="02040503050406030204" pitchFamily="18" charset="0"/>
                <a:ea typeface="Cambria" panose="02040503050406030204" pitchFamily="18" charset="0"/>
              </a:rPr>
              <a:t>, kèm theo những dấu hiệu về lớp mỡ tại một số vị trí nhất định trên cơ thể;</a:t>
            </a:r>
            <a:endParaRPr lang="en-US" sz="3200"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M</a:t>
            </a:r>
            <a:r>
              <a:rPr lang="vi-VN" sz="3200" dirty="0">
                <a:solidFill>
                  <a:srgbClr val="002060"/>
                </a:solidFill>
                <a:latin typeface="Cambria" panose="02040503050406030204" pitchFamily="18" charset="0"/>
                <a:ea typeface="Cambria" panose="02040503050406030204" pitchFamily="18" charset="0"/>
              </a:rPr>
              <a:t>ột số trẻ có nhiều chiều cao vượt trội so với chiều cao chuẩn thì cân nặng cũng sẽ theo đó nhiều hơn, tuy nhiên chưa chắc đã phải bệnh thừa cân béo phì, nên không kèm theo các dấu hiệu về lớp mỡ.</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xmlns=""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2:</a:t>
            </a:r>
          </a:p>
          <a:p>
            <a:pPr lvl="0" algn="ctr">
              <a:defRPr/>
            </a:pPr>
            <a:r>
              <a:rPr lang="en-US" sz="4800" dirty="0" err="1">
                <a:solidFill>
                  <a:srgbClr val="FF0000"/>
                </a:solidFill>
                <a:latin typeface="Arial" panose="020B0604020202020204" pitchFamily="34" charset="0"/>
                <a:cs typeface="Arial" panose="020B0604020202020204" pitchFamily="34" charset="0"/>
              </a:rPr>
              <a:t>Nguyên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nhân</a:t>
            </a:r>
            <a:r>
              <a:rPr lang="en-US" sz="4800" dirty="0">
                <a:solidFill>
                  <a:srgbClr val="FF0000"/>
                </a:solidFill>
                <a:latin typeface="Arial" panose="020B0604020202020204" pitchFamily="34" charset="0"/>
                <a:cs typeface="Arial" panose="020B0604020202020204" pitchFamily="34" charset="0"/>
              </a:rPr>
              <a:t> </a:t>
            </a:r>
          </a:p>
          <a:p>
            <a:pPr lvl="0" algn="ctr">
              <a:defRPr/>
            </a:pP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xmlns=""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134531688"/>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xmlns=""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xmlns=""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2 về việc làm của các bạn và cho biết: Thói quen ăn uống, vận động như thế nào có thể dẫn đến bệnh thừa cân béo phì?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xmlns="" id="{9366F578-E193-48B8-5919-59D6C9441220}"/>
              </a:ext>
            </a:extLst>
          </p:cNvPr>
          <p:cNvPicPr>
            <a:picLocks noChangeAspect="1"/>
          </p:cNvPicPr>
          <p:nvPr/>
        </p:nvPicPr>
        <p:blipFill>
          <a:blip r:embed="rId3"/>
          <a:stretch>
            <a:fillRect/>
          </a:stretch>
        </p:blipFill>
        <p:spPr>
          <a:xfrm>
            <a:off x="3538537" y="1395412"/>
            <a:ext cx="5491163" cy="5024262"/>
          </a:xfrm>
          <a:prstGeom prst="rect">
            <a:avLst/>
          </a:prstGeom>
        </p:spPr>
      </p:pic>
      <p:grpSp>
        <p:nvGrpSpPr>
          <p:cNvPr id="5" name="Group 4">
            <a:extLst>
              <a:ext uri="{FF2B5EF4-FFF2-40B4-BE49-F238E27FC236}">
                <a16:creationId xmlns:a16="http://schemas.microsoft.com/office/drawing/2014/main" xmlns="" id="{BEE1C897-B2C5-7AAA-2BC4-AA19148759F6}"/>
              </a:ext>
            </a:extLst>
          </p:cNvPr>
          <p:cNvGrpSpPr/>
          <p:nvPr/>
        </p:nvGrpSpPr>
        <p:grpSpPr>
          <a:xfrm>
            <a:off x="257175" y="4040505"/>
            <a:ext cx="3614420" cy="2817495"/>
            <a:chOff x="3601085" y="3439160"/>
            <a:chExt cx="4480560" cy="3797935"/>
          </a:xfrm>
        </p:grpSpPr>
        <p:pic>
          <p:nvPicPr>
            <p:cNvPr id="7" name="Content Placeholder 3" descr="Picture1hh">
              <a:extLst>
                <a:ext uri="{FF2B5EF4-FFF2-40B4-BE49-F238E27FC236}">
                  <a16:creationId xmlns:a16="http://schemas.microsoft.com/office/drawing/2014/main" xmlns="" id="{5D3B6E47-F483-2B51-8F1C-F1F7240D8200}"/>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8" name="Text Box 9">
              <a:extLst>
                <a:ext uri="{FF2B5EF4-FFF2-40B4-BE49-F238E27FC236}">
                  <a16:creationId xmlns:a16="http://schemas.microsoft.com/office/drawing/2014/main" xmlns="" id="{438F7FF5-7552-163A-3CEC-1B03675F9970}"/>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82697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2246769"/>
          </a:xfrm>
          <a:prstGeom prst="rect">
            <a:avLst/>
          </a:prstGeom>
          <a:noFill/>
        </p:spPr>
        <p:txBody>
          <a:bodyPr wrap="square" rtlCol="0">
            <a:spAutoFit/>
          </a:bodyPr>
          <a:lstStyle/>
          <a:p>
            <a:pPr algn="ctr"/>
            <a:r>
              <a:rPr lang="nl-NL" sz="2800" dirty="0">
                <a:latin typeface="Cambria" panose="02040503050406030204" pitchFamily="18" charset="0"/>
                <a:ea typeface="Cambria" panose="02040503050406030204" pitchFamily="18" charset="0"/>
              </a:rPr>
              <a:t>Thói quen </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thường xuyên</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ăn nhiều thức ăn hơn tiêu chuẩn dành cho một khẩu phần ăn </a:t>
            </a:r>
            <a:r>
              <a:rPr lang="vi-VN" sz="2800" dirty="0">
                <a:latin typeface="Cambria" panose="02040503050406030204" pitchFamily="18" charset="0"/>
                <a:ea typeface="Cambria" panose="02040503050406030204" pitchFamily="18" charset="0"/>
              </a:rPr>
              <a:t>(quá</a:t>
            </a:r>
            <a:r>
              <a:rPr lang="nl-NL" sz="2800" dirty="0">
                <a:latin typeface="Cambria" panose="02040503050406030204" pitchFamily="18" charset="0"/>
                <a:ea typeface="Cambria" panose="02040503050406030204" pitchFamily="18" charset="0"/>
              </a:rPr>
              <a:t> thừa chất đường</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bột chất đạm và chất béo</a:t>
            </a: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xmlns="" id="{E8227BE7-537E-9B9E-FA55-27236E3955A2}"/>
              </a:ext>
            </a:extLst>
          </p:cNvPr>
          <p:cNvPicPr>
            <a:picLocks noChangeAspect="1"/>
          </p:cNvPicPr>
          <p:nvPr/>
        </p:nvPicPr>
        <p:blipFill>
          <a:blip r:embed="rId4"/>
          <a:stretch>
            <a:fillRect/>
          </a:stretch>
        </p:blipFill>
        <p:spPr>
          <a:xfrm>
            <a:off x="1076325" y="1347787"/>
            <a:ext cx="4724400" cy="351559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Ăn buổi tối trước khi đi ngủ, ăn đồ ăn nhanh, uống nước ngọt có ga.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2" name="Picture 11">
            <a:extLst>
              <a:ext uri="{FF2B5EF4-FFF2-40B4-BE49-F238E27FC236}">
                <a16:creationId xmlns:a16="http://schemas.microsoft.com/office/drawing/2014/main" xmlns="" id="{B007E384-DAE8-C112-ACEE-470E32D3E3DA}"/>
              </a:ext>
            </a:extLst>
          </p:cNvPr>
          <p:cNvPicPr>
            <a:picLocks noChangeAspect="1"/>
          </p:cNvPicPr>
          <p:nvPr/>
        </p:nvPicPr>
        <p:blipFill>
          <a:blip r:embed="rId4"/>
          <a:stretch>
            <a:fillRect/>
          </a:stretch>
        </p:blipFill>
        <p:spPr>
          <a:xfrm>
            <a:off x="1585912" y="1504950"/>
            <a:ext cx="4283136" cy="3190875"/>
          </a:xfrm>
          <a:prstGeom prst="rect">
            <a:avLst/>
          </a:prstGeom>
        </p:spPr>
      </p:pic>
    </p:spTree>
    <p:extLst>
      <p:ext uri="{BB962C8B-B14F-4D97-AF65-F5344CB8AC3E}">
        <p14:creationId xmlns:p14="http://schemas.microsoft.com/office/powerpoint/2010/main" val="15177703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938992"/>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Thói quen ít vận động</a:t>
            </a:r>
            <a:r>
              <a:rPr lang="en-US" sz="4000" dirty="0">
                <a:solidFill>
                  <a:prstClr val="black"/>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thường xuyên ngồi </a:t>
            </a:r>
            <a:r>
              <a:rPr lang="en-US" sz="4000" dirty="0" err="1">
                <a:solidFill>
                  <a:prstClr val="black"/>
                </a:solidFill>
                <a:latin typeface="Cambria" panose="02040503050406030204" pitchFamily="18" charset="0"/>
                <a:ea typeface="Cambria" panose="02040503050406030204" pitchFamily="18" charset="0"/>
              </a:rPr>
              <a:t>yên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chỗ</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xmlns="" id="{A5D7DE3C-8545-6515-52A7-E6D161BA4CC9}"/>
              </a:ext>
            </a:extLst>
          </p:cNvPr>
          <p:cNvPicPr>
            <a:picLocks noChangeAspect="1"/>
          </p:cNvPicPr>
          <p:nvPr/>
        </p:nvPicPr>
        <p:blipFill>
          <a:blip r:embed="rId4"/>
          <a:stretch>
            <a:fillRect/>
          </a:stretch>
        </p:blipFill>
        <p:spPr>
          <a:xfrm>
            <a:off x="895350" y="1553254"/>
            <a:ext cx="5510062" cy="3094946"/>
          </a:xfrm>
          <a:prstGeom prst="rect">
            <a:avLst/>
          </a:prstGeom>
        </p:spPr>
      </p:pic>
    </p:spTree>
    <p:extLst>
      <p:ext uri="{BB962C8B-B14F-4D97-AF65-F5344CB8AC3E}">
        <p14:creationId xmlns:p14="http://schemas.microsoft.com/office/powerpoint/2010/main" val="2578966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xmlns=""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xmlns=""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2076450"/>
            <a:ext cx="8495030" cy="291465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rPr>
              <a:t>Nguyên nhân dẫn đến bệnh thường do chế độ ăn uống thừa các chất bột đường, chất béo, chất đạm và ít vận động.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extLst>
      <p:ext uri="{BB962C8B-B14F-4D97-AF65-F5344CB8AC3E}">
        <p14:creationId xmlns:p14="http://schemas.microsoft.com/office/powerpoint/2010/main" val="1180807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ệnh Béo Phì  Kiến Thức Của Bé  Hi Pencil Studio_1080p">
            <a:hlinkClick r:id="" action="ppaction://media"/>
            <a:extLst>
              <a:ext uri="{FF2B5EF4-FFF2-40B4-BE49-F238E27FC236}">
                <a16:creationId xmlns:a16="http://schemas.microsoft.com/office/drawing/2014/main" xmlns="" id="{52CF26EC-E5B6-C3E6-5AD6-FE06C97ECA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71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xmlns=""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3:</a:t>
            </a:r>
          </a:p>
          <a:p>
            <a:pPr lvl="0" algn="ctr">
              <a:defRPr/>
            </a:pPr>
            <a:r>
              <a:rPr lang="en-US" sz="4800" dirty="0" err="1">
                <a:solidFill>
                  <a:srgbClr val="FF0000"/>
                </a:solidFill>
                <a:latin typeface="Arial" panose="020B0604020202020204" pitchFamily="34" charset="0"/>
                <a:cs typeface="Arial" panose="020B0604020202020204" pitchFamily="34" charset="0"/>
              </a:rPr>
              <a:t>Một</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số</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việc</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làm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phòng</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tránh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xmlns=""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4173815436"/>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xmlns=""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xmlns=""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2" name="Speech Bubble: Rectangle with Corners Rounded 1">
            <a:extLst>
              <a:ext uri="{FF2B5EF4-FFF2-40B4-BE49-F238E27FC236}">
                <a16:creationId xmlns:a16="http://schemas.microsoft.com/office/drawing/2014/main" xmlns="" id="{1B5FB343-2568-483B-3200-40AD9761A8CD}"/>
              </a:ext>
            </a:extLst>
          </p:cNvPr>
          <p:cNvSpPr/>
          <p:nvPr/>
        </p:nvSpPr>
        <p:spPr>
          <a:xfrm flipH="1">
            <a:off x="4255770" y="1266190"/>
            <a:ext cx="6450330" cy="20161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63DB9"/>
                </a:solidFill>
                <a:latin typeface="Cambria" panose="02040503050406030204" pitchFamily="18" charset="0"/>
                <a:ea typeface="Cambria" panose="02040503050406030204" pitchFamily="18" charset="0"/>
              </a:rPr>
              <a:t>Nêu</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một</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số</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cách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phòng</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tránh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thừa</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cân</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béo</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phì</a:t>
            </a:r>
            <a:r>
              <a:rPr lang="en-US" sz="4000" b="1" dirty="0">
                <a:solidFill>
                  <a:srgbClr val="063DB9"/>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63DB9"/>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xmlns="" id="{C70B3D18-A7B8-9FE5-D2EA-B260793EBA4A}"/>
              </a:ext>
            </a:extLst>
          </p:cNvPr>
          <p:cNvGrpSpPr/>
          <p:nvPr/>
        </p:nvGrpSpPr>
        <p:grpSpPr>
          <a:xfrm>
            <a:off x="1095375" y="2686051"/>
            <a:ext cx="4229100" cy="3676650"/>
            <a:chOff x="3601085" y="3439160"/>
            <a:chExt cx="4480560" cy="3797935"/>
          </a:xfrm>
        </p:grpSpPr>
        <p:pic>
          <p:nvPicPr>
            <p:cNvPr id="7" name="Content Placeholder 3" descr="Picture1hh">
              <a:extLst>
                <a:ext uri="{FF2B5EF4-FFF2-40B4-BE49-F238E27FC236}">
                  <a16:creationId xmlns:a16="http://schemas.microsoft.com/office/drawing/2014/main" xmlns="" id="{7A01C8D5-70F2-911F-E454-584417566C25}"/>
                </a:ext>
              </a:extLst>
            </p:cNvPr>
            <p:cNvPicPr>
              <a:picLocks noChangeAspect="1"/>
            </p:cNvPicPr>
            <p:nvPr/>
          </p:nvPicPr>
          <p:blipFill>
            <a:blip r:embed="rId5"/>
            <a:stretch>
              <a:fillRect/>
            </a:stretch>
          </p:blipFill>
          <p:spPr>
            <a:xfrm>
              <a:off x="3601085" y="3439160"/>
              <a:ext cx="4480560" cy="3797935"/>
            </a:xfrm>
            <a:prstGeom prst="rect">
              <a:avLst/>
            </a:prstGeom>
          </p:spPr>
        </p:pic>
        <p:sp>
          <p:nvSpPr>
            <p:cNvPr id="11" name="Text Box 9">
              <a:extLst>
                <a:ext uri="{FF2B5EF4-FFF2-40B4-BE49-F238E27FC236}">
                  <a16:creationId xmlns:a16="http://schemas.microsoft.com/office/drawing/2014/main" xmlns="" id="{595CE1EA-8430-A896-7B9C-4539A81FE809}"/>
                </a:ext>
              </a:extLst>
            </p:cNvPr>
            <p:cNvSpPr txBox="1"/>
            <p:nvPr/>
          </p:nvSpPr>
          <p:spPr>
            <a:xfrm>
              <a:off x="3996055" y="6125210"/>
              <a:ext cx="3690620" cy="604066"/>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54335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3" name="Picture 2">
            <a:extLst>
              <a:ext uri="{FF2B5EF4-FFF2-40B4-BE49-F238E27FC236}">
                <a16:creationId xmlns:a16="http://schemas.microsoft.com/office/drawing/2014/main" xmlns="" id="{9BE17A9B-6844-E21C-1C2B-4770C0B64688}"/>
              </a:ext>
            </a:extLst>
          </p:cNvPr>
          <p:cNvPicPr>
            <a:picLocks noChangeAspect="1"/>
          </p:cNvPicPr>
          <p:nvPr/>
        </p:nvPicPr>
        <p:blipFill>
          <a:blip r:embed="rId5"/>
          <a:stretch>
            <a:fillRect/>
          </a:stretch>
        </p:blipFill>
        <p:spPr>
          <a:xfrm>
            <a:off x="1712802" y="1222493"/>
            <a:ext cx="9035055" cy="1981372"/>
          </a:xfrm>
          <a:prstGeom prst="rect">
            <a:avLst/>
          </a:prstGeom>
        </p:spPr>
      </p:pic>
      <p:pic>
        <p:nvPicPr>
          <p:cNvPr id="4" name="Picture 3">
            <a:extLst>
              <a:ext uri="{FF2B5EF4-FFF2-40B4-BE49-F238E27FC236}">
                <a16:creationId xmlns:a16="http://schemas.microsoft.com/office/drawing/2014/main" xmlns="" id="{C438146C-0B6B-854E-9290-FC61638A80B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0667" y1="46265" x2="32000" y2="65783"/>
                        <a14:foregroundMark x1="25333" y1="60241" x2="28167" y2="61928"/>
                        <a14:foregroundMark x1="26667" y1="58072" x2="23333" y2="61928"/>
                        <a14:foregroundMark x1="24167" y1="52771" x2="24167" y2="56627"/>
                        <a14:foregroundMark x1="23000" y1="53976" x2="24167" y2="57108"/>
                        <a14:foregroundMark x1="24167" y1="59277" x2="24000" y2="66265"/>
                        <a14:foregroundMark x1="23000" y1="61928" x2="27500" y2="71807"/>
                        <a14:foregroundMark x1="27667" y1="67711" x2="27167" y2="81446"/>
                        <a14:foregroundMark x1="27333" y1="80964" x2="29833" y2="89157"/>
                        <a14:foregroundMark x1="30167" y1="67952" x2="25333" y2="83133"/>
                        <a14:foregroundMark x1="26167" y1="83614" x2="37667" y2="85783"/>
                        <a14:foregroundMark x1="37167" y1="76145" x2="40333" y2="85783"/>
                        <a14:foregroundMark x1="39167" y1="67952" x2="39500" y2="76386"/>
                        <a14:foregroundMark x1="40167" y1="61687" x2="42500" y2="71325"/>
                        <a14:foregroundMark x1="42167" y1="57831" x2="42500" y2="70602"/>
                        <a14:foregroundMark x1="38833" y1="73494" x2="41333" y2="82410"/>
                        <a14:foregroundMark x1="57500" y1="64578" x2="72000" y2="82651"/>
                        <a14:foregroundMark x1="66500" y1="63373" x2="72167" y2="62410"/>
                        <a14:foregroundMark x1="53833" y1="55181" x2="54167" y2="63614"/>
                        <a14:foregroundMark x1="51500" y1="59277" x2="55667" y2="65783"/>
                        <a14:foregroundMark x1="25000" y1="59277" x2="28833" y2="67711"/>
                        <a14:foregroundMark x1="26667" y1="54940" x2="24500" y2="71084"/>
                        <a14:foregroundMark x1="43833" y1="52530" x2="46500" y2="69639"/>
                        <a14:foregroundMark x1="27500" y1="73976" x2="25500" y2="80964"/>
                        <a14:backgroundMark x1="11333" y1="37349" x2="41333" y2="24578"/>
                        <a14:backgroundMark x1="38000" y1="26988" x2="67333" y2="32530"/>
                        <a14:backgroundMark x1="67167" y1="28193" x2="82667" y2="44337"/>
                        <a14:backgroundMark x1="71167" y1="24819" x2="81333" y2="47952"/>
                        <a14:backgroundMark x1="75500" y1="32289" x2="80833" y2="61928"/>
                        <a14:backgroundMark x1="69500" y1="37590" x2="76333" y2="53735"/>
                        <a14:backgroundMark x1="51000" y1="35663" x2="64333" y2="33253"/>
                        <a14:backgroundMark x1="44500" y1="29398" x2="46000" y2="39036"/>
                        <a14:backgroundMark x1="19167" y1="32530" x2="39167" y2="32530"/>
                        <a14:backgroundMark x1="17000" y1="35904" x2="16000" y2="45060"/>
                        <a14:backgroundMark x1="25833" y1="35904" x2="20833" y2="56145"/>
                        <a14:backgroundMark x1="25667" y1="40241" x2="38500" y2="37108"/>
                        <a14:backgroundMark x1="44333" y1="35904" x2="49667" y2="48675"/>
                        <a14:backgroundMark x1="57500" y1="37108" x2="51833" y2="44337"/>
                        <a14:backgroundMark x1="64667" y1="29398" x2="73000" y2="35422"/>
                        <a14:backgroundMark x1="60500" y1="28675" x2="74167" y2="41687"/>
                      </a14:backgroundRemoval>
                    </a14:imgEffect>
                    <a14:imgEffect>
                      <a14:brightnessContrast contrast="20000"/>
                    </a14:imgEffect>
                  </a14:imgLayer>
                </a14:imgProps>
              </a:ext>
              <a:ext uri="{28A0092B-C50C-407E-A947-70E740481C1C}">
                <a14:useLocalDpi xmlns:a14="http://schemas.microsoft.com/office/drawing/2010/main" val="0"/>
              </a:ext>
            </a:extLst>
          </a:blip>
          <a:srcRect l="8187" t="33482" r="18419"/>
          <a:stretch>
            <a:fillRect/>
          </a:stretch>
        </p:blipFill>
        <p:spPr>
          <a:xfrm>
            <a:off x="3707710" y="3171666"/>
            <a:ext cx="5591908" cy="35053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anim calcmode="lin" valueType="num">
                                      <p:cBhvr>
                                        <p:cTn id="14" dur="500" fill="hold"/>
                                        <p:tgtEl>
                                          <p:spTgt spid="4"/>
                                        </p:tgtEl>
                                        <p:attrNameLst>
                                          <p:attrName>ppt_x</p:attrName>
                                        </p:attrNameLst>
                                      </p:cBhvr>
                                      <p:tavLst>
                                        <p:tav tm="0">
                                          <p:val>
                                            <p:fltVal val="0.5"/>
                                          </p:val>
                                        </p:tav>
                                        <p:tav tm="100000">
                                          <p:val>
                                            <p:strVal val="#ppt_x"/>
                                          </p:val>
                                        </p:tav>
                                      </p:tavLst>
                                    </p:anim>
                                    <p:anim calcmode="lin" valueType="num">
                                      <p:cBhvr>
                                        <p:cTn id="15"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A49A64E4-D601-588E-B6C3-7321EE2227FA}"/>
              </a:ext>
            </a:extLst>
          </p:cNvPr>
          <p:cNvCxnSpPr>
            <a:cxnSpLocks/>
            <a:endCxn id="11" idx="0"/>
          </p:cNvCxnSpPr>
          <p:nvPr/>
        </p:nvCxnSpPr>
        <p:spPr>
          <a:xfrm flipH="1">
            <a:off x="2314575" y="1457326"/>
            <a:ext cx="348694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xmlns="" id="{19AC9E5A-6A0F-BC78-3B90-E96F38964385}"/>
              </a:ext>
            </a:extLst>
          </p:cNvPr>
          <p:cNvSpPr/>
          <p:nvPr/>
        </p:nvSpPr>
        <p:spPr>
          <a:xfrm>
            <a:off x="1162050" y="2247902"/>
            <a:ext cx="230505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Ăn uống điều độ theo khẩu phần ăn.</a:t>
            </a:r>
          </a:p>
        </p:txBody>
      </p:sp>
      <p:sp>
        <p:nvSpPr>
          <p:cNvPr id="17" name="Rectangle: Rounded Corners 16">
            <a:extLst>
              <a:ext uri="{FF2B5EF4-FFF2-40B4-BE49-F238E27FC236}">
                <a16:creationId xmlns:a16="http://schemas.microsoft.com/office/drawing/2014/main" xmlns="" id="{49DA3092-37FB-BBF5-B461-6432ADA43960}"/>
              </a:ext>
            </a:extLst>
          </p:cNvPr>
          <p:cNvSpPr/>
          <p:nvPr/>
        </p:nvSpPr>
        <p:spPr>
          <a:xfrm>
            <a:off x="4353718" y="2295528"/>
            <a:ext cx="3733801"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Cambria" panose="02040503050406030204" pitchFamily="18" charset="0"/>
                <a:ea typeface="Cambria" panose="02040503050406030204" pitchFamily="18" charset="0"/>
              </a:rPr>
              <a:t>Thời gian ngồi tĩnh tại xen kẽ với các hoạt động vận động trong ngày.</a:t>
            </a:r>
          </a:p>
        </p:txBody>
      </p:sp>
      <p:cxnSp>
        <p:nvCxnSpPr>
          <p:cNvPr id="18" name="Straight Connector 17">
            <a:extLst>
              <a:ext uri="{FF2B5EF4-FFF2-40B4-BE49-F238E27FC236}">
                <a16:creationId xmlns:a16="http://schemas.microsoft.com/office/drawing/2014/main" xmlns="" id="{CBB77A66-BF69-E574-C346-AD99633C80E7}"/>
              </a:ext>
            </a:extLst>
          </p:cNvPr>
          <p:cNvCxnSpPr>
            <a:cxnSpLocks/>
          </p:cNvCxnSpPr>
          <p:nvPr/>
        </p:nvCxnSpPr>
        <p:spPr>
          <a:xfrm>
            <a:off x="6120606" y="14668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84E426E6-C768-092C-E9F1-E7D7A47832EA}"/>
              </a:ext>
            </a:extLst>
          </p:cNvPr>
          <p:cNvCxnSpPr>
            <a:cxnSpLocks/>
          </p:cNvCxnSpPr>
          <p:nvPr/>
        </p:nvCxnSpPr>
        <p:spPr>
          <a:xfrm>
            <a:off x="6515893" y="1485901"/>
            <a:ext cx="3685382" cy="8096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xmlns="" id="{28700352-5EE1-3763-03B4-D518E012BA61}"/>
              </a:ext>
            </a:extLst>
          </p:cNvPr>
          <p:cNvSpPr/>
          <p:nvPr/>
        </p:nvSpPr>
        <p:spPr>
          <a:xfrm>
            <a:off x="8648700" y="2286002"/>
            <a:ext cx="2791619"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Ngủ sớm, hạn chế thức khuya, uống nước ngọt có ga. </a:t>
            </a:r>
            <a:endParaRPr lang="en-US" sz="3200" b="1"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xmlns="" id="{3E8CA874-AA8D-A073-F7FF-6D3C766DFE95}"/>
              </a:ext>
            </a:extLst>
          </p:cNvPr>
          <p:cNvSpPr/>
          <p:nvPr/>
        </p:nvSpPr>
        <p:spPr>
          <a:xfrm>
            <a:off x="4048125" y="419100"/>
            <a:ext cx="3924300"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phì</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97421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pic>
        <p:nvPicPr>
          <p:cNvPr id="2" name="Picture 1" descr="A screenshot of a computer&#10;&#10;Description automatically generated with low confidence">
            <a:extLst>
              <a:ext uri="{FF2B5EF4-FFF2-40B4-BE49-F238E27FC236}">
                <a16:creationId xmlns:a16="http://schemas.microsoft.com/office/drawing/2014/main" xmlns="" id="{27057934-C0E1-448D-7404-5B0881565D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3" name="TextBox 2">
            <a:extLst>
              <a:ext uri="{FF2B5EF4-FFF2-40B4-BE49-F238E27FC236}">
                <a16:creationId xmlns:a16="http://schemas.microsoft.com/office/drawing/2014/main" xmlns="" id="{05113B67-AAA6-194D-063F-40B873223D6D}"/>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icture containing logo&#10;&#10;Description automatically generated">
            <a:extLst>
              <a:ext uri="{FF2B5EF4-FFF2-40B4-BE49-F238E27FC236}">
                <a16:creationId xmlns:a16="http://schemas.microsoft.com/office/drawing/2014/main" xmlns="" id="{732CFA03-30CC-D9B3-79E0-F6C9939D9D3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5" name="TextBox 4">
            <a:extLst>
              <a:ext uri="{FF2B5EF4-FFF2-40B4-BE49-F238E27FC236}">
                <a16:creationId xmlns:a16="http://schemas.microsoft.com/office/drawing/2014/main" xmlns="" id="{0AE350C0-1589-48C2-51FC-A5EC33FC5134}"/>
              </a:ext>
            </a:extLst>
          </p:cNvPr>
          <p:cNvSpPr txBox="1"/>
          <p:nvPr/>
        </p:nvSpPr>
        <p:spPr>
          <a:xfrm>
            <a:off x="390525" y="1552575"/>
            <a:ext cx="11210925" cy="392671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Chế độ dinh dưỡng và vận động có vai trò quan trọng với sự phát triển chiều cao cơ thể. Vận động cơ bắp giúp xương tăng cường hấp thụ can-xi từ thức ăn hằng ngày để xương dài ra, chắc chắn hơn.</a:t>
            </a:r>
          </a:p>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Học sinh tiểu học cần thực hiện hoạt động vận động ít nhất 60 phút mỗi ngày như chơi thể thao, đi bộ, đạp xe,..., làm một số việc nhà phù hợp.</a:t>
            </a:r>
          </a:p>
        </p:txBody>
      </p:sp>
    </p:spTree>
    <p:extLst>
      <p:ext uri="{BB962C8B-B14F-4D97-AF65-F5344CB8AC3E}">
        <p14:creationId xmlns:p14="http://schemas.microsoft.com/office/powerpoint/2010/main" val="433205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phòng chống_1080p">
            <a:hlinkClick r:id="" action="ppaction://media"/>
            <a:extLst>
              <a:ext uri="{FF2B5EF4-FFF2-40B4-BE49-F238E27FC236}">
                <a16:creationId xmlns:a16="http://schemas.microsoft.com/office/drawing/2014/main" xmlns="" id="{30B186AB-24B7-DCD2-B248-2423C677A9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536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3" name="Picture 2">
            <a:extLst>
              <a:ext uri="{FF2B5EF4-FFF2-40B4-BE49-F238E27FC236}">
                <a16:creationId xmlns:a16="http://schemas.microsoft.com/office/drawing/2014/main" xmlns="" id="{1CD22299-5360-29FA-BC7B-949C748C8ED0}"/>
              </a:ext>
            </a:extLst>
          </p:cNvPr>
          <p:cNvPicPr>
            <a:picLocks noChangeAspect="1"/>
          </p:cNvPicPr>
          <p:nvPr/>
        </p:nvPicPr>
        <p:blipFill>
          <a:blip r:embed="rId7"/>
          <a:stretch>
            <a:fillRect/>
          </a:stretch>
        </p:blipFill>
        <p:spPr>
          <a:xfrm>
            <a:off x="3760176" y="2061870"/>
            <a:ext cx="6767147" cy="2353260"/>
          </a:xfrm>
          <a:prstGeom prst="rect">
            <a:avLst/>
          </a:prstGeom>
        </p:spPr>
      </p:pic>
    </p:spTree>
    <p:extLst>
      <p:ext uri="{BB962C8B-B14F-4D97-AF65-F5344CB8AC3E}">
        <p14:creationId xmlns:p14="http://schemas.microsoft.com/office/powerpoint/2010/main" val="11063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xmlns=""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xmlns=""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Lập bảng và theo dõi thực hiện một số hoạt động đó trong ba ngày theo 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9" name="Picture 8">
            <a:extLst>
              <a:ext uri="{FF2B5EF4-FFF2-40B4-BE49-F238E27FC236}">
                <a16:creationId xmlns:a16="http://schemas.microsoft.com/office/drawing/2014/main" xmlns="" id="{A88BBFC8-FD28-3500-FD50-ADE752CCB674}"/>
              </a:ext>
            </a:extLst>
          </p:cNvPr>
          <p:cNvPicPr>
            <a:picLocks noChangeAspect="1"/>
          </p:cNvPicPr>
          <p:nvPr/>
        </p:nvPicPr>
        <p:blipFill>
          <a:blip r:embed="rId3"/>
          <a:stretch>
            <a:fillRect/>
          </a:stretch>
        </p:blipFill>
        <p:spPr>
          <a:xfrm>
            <a:off x="1209674" y="1466849"/>
            <a:ext cx="9433859" cy="4295775"/>
          </a:xfrm>
          <a:prstGeom prst="rect">
            <a:avLst/>
          </a:prstGeom>
        </p:spPr>
      </p:pic>
    </p:spTree>
    <p:extLst>
      <p:ext uri="{BB962C8B-B14F-4D97-AF65-F5344CB8AC3E}">
        <p14:creationId xmlns:p14="http://schemas.microsoft.com/office/powerpoint/2010/main" val="31075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xmlns=""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2" name="Table 1">
            <a:extLst>
              <a:ext uri="{FF2B5EF4-FFF2-40B4-BE49-F238E27FC236}">
                <a16:creationId xmlns:a16="http://schemas.microsoft.com/office/drawing/2014/main" xmlns="" id="{661B3112-B6E3-6D79-2B9B-0D715884A559}"/>
              </a:ext>
            </a:extLst>
          </p:cNvPr>
          <p:cNvGraphicFramePr>
            <a:graphicFrameLocks noGrp="1"/>
          </p:cNvGraphicFramePr>
          <p:nvPr>
            <p:extLst>
              <p:ext uri="{D42A27DB-BD31-4B8C-83A1-F6EECF244321}">
                <p14:modId xmlns:p14="http://schemas.microsoft.com/office/powerpoint/2010/main" val="250675623"/>
              </p:ext>
            </p:extLst>
          </p:nvPr>
        </p:nvGraphicFramePr>
        <p:xfrm>
          <a:off x="1409700" y="1466850"/>
          <a:ext cx="9096376" cy="4791076"/>
        </p:xfrm>
        <a:graphic>
          <a:graphicData uri="http://schemas.openxmlformats.org/drawingml/2006/table">
            <a:tbl>
              <a:tblPr>
                <a:tableStyleId>{BDBED569-4797-4DF1-A0F4-6AAB3CD982D8}</a:tableStyleId>
              </a:tblPr>
              <a:tblGrid>
                <a:gridCol w="3613629">
                  <a:extLst>
                    <a:ext uri="{9D8B030D-6E8A-4147-A177-3AD203B41FA5}">
                      <a16:colId xmlns:a16="http://schemas.microsoft.com/office/drawing/2014/main" xmlns="" val="1547554954"/>
                    </a:ext>
                  </a:extLst>
                </a:gridCol>
                <a:gridCol w="2005054">
                  <a:extLst>
                    <a:ext uri="{9D8B030D-6E8A-4147-A177-3AD203B41FA5}">
                      <a16:colId xmlns:a16="http://schemas.microsoft.com/office/drawing/2014/main" xmlns="" val="2619229455"/>
                    </a:ext>
                  </a:extLst>
                </a:gridCol>
                <a:gridCol w="1812478">
                  <a:extLst>
                    <a:ext uri="{9D8B030D-6E8A-4147-A177-3AD203B41FA5}">
                      <a16:colId xmlns:a16="http://schemas.microsoft.com/office/drawing/2014/main" xmlns="" val="4224608552"/>
                    </a:ext>
                  </a:extLst>
                </a:gridCol>
                <a:gridCol w="1665215">
                  <a:extLst>
                    <a:ext uri="{9D8B030D-6E8A-4147-A177-3AD203B41FA5}">
                      <a16:colId xmlns:a16="http://schemas.microsoft.com/office/drawing/2014/main" xmlns="" val="4248960538"/>
                    </a:ext>
                  </a:extLst>
                </a:gridCol>
              </a:tblGrid>
              <a:tr h="532342">
                <a:tc rowSpan="2">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gridSpan="3">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gian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phút</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793680875"/>
                  </a:ext>
                </a:extLst>
              </a:tr>
              <a:tr h="532342">
                <a:tc vMerge="1">
                  <a:txBody>
                    <a:bodyPr/>
                    <a:lstStyle/>
                    <a:p>
                      <a:endParaRPr lang="en-US"/>
                    </a:p>
                  </a:txBody>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1</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2</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Ngày</a:t>
                      </a:r>
                      <a:r>
                        <a:rPr lang="en-US" sz="2800" b="1" dirty="0">
                          <a:solidFill>
                            <a:srgbClr val="000000"/>
                          </a:solidFill>
                          <a:effectLst/>
                          <a:latin typeface="Cambria" panose="02040503050406030204" pitchFamily="18" charset="0"/>
                          <a:ea typeface="Cambria" panose="02040503050406030204" pitchFamily="18" charset="0"/>
                        </a:rPr>
                        <a:t> 3</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xmlns="" val="1572163974"/>
                  </a:ext>
                </a:extLst>
              </a:tr>
              <a:tr h="1064683">
                <a:tc>
                  <a:txBody>
                    <a:bodyPr/>
                    <a:lstStyle/>
                    <a:p>
                      <a:pPr algn="just"/>
                      <a:r>
                        <a:rPr lang="vi-VN" sz="2800">
                          <a:solidFill>
                            <a:srgbClr val="000000"/>
                          </a:solidFill>
                          <a:effectLst/>
                          <a:latin typeface="Cambria" panose="02040503050406030204" pitchFamily="18" charset="0"/>
                          <a:ea typeface="Cambria" panose="02040503050406030204" pitchFamily="18" charset="0"/>
                        </a:rPr>
                        <a:t>Đi bộ đến trường, về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xmlns="" val="2275057521"/>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Quét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extLst>
                  <a:ext uri="{0D108BD9-81ED-4DB2-BD59-A6C34878D82A}">
                    <a16:rowId xmlns:a16="http://schemas.microsoft.com/office/drawing/2014/main" xmlns="" val="2228936560"/>
                  </a:ext>
                </a:extLst>
              </a:tr>
              <a:tr h="532342">
                <a:tc>
                  <a:txBody>
                    <a:bodyPr/>
                    <a:lstStyle/>
                    <a:p>
                      <a:pPr algn="just"/>
                      <a:r>
                        <a:rPr lang="vi-VN" sz="2800">
                          <a:solidFill>
                            <a:srgbClr val="000000"/>
                          </a:solidFill>
                          <a:effectLst/>
                          <a:latin typeface="Cambria" panose="02040503050406030204" pitchFamily="18" charset="0"/>
                          <a:ea typeface="Cambria" panose="02040503050406030204" pitchFamily="18" charset="0"/>
                        </a:rPr>
                        <a:t>Chơi thể thao</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20</a:t>
                      </a:r>
                    </a:p>
                  </a:txBody>
                  <a:tcPr marL="0" marR="0" marT="0" marB="0"/>
                </a:tc>
                <a:extLst>
                  <a:ext uri="{0D108BD9-81ED-4DB2-BD59-A6C34878D82A}">
                    <a16:rowId xmlns:a16="http://schemas.microsoft.com/office/drawing/2014/main" xmlns="" val="1214450407"/>
                  </a:ext>
                </a:extLst>
              </a:tr>
              <a:tr h="1064683">
                <a:tc>
                  <a:txBody>
                    <a:bodyPr/>
                    <a:lstStyle/>
                    <a:p>
                      <a:pPr algn="just"/>
                      <a:r>
                        <a:rPr lang="en-US" sz="2800">
                          <a:solidFill>
                            <a:srgbClr val="000000"/>
                          </a:solidFill>
                          <a:effectLst/>
                          <a:latin typeface="Cambria" panose="02040503050406030204" pitchFamily="18" charset="0"/>
                          <a:ea typeface="Cambria" panose="02040503050406030204" pitchFamily="18" charset="0"/>
                        </a:rPr>
                        <a:t>Tập thể dục buổi sáng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xmlns="" val="3425486552"/>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Tổng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35</a:t>
                      </a:r>
                    </a:p>
                  </a:txBody>
                  <a:tcPr marL="0" marR="0" marT="0" marB="0"/>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45</a:t>
                      </a:r>
                    </a:p>
                  </a:txBody>
                  <a:tcPr marL="0" marR="0" marT="0" marB="0"/>
                </a:tc>
                <a:extLst>
                  <a:ext uri="{0D108BD9-81ED-4DB2-BD59-A6C34878D82A}">
                    <a16:rowId xmlns:a16="http://schemas.microsoft.com/office/drawing/2014/main" xmlns="" val="3166207409"/>
                  </a:ext>
                </a:extLst>
              </a:tr>
            </a:tbl>
          </a:graphicData>
        </a:graphic>
      </p:graphicFrame>
      <p:pic>
        <p:nvPicPr>
          <p:cNvPr id="3" name="Picture 2" descr="A screenshot of a computer&#10;&#10;Description automatically generated with low confidence">
            <a:extLst>
              <a:ext uri="{FF2B5EF4-FFF2-40B4-BE49-F238E27FC236}">
                <a16:creationId xmlns:a16="http://schemas.microsoft.com/office/drawing/2014/main" xmlns="" id="{48BE48FE-63BC-37E9-917B-B94D3B886F0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0873" b="40163"/>
          <a:stretch/>
        </p:blipFill>
        <p:spPr>
          <a:xfrm>
            <a:off x="4568544" y="0"/>
            <a:ext cx="2946681" cy="1126421"/>
          </a:xfrm>
          <a:prstGeom prst="rect">
            <a:avLst/>
          </a:prstGeom>
        </p:spPr>
      </p:pic>
      <p:sp>
        <p:nvSpPr>
          <p:cNvPr id="5" name="TextBox 4">
            <a:extLst>
              <a:ext uri="{FF2B5EF4-FFF2-40B4-BE49-F238E27FC236}">
                <a16:creationId xmlns:a16="http://schemas.microsoft.com/office/drawing/2014/main" xmlns="" id="{2F0A4FF0-358E-D4DE-9715-888C9653BB68}"/>
              </a:ext>
            </a:extLst>
          </p:cNvPr>
          <p:cNvSpPr txBox="1"/>
          <p:nvPr/>
        </p:nvSpPr>
        <p:spPr>
          <a:xfrm>
            <a:off x="4387734"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dụ</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6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xmlns=""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xmlns="" id="{23F829D4-7788-8C06-D98F-B625C3E07B0C}"/>
              </a:ext>
            </a:extLst>
          </p:cNvPr>
          <p:cNvGrpSpPr/>
          <p:nvPr/>
        </p:nvGrpSpPr>
        <p:grpSpPr>
          <a:xfrm>
            <a:off x="2931228" y="685782"/>
            <a:ext cx="8477661" cy="5191143"/>
            <a:chOff x="2931228" y="685782"/>
            <a:chExt cx="8342115" cy="5068298"/>
          </a:xfrm>
        </p:grpSpPr>
        <p:sp>
          <p:nvSpPr>
            <p:cNvPr id="11" name="Cloud 10">
              <a:extLst>
                <a:ext uri="{FF2B5EF4-FFF2-40B4-BE49-F238E27FC236}">
                  <a16:creationId xmlns:a16="http://schemas.microsoft.com/office/drawing/2014/main" xmlns=""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 name="Cloud 11">
              <a:extLst>
                <a:ext uri="{FF2B5EF4-FFF2-40B4-BE49-F238E27FC236}">
                  <a16:creationId xmlns:a16="http://schemas.microsoft.com/office/drawing/2014/main" xmlns=""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4" name="Cloud 13">
              <a:extLst>
                <a:ext uri="{FF2B5EF4-FFF2-40B4-BE49-F238E27FC236}">
                  <a16:creationId xmlns:a16="http://schemas.microsoft.com/office/drawing/2014/main" xmlns=""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5" name="Cloud 14">
              <a:extLst>
                <a:ext uri="{FF2B5EF4-FFF2-40B4-BE49-F238E27FC236}">
                  <a16:creationId xmlns:a16="http://schemas.microsoft.com/office/drawing/2014/main" xmlns=""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16" name="TextBox 15">
            <a:extLst>
              <a:ext uri="{FF2B5EF4-FFF2-40B4-BE49-F238E27FC236}">
                <a16:creationId xmlns:a16="http://schemas.microsoft.com/office/drawing/2014/main" xmlns=""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tổng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số</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của</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mỗi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ngày</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so </a:t>
            </a:r>
            <a:r>
              <a:rPr lang="en-US" sz="3600" b="1" dirty="0" err="1">
                <a:solidFill>
                  <a:srgbClr val="C00000"/>
                </a:solidFill>
                <a:latin typeface="Cambria" panose="02040503050406030204" pitchFamily="18" charset="0"/>
                <a:ea typeface="Cambria" panose="02040503050406030204" pitchFamily="18" charset="0"/>
              </a:rPr>
              <a:t>sánh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xét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cần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thiết</a:t>
            </a:r>
            <a:r>
              <a:rPr lang="en-US" sz="3600" b="1" dirty="0">
                <a:solidFill>
                  <a:srgbClr val="C0000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31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xmlns=""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xmlns=""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xmlns=""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xmlns=""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xmlns="" id="{D2E4F7C1-0CEC-4C80-9CC9-820B3DB69465}"/>
              </a:ext>
            </a:extLst>
          </p:cNvPr>
          <p:cNvGrpSpPr/>
          <p:nvPr/>
        </p:nvGrpSpPr>
        <p:grpSpPr>
          <a:xfrm>
            <a:off x="28575" y="0"/>
            <a:ext cx="7667625" cy="2657475"/>
            <a:chOff x="99452" y="493614"/>
            <a:chExt cx="7078302" cy="2275007"/>
          </a:xfrm>
        </p:grpSpPr>
        <p:grpSp>
          <p:nvGrpSpPr>
            <p:cNvPr id="35" name="Group 34">
              <a:extLst>
                <a:ext uri="{FF2B5EF4-FFF2-40B4-BE49-F238E27FC236}">
                  <a16:creationId xmlns:a16="http://schemas.microsoft.com/office/drawing/2014/main" xmlns=""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xmlns=""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xmlns=""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xmlns="" id="{41C9A74A-CBEE-42F9-85E8-8BDA548196DA}"/>
                </a:ext>
              </a:extLst>
            </p:cNvPr>
            <p:cNvSpPr txBox="1"/>
            <p:nvPr/>
          </p:nvSpPr>
          <p:spPr>
            <a:xfrm>
              <a:off x="99452" y="583120"/>
              <a:ext cx="6823306" cy="197610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Chia sẻ với bạn một số thói quen ăn uống, vận động mà em cần thay đổi để phòng tránh bệnh thừa cân béo phì.</a:t>
              </a:r>
            </a:p>
          </p:txBody>
        </p:sp>
      </p:grpSp>
      <p:pic>
        <p:nvPicPr>
          <p:cNvPr id="39" name="Picture 38" descr="Application&#10;&#10;Description automatically generated with medium confidence">
            <a:extLst>
              <a:ext uri="{FF2B5EF4-FFF2-40B4-BE49-F238E27FC236}">
                <a16:creationId xmlns:a16="http://schemas.microsoft.com/office/drawing/2014/main" xmlns="" id="{F0093047-C648-4DC2-8328-F3A25FB763A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xmlns=""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xmlns=""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xmlns=""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1800225"/>
            <a:ext cx="8495030" cy="3190875"/>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Em cần </a:t>
            </a:r>
            <a:r>
              <a:rPr lang="vi-VN" sz="4000" b="1" dirty="0">
                <a:solidFill>
                  <a:srgbClr val="FF0000"/>
                </a:solidFill>
                <a:latin typeface="Cambria" panose="02040503050406030204" pitchFamily="18" charset="0"/>
                <a:ea typeface="Cambria" panose="02040503050406030204" pitchFamily="18" charset="0"/>
              </a:rPr>
              <a:t>vận động cơ thể nhiều </a:t>
            </a:r>
            <a:r>
              <a:rPr lang="vi-VN" sz="4000" dirty="0">
                <a:solidFill>
                  <a:srgbClr val="002060"/>
                </a:solidFill>
                <a:latin typeface="Cambria" panose="02040503050406030204" pitchFamily="18" charset="0"/>
                <a:ea typeface="Cambria" panose="02040503050406030204" pitchFamily="18" charset="0"/>
              </a:rPr>
              <a:t>hơn (thường xuyên đi bộ, tập thể dục, chơi thể thao …) </a:t>
            </a:r>
            <a:r>
              <a:rPr lang="vi-VN" sz="4000" b="1" dirty="0">
                <a:solidFill>
                  <a:srgbClr val="FF0000"/>
                </a:solidFill>
                <a:latin typeface="Cambria" panose="02040503050406030204" pitchFamily="18" charset="0"/>
                <a:ea typeface="Cambria" panose="02040503050406030204" pitchFamily="18" charset="0"/>
              </a:rPr>
              <a:t>hạn chế ăn đồ ăn vặt, đồ chiên, rán</a:t>
            </a:r>
            <a:r>
              <a:rPr lang="vi-VN" sz="4000" dirty="0">
                <a:solidFill>
                  <a:srgbClr val="002060"/>
                </a:solidFill>
                <a:latin typeface="Cambria" panose="02040503050406030204" pitchFamily="18" charset="0"/>
                <a:ea typeface="Cambria" panose="02040503050406030204" pitchFamily="18" charset="0"/>
              </a:rPr>
              <a:t> …  để có cơ thể cân đối khỏe mạnh.</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extLst>
      <p:ext uri="{BB962C8B-B14F-4D97-AF65-F5344CB8AC3E}">
        <p14:creationId xmlns:p14="http://schemas.microsoft.com/office/powerpoint/2010/main" val="814857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3" cstate="screen"/>
          <a:srcRect l="27938" r="28272"/>
          <a:stretch>
            <a:fillRect/>
          </a:stretch>
        </p:blipFill>
        <p:spPr>
          <a:xfrm>
            <a:off x="579554" y="1783781"/>
            <a:ext cx="1586731" cy="2558918"/>
          </a:xfrm>
          <a:prstGeom prst="rect">
            <a:avLst/>
          </a:prstGeom>
        </p:spPr>
      </p:pic>
      <p:pic>
        <p:nvPicPr>
          <p:cNvPr id="13" name="图片 12" descr="E:\设计\PPT\党建素材包\图片3.png图片3"/>
          <p:cNvPicPr>
            <a:picLocks noChangeAspect="1"/>
          </p:cNvPicPr>
          <p:nvPr/>
        </p:nvPicPr>
        <p:blipFill rotWithShape="1">
          <a:blip r:embed="rId4"/>
          <a:srcRect/>
          <a:stretch>
            <a:fillRect/>
          </a:stretch>
        </p:blipFill>
        <p:spPr>
          <a:xfrm>
            <a:off x="4555577" y="406957"/>
            <a:ext cx="1494703" cy="917575"/>
          </a:xfrm>
          <a:prstGeom prst="rect">
            <a:avLst/>
          </a:prstGeom>
        </p:spPr>
      </p:pic>
      <p:pic>
        <p:nvPicPr>
          <p:cNvPr id="19" name="图片 18" descr="E:\设计\PPT\党建素材包\图片1.png图片1"/>
          <p:cNvPicPr>
            <a:picLocks noChangeAspect="1"/>
          </p:cNvPicPr>
          <p:nvPr/>
        </p:nvPicPr>
        <p:blipFill>
          <a:blip r:embed="rId5"/>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5"/>
          <a:srcRect/>
          <a:stretch>
            <a:fillRect/>
          </a:stretch>
        </p:blipFill>
        <p:spPr>
          <a:xfrm flipH="1">
            <a:off x="473976" y="4748459"/>
            <a:ext cx="1097714" cy="1097280"/>
          </a:xfrm>
          <a:prstGeom prst="rect">
            <a:avLst/>
          </a:prstGeom>
        </p:spPr>
      </p:pic>
      <p:pic>
        <p:nvPicPr>
          <p:cNvPr id="3" name="图片 2" descr="组 4"/>
          <p:cNvPicPr>
            <a:picLocks noChangeAspect="1"/>
          </p:cNvPicPr>
          <p:nvPr/>
        </p:nvPicPr>
        <p:blipFill>
          <a:blip r:embed="rId6"/>
          <a:stretch>
            <a:fillRect/>
          </a:stretch>
        </p:blipFill>
        <p:spPr>
          <a:xfrm>
            <a:off x="7291070" y="1896745"/>
            <a:ext cx="2914650" cy="4761230"/>
          </a:xfrm>
          <a:prstGeom prst="rect">
            <a:avLst/>
          </a:prstGeom>
        </p:spPr>
      </p:pic>
      <p:pic>
        <p:nvPicPr>
          <p:cNvPr id="9" name="图片 8" descr="图片1"/>
          <p:cNvPicPr>
            <a:picLocks noChangeAspect="1"/>
          </p:cNvPicPr>
          <p:nvPr/>
        </p:nvPicPr>
        <p:blipFill>
          <a:blip r:embed="rId7"/>
          <a:stretch>
            <a:fillRect/>
          </a:stretch>
        </p:blipFill>
        <p:spPr>
          <a:xfrm>
            <a:off x="9705340" y="294640"/>
            <a:ext cx="1682750" cy="2371090"/>
          </a:xfrm>
          <a:prstGeom prst="rect">
            <a:avLst/>
          </a:prstGeom>
        </p:spPr>
      </p:pic>
      <p:grpSp>
        <p:nvGrpSpPr>
          <p:cNvPr id="12" name="组合 11"/>
          <p:cNvGrpSpPr/>
          <p:nvPr/>
        </p:nvGrpSpPr>
        <p:grpSpPr>
          <a:xfrm>
            <a:off x="8362950" y="4018280"/>
            <a:ext cx="3366135" cy="2772410"/>
            <a:chOff x="13170" y="6328"/>
            <a:chExt cx="5301" cy="4366"/>
          </a:xfrm>
        </p:grpSpPr>
        <p:pic>
          <p:nvPicPr>
            <p:cNvPr id="118" name="图片 117" descr="花瓶"/>
            <p:cNvPicPr>
              <a:picLocks noChangeAspect="1"/>
            </p:cNvPicPr>
            <p:nvPr/>
          </p:nvPicPr>
          <p:blipFill>
            <a:blip r:embed="rId8"/>
            <a:stretch>
              <a:fillRect/>
            </a:stretch>
          </p:blipFill>
          <p:spPr>
            <a:xfrm>
              <a:off x="14443" y="6328"/>
              <a:ext cx="4029" cy="4029"/>
            </a:xfrm>
            <a:prstGeom prst="rect">
              <a:avLst/>
            </a:prstGeom>
          </p:spPr>
        </p:pic>
        <p:pic>
          <p:nvPicPr>
            <p:cNvPr id="10" name="图片 9" descr="花瓶"/>
            <p:cNvPicPr>
              <a:picLocks noChangeAspect="1"/>
            </p:cNvPicPr>
            <p:nvPr/>
          </p:nvPicPr>
          <p:blipFill>
            <a:blip r:embed="rId8"/>
            <a:stretch>
              <a:fillRect/>
            </a:stretch>
          </p:blipFill>
          <p:spPr>
            <a:xfrm>
              <a:off x="13170" y="6666"/>
              <a:ext cx="4029" cy="4029"/>
            </a:xfrm>
            <a:prstGeom prst="rect">
              <a:avLst/>
            </a:prstGeom>
          </p:spPr>
        </p:pic>
      </p:grpSp>
      <p:pic>
        <p:nvPicPr>
          <p:cNvPr id="14" name="图片 13"/>
          <p:cNvPicPr>
            <a:picLocks noChangeAspect="1"/>
          </p:cNvPicPr>
          <p:nvPr/>
        </p:nvPicPr>
        <p:blipFill rotWithShape="1">
          <a:blip r:embed="rId9"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18" name="图片 17"/>
          <p:cNvPicPr>
            <a:picLocks noChangeAspect="1"/>
          </p:cNvPicPr>
          <p:nvPr/>
        </p:nvPicPr>
        <p:blipFill rotWithShape="1">
          <a:blip r:embed="rId9"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3" name="图片 22"/>
          <p:cNvPicPr>
            <a:picLocks noChangeAspect="1"/>
          </p:cNvPicPr>
          <p:nvPr/>
        </p:nvPicPr>
        <p:blipFill rotWithShape="1">
          <a:blip r:embed="rId10" cstate="print">
            <a:extLst>
              <a:ext uri="{28A0092B-C50C-407E-A947-70E740481C1C}">
                <a14:useLocalDpi xmlns:a14="http://schemas.microsoft.com/office/drawing/2010/main" val="0"/>
              </a:ext>
            </a:extLst>
          </a:blip>
          <a:srcRect l="27500" t="77433" r="62179" b="1"/>
          <a:stretch>
            <a:fillRect/>
          </a:stretch>
        </p:blipFill>
        <p:spPr>
          <a:xfrm>
            <a:off x="7522838" y="5201023"/>
            <a:ext cx="1258316" cy="1375611"/>
          </a:xfrm>
          <a:prstGeom prst="rect">
            <a:avLst/>
          </a:prstGeom>
          <a:effectLst>
            <a:outerShdw blurRad="50800" dist="38100" dir="10800000" algn="r" rotWithShape="0">
              <a:prstClr val="black">
                <a:alpha val="20000"/>
              </a:prstClr>
            </a:outerShdw>
          </a:effectLst>
        </p:spPr>
      </p:pic>
      <p:pic>
        <p:nvPicPr>
          <p:cNvPr id="4" name="Picture 3">
            <a:extLst>
              <a:ext uri="{FF2B5EF4-FFF2-40B4-BE49-F238E27FC236}">
                <a16:creationId xmlns:a16="http://schemas.microsoft.com/office/drawing/2014/main" xmlns="" id="{729FFC91-F5E5-CE02-9410-3CD23DB80249}"/>
              </a:ext>
            </a:extLst>
          </p:cNvPr>
          <p:cNvPicPr>
            <a:picLocks noChangeAspect="1"/>
          </p:cNvPicPr>
          <p:nvPr/>
        </p:nvPicPr>
        <p:blipFill>
          <a:blip r:embed="rId11"/>
          <a:stretch>
            <a:fillRect/>
          </a:stretch>
        </p:blipFill>
        <p:spPr>
          <a:xfrm>
            <a:off x="1496629" y="2022249"/>
            <a:ext cx="7388992" cy="228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plus(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par>
                                <p:cTn id="50" presetID="16" presetClass="entr" presetSubtype="21"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barn(inVertical)">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7840109B-DEDA-43E9-ACDC-A8DCA5E50FAF}"/>
              </a:ext>
            </a:extLst>
          </p:cNvPr>
          <p:cNvGrpSpPr/>
          <p:nvPr/>
        </p:nvGrpSpPr>
        <p:grpSpPr>
          <a:xfrm>
            <a:off x="-616703" y="-115764"/>
            <a:ext cx="13183417" cy="7221467"/>
            <a:chOff x="-621217" y="-108433"/>
            <a:chExt cx="13183417" cy="7221467"/>
          </a:xfrm>
        </p:grpSpPr>
        <p:pic>
          <p:nvPicPr>
            <p:cNvPr id="13" name="图片 3">
              <a:extLst>
                <a:ext uri="{FF2B5EF4-FFF2-40B4-BE49-F238E27FC236}">
                  <a16:creationId xmlns:a16="http://schemas.microsoft.com/office/drawing/2014/main" xmlns="" id="{1BDE95DE-7BBE-46FD-B2F2-1F97966E6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4" name="图片 2">
              <a:extLst>
                <a:ext uri="{FF2B5EF4-FFF2-40B4-BE49-F238E27FC236}">
                  <a16:creationId xmlns:a16="http://schemas.microsoft.com/office/drawing/2014/main" xmlns="" id="{80B9B640-8E84-4236-8C23-821A969D72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Oval Callout 4"/>
          <p:cNvSpPr/>
          <p:nvPr/>
        </p:nvSpPr>
        <p:spPr>
          <a:xfrm>
            <a:off x="3027045" y="352426"/>
            <a:ext cx="5784850" cy="2667000"/>
          </a:xfrm>
          <a:prstGeom prst="wedgeEllipseCallout">
            <a:avLst>
              <a:gd name="adj1" fmla="val 55027"/>
              <a:gd name="adj2" fmla="val 31889"/>
            </a:avLst>
          </a:prstGeom>
          <a:solidFill>
            <a:srgbClr val="FBE5D6"/>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600" dirty="0">
                <a:solidFill>
                  <a:srgbClr val="FF0000"/>
                </a:solidFill>
                <a:latin typeface="Calibri" panose="020F0502020204030204" pitchFamily="34" charset="0"/>
                <a:cs typeface="Calibri" panose="020F0502020204030204" pitchFamily="34" charset="0"/>
              </a:rPr>
              <a:t>H</a:t>
            </a:r>
            <a:r>
              <a:rPr lang="vi-VN" sz="3600" dirty="0">
                <a:solidFill>
                  <a:srgbClr val="FF0000"/>
                </a:solidFill>
                <a:latin typeface="Calibri" panose="020F0502020204030204" pitchFamily="34" charset="0"/>
                <a:cs typeface="Calibri" panose="020F0502020204030204" pitchFamily="34" charset="0"/>
              </a:rPr>
              <a:t>ãy nói những điều em biết về bệnh do thừa hoặc thiếu chất dinh dưỡng.</a:t>
            </a:r>
            <a:endParaRPr kumimoji="0" lang="en-US" sz="3600" b="0" i="0" u="none" strike="noStrike" kern="1200" cap="none" spc="0" normalizeH="0" baseline="0" noProof="0" dirty="0" err="1">
              <a:ln>
                <a:noFill/>
              </a:ln>
              <a:solidFill>
                <a:srgbClr val="063DB9"/>
              </a:solidFill>
              <a:effectLst/>
              <a:uLnTx/>
              <a:uFillTx/>
              <a:latin typeface="Calibri" panose="020F0502020204030204" pitchFamily="34" charset="0"/>
              <a:cs typeface="Calibri" panose="020F0502020204030204" pitchFamily="34" charset="0"/>
            </a:endParaRPr>
          </a:p>
        </p:txBody>
      </p:sp>
      <p:pic>
        <p:nvPicPr>
          <p:cNvPr id="6" name="Content Placeholder 5" descr="Picture1TT"/>
          <p:cNvPicPr>
            <a:picLocks noGrp="1" noChangeAspect="1"/>
          </p:cNvPicPr>
          <p:nvPr>
            <p:ph sz="half" idx="4294967295"/>
          </p:nvPr>
        </p:nvPicPr>
        <p:blipFill>
          <a:blip r:embed="rId5"/>
          <a:stretch>
            <a:fillRect/>
          </a:stretch>
        </p:blipFill>
        <p:spPr>
          <a:xfrm>
            <a:off x="-1084403" y="1542256"/>
            <a:ext cx="3314700" cy="3773488"/>
          </a:xfrm>
          <a:prstGeom prst="rect">
            <a:avLst/>
          </a:prstGeom>
        </p:spPr>
      </p:pic>
      <p:pic>
        <p:nvPicPr>
          <p:cNvPr id="8" name="Content Placeholder 7" descr="Picture1TTT"/>
          <p:cNvPicPr>
            <a:picLocks noGrp="1" noChangeAspect="1"/>
          </p:cNvPicPr>
          <p:nvPr>
            <p:ph sz="half" idx="4294967295"/>
          </p:nvPr>
        </p:nvPicPr>
        <p:blipFill>
          <a:blip r:embed="rId6"/>
          <a:stretch>
            <a:fillRect/>
          </a:stretch>
        </p:blipFill>
        <p:spPr>
          <a:xfrm flipH="1">
            <a:off x="9313863" y="1279525"/>
            <a:ext cx="2878137" cy="6170613"/>
          </a:xfrm>
          <a:prstGeom prst="rect">
            <a:avLst/>
          </a:prstGeom>
        </p:spPr>
      </p:pic>
      <p:grpSp>
        <p:nvGrpSpPr>
          <p:cNvPr id="12" name="Group 11"/>
          <p:cNvGrpSpPr/>
          <p:nvPr/>
        </p:nvGrpSpPr>
        <p:grpSpPr>
          <a:xfrm>
            <a:off x="2286001" y="3257550"/>
            <a:ext cx="7387590" cy="3133725"/>
            <a:chOff x="4161" y="6161"/>
            <a:chExt cx="11073" cy="3473"/>
          </a:xfrm>
        </p:grpSpPr>
        <p:sp>
          <p:nvSpPr>
            <p:cNvPr id="10" name="Flowchart: Punched Tape 9"/>
            <p:cNvSpPr/>
            <p:nvPr/>
          </p:nvSpPr>
          <p:spPr>
            <a:xfrm>
              <a:off x="4161" y="6161"/>
              <a:ext cx="10879" cy="3473"/>
            </a:xfrm>
            <a:prstGeom prst="roundRect">
              <a:avLst/>
            </a:prstGeom>
            <a:solidFill>
              <a:schemeClr val="accent6">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ext Box 10"/>
            <p:cNvSpPr txBox="1"/>
            <p:nvPr/>
          </p:nvSpPr>
          <p:spPr>
            <a:xfrm>
              <a:off x="4161" y="6337"/>
              <a:ext cx="11073" cy="3283"/>
            </a:xfrm>
            <a:prstGeom prst="round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mn-ea"/>
                </a:rPr>
                <a:t>Bệnh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thừa cân béo phì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thừa chất bột đường, chất béo, chất đạm và cơ thể ít vận động;</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lang="en-US" sz="2800" b="1" dirty="0">
                  <a:solidFill>
                    <a:srgbClr val="002060"/>
                  </a:solidFill>
                  <a:latin typeface="Calibri" panose="020F0502020204030204" pitchFamily="34" charset="0"/>
                  <a:cs typeface="Calibri" panose="020F0502020204030204" pitchFamily="34" charset="0"/>
                  <a:sym typeface="+mn-ea"/>
                </a:rPr>
                <a:t>B</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ệnh suy dinh dưỡng thấp còi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thiếu các chất dinh dưỡng; bệnh thiếu máu thiếu sắt do ăn thiếu thức ăn chứa chất sắt.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26" name="Picture 25">
            <a:extLst>
              <a:ext uri="{FF2B5EF4-FFF2-40B4-BE49-F238E27FC236}">
                <a16:creationId xmlns:a16="http://schemas.microsoft.com/office/drawing/2014/main" xmlns="" id="{DBCC78AF-B0B3-4473-7ECF-C4B3F113A7BB}"/>
              </a:ext>
            </a:extLst>
          </p:cNvPr>
          <p:cNvPicPr>
            <a:picLocks noChangeAspect="1"/>
          </p:cNvPicPr>
          <p:nvPr/>
        </p:nvPicPr>
        <p:blipFill>
          <a:blip r:embed="rId7"/>
          <a:stretch>
            <a:fillRect/>
          </a:stretch>
        </p:blipFill>
        <p:spPr>
          <a:xfrm>
            <a:off x="2685473" y="1874316"/>
            <a:ext cx="9035055" cy="1749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xmlns="" id="{7D8C9D10-D806-475C-BF87-4770B2F60315}"/>
              </a:ext>
            </a:extLst>
          </p:cNvPr>
          <p:cNvSpPr txBox="1"/>
          <p:nvPr/>
        </p:nvSpPr>
        <p:spPr>
          <a:xfrm>
            <a:off x="4000499" y="1974933"/>
            <a:ext cx="7439025"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1:</a:t>
            </a:r>
          </a:p>
          <a:p>
            <a:pPr lvl="0" algn="ctr">
              <a:defRPr/>
            </a:pPr>
            <a:r>
              <a:rPr lang="en-US" sz="4800" dirty="0" err="1">
                <a:solidFill>
                  <a:srgbClr val="FF0000"/>
                </a:solidFill>
                <a:latin typeface="Arial" panose="020B0604020202020204" pitchFamily="34" charset="0"/>
                <a:cs typeface="Arial" panose="020B0604020202020204" pitchFamily="34" charset="0"/>
              </a:rPr>
              <a:t>Khái</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niệm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xmlns=""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55273295"/>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xmlns="" id="{BB56A331-EB8F-DBE2-68E1-D460B230B495}"/>
              </a:ext>
            </a:extLst>
          </p:cNvPr>
          <p:cNvGrpSpPr/>
          <p:nvPr/>
        </p:nvGrpSpPr>
        <p:grpSpPr>
          <a:xfrm>
            <a:off x="1084335" y="1028390"/>
            <a:ext cx="10023330" cy="4445826"/>
            <a:chOff x="6414952" y="3148409"/>
            <a:chExt cx="5230740" cy="3335183"/>
          </a:xfrm>
        </p:grpSpPr>
        <p:sp>
          <p:nvSpPr>
            <p:cNvPr id="3" name="矩形: 圆角 1">
              <a:extLst>
                <a:ext uri="{FF2B5EF4-FFF2-40B4-BE49-F238E27FC236}">
                  <a16:creationId xmlns:a16="http://schemas.microsoft.com/office/drawing/2014/main" xmlns="" id="{DA25E568-2C4A-7EDA-DFB9-8B257AB574BC}"/>
                </a:ext>
              </a:extLst>
            </p:cNvPr>
            <p:cNvSpPr/>
            <p:nvPr/>
          </p:nvSpPr>
          <p:spPr>
            <a:xfrm>
              <a:off x="6414952" y="3471152"/>
              <a:ext cx="5230740" cy="3012440"/>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 name="Google Shape;1220;p43">
              <a:extLst>
                <a:ext uri="{FF2B5EF4-FFF2-40B4-BE49-F238E27FC236}">
                  <a16:creationId xmlns:a16="http://schemas.microsoft.com/office/drawing/2014/main" xmlns="" id="{4814FA5E-AF6F-1228-FBB5-63FFB7DDA629}"/>
                </a:ext>
              </a:extLst>
            </p:cNvPr>
            <p:cNvSpPr txBox="1"/>
            <p:nvPr/>
          </p:nvSpPr>
          <p:spPr>
            <a:xfrm>
              <a:off x="7916574" y="3148409"/>
              <a:ext cx="2346108" cy="241640"/>
            </a:xfrm>
            <a:prstGeom prst="rect">
              <a:avLst/>
            </a:prstGeom>
          </p:spPr>
          <p:txBody>
            <a:bodyPr spcFirstLastPara="1" vert="horz" wrap="square" lIns="91425" tIns="91425" rIns="91425" bIns="91425"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Light" panose="020B0300000000000000" pitchFamily="34" charset="-122"/>
                  <a:cs typeface="Calibri" panose="020F0502020204030204" pitchFamily="34" charset="0"/>
                </a:rPr>
                <a:t>KHÁI NIỆM</a:t>
              </a:r>
            </a:p>
          </p:txBody>
        </p:sp>
        <p:sp>
          <p:nvSpPr>
            <p:cNvPr id="9" name="Google Shape;1221;p43">
              <a:extLst>
                <a:ext uri="{FF2B5EF4-FFF2-40B4-BE49-F238E27FC236}">
                  <a16:creationId xmlns:a16="http://schemas.microsoft.com/office/drawing/2014/main" xmlns="" id="{FF92BDE6-8A9A-40D8-0544-283825DB9192}"/>
                </a:ext>
              </a:extLst>
            </p:cNvPr>
            <p:cNvSpPr txBox="1"/>
            <p:nvPr/>
          </p:nvSpPr>
          <p:spPr>
            <a:xfrm>
              <a:off x="6592786" y="3464411"/>
              <a:ext cx="4737348" cy="23858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思源黑体 Light" panose="020B0300000000000000" pitchFamily="34" charset="-122"/>
                  <a:cs typeface="Calibri" panose="020F0502020204030204" pitchFamily="34" charset="0"/>
                </a:rPr>
                <a:t>Người bị bệnh thừa cân béo phì có cân nặng theo chiều cao lớn hơn cân nặng theo chiều cao chuẩn của độ tuổi. Cơ thể người bệnh có những lớp mỡ nhiều quá mức, tích tụ tại một số bộ phận như dưới cánh tay, bụng, eo, cằm,... Nguyên nhân gây bệnh thường do chế độ ăn uống thừa các chất bột đường, chất béo, chất đạm và ít vận động.</a:t>
              </a:r>
            </a:p>
          </p:txBody>
        </p:sp>
      </p:grpSp>
      <p:pic>
        <p:nvPicPr>
          <p:cNvPr id="10" name="Picture 9">
            <a:extLst>
              <a:ext uri="{FF2B5EF4-FFF2-40B4-BE49-F238E27FC236}">
                <a16:creationId xmlns:a16="http://schemas.microsoft.com/office/drawing/2014/main" xmlns="" id="{AEA13A6A-A788-FAD3-E56D-298C676926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5116" y1="61671" x2="17326" y2="56868"/>
                        <a14:foregroundMark x1="11628" y1="15850" x2="38372" y2="13353"/>
                        <a14:foregroundMark x1="14651" y1="33814" x2="19651" y2="37080"/>
                        <a14:foregroundMark x1="31163" y1="35639" x2="38605" y2="33141"/>
                        <a14:foregroundMark x1="49884" y1="16042" x2="47907" y2="23823"/>
                      </a14:backgroundRemoval>
                    </a14:imgEffect>
                  </a14:imgLayer>
                </a14:imgProps>
              </a:ext>
            </a:extLst>
          </a:blip>
          <a:stretch>
            <a:fillRect/>
          </a:stretch>
        </p:blipFill>
        <p:spPr>
          <a:xfrm>
            <a:off x="10070465" y="4273550"/>
            <a:ext cx="1941830" cy="2351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xmlns=""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xmlns="" id="{24E94201-0994-7A91-D930-CCABCFD044FB}"/>
              </a:ext>
            </a:extLst>
          </p:cNvPr>
          <p:cNvSpPr txBox="1"/>
          <p:nvPr/>
        </p:nvSpPr>
        <p:spPr>
          <a:xfrm>
            <a:off x="666751" y="166370"/>
            <a:ext cx="10220960" cy="153233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1 và cho biết: </a:t>
            </a:r>
          </a:p>
          <a:p>
            <a:pPr marL="457200" lvl="0" indent="-457200" algn="just">
              <a:buFontTx/>
              <a:buChar char="-"/>
              <a:defRPr/>
            </a:pPr>
            <a:r>
              <a:rPr lang="vi-VN" sz="2800" dirty="0">
                <a:solidFill>
                  <a:prstClr val="black"/>
                </a:solidFill>
                <a:latin typeface="Calibri" panose="020F0502020204030204" pitchFamily="34" charset="0"/>
                <a:cs typeface="Calibri" panose="020F0502020204030204" pitchFamily="34" charset="0"/>
              </a:rPr>
              <a:t>Hình nào thể hiện người thừa cân béo phì. Vì sao em biết?</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Tx/>
              <a:buChar char="-"/>
              <a:defRPr/>
            </a:pPr>
            <a:r>
              <a:rPr lang="en-US" sz="2800" dirty="0" err="1">
                <a:solidFill>
                  <a:prstClr val="black"/>
                </a:solidFill>
                <a:latin typeface="Calibri" panose="020F0502020204030204" pitchFamily="34" charset="0"/>
                <a:cs typeface="Calibri" panose="020F0502020204030204" pitchFamily="34" charset="0"/>
              </a:rPr>
              <a:t>Những</a:t>
            </a:r>
            <a:r>
              <a:rPr lang="en-US" sz="2800" dirty="0">
                <a:solidFill>
                  <a:prstClr val="black"/>
                </a:solidFill>
                <a:latin typeface="Calibri" panose="020F0502020204030204" pitchFamily="34" charset="0"/>
                <a:cs typeface="Calibri" panose="020F0502020204030204" pitchFamily="34" charset="0"/>
              </a:rPr>
              <a:t> ai </a:t>
            </a:r>
            <a:r>
              <a:rPr lang="en-US" sz="2800" dirty="0" err="1">
                <a:solidFill>
                  <a:prstClr val="black"/>
                </a:solidFill>
                <a:latin typeface="Calibri" panose="020F0502020204030204" pitchFamily="34" charset="0"/>
                <a:cs typeface="Calibri" panose="020F0502020204030204" pitchFamily="34" charset="0"/>
              </a:rPr>
              <a:t>có</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thể</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mắc</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bệnh</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thừa</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cân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béo</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phì</a:t>
            </a:r>
            <a:r>
              <a:rPr lang="en-US" sz="2800" dirty="0">
                <a:solidFill>
                  <a:prstClr val="black"/>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xmlns="" id="{531EA077-8C69-403C-0E3F-56F5FA4BCC1C}"/>
              </a:ext>
            </a:extLst>
          </p:cNvPr>
          <p:cNvPicPr>
            <a:picLocks noChangeAspect="1"/>
          </p:cNvPicPr>
          <p:nvPr/>
        </p:nvPicPr>
        <p:blipFill>
          <a:blip r:embed="rId3"/>
          <a:stretch>
            <a:fillRect/>
          </a:stretch>
        </p:blipFill>
        <p:spPr>
          <a:xfrm>
            <a:off x="1733549" y="1783179"/>
            <a:ext cx="8634321" cy="3780771"/>
          </a:xfrm>
          <a:prstGeom prst="rect">
            <a:avLst/>
          </a:prstGeom>
        </p:spPr>
      </p:pic>
      <p:grpSp>
        <p:nvGrpSpPr>
          <p:cNvPr id="16" name="Group 15">
            <a:extLst>
              <a:ext uri="{FF2B5EF4-FFF2-40B4-BE49-F238E27FC236}">
                <a16:creationId xmlns:a16="http://schemas.microsoft.com/office/drawing/2014/main" xmlns="" id="{2E10F294-16BF-A5E6-5371-154FE296D977}"/>
              </a:ext>
            </a:extLst>
          </p:cNvPr>
          <p:cNvGrpSpPr/>
          <p:nvPr/>
        </p:nvGrpSpPr>
        <p:grpSpPr>
          <a:xfrm>
            <a:off x="4391025" y="4143375"/>
            <a:ext cx="3614420" cy="2817495"/>
            <a:chOff x="3601085" y="3439160"/>
            <a:chExt cx="4480560" cy="3797935"/>
          </a:xfrm>
        </p:grpSpPr>
        <p:pic>
          <p:nvPicPr>
            <p:cNvPr id="14" name="Content Placeholder 3" descr="Picture1hh">
              <a:extLst>
                <a:ext uri="{FF2B5EF4-FFF2-40B4-BE49-F238E27FC236}">
                  <a16:creationId xmlns:a16="http://schemas.microsoft.com/office/drawing/2014/main" xmlns="" id="{6D96EEEF-57B5-079C-1AB3-AF80AAE78768}"/>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15" name="Text Box 9">
              <a:extLst>
                <a:ext uri="{FF2B5EF4-FFF2-40B4-BE49-F238E27FC236}">
                  <a16:creationId xmlns:a16="http://schemas.microsoft.com/office/drawing/2014/main" xmlns="" id="{E67BEB9F-1C6E-F935-03BF-992766D6F103}"/>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xmlns=""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xmlns="" id="{9997FD6A-2169-82AD-A1B0-7CDC24F49FC8}"/>
              </a:ext>
            </a:extLst>
          </p:cNvPr>
          <p:cNvPicPr>
            <a:picLocks noChangeAspect="1"/>
          </p:cNvPicPr>
          <p:nvPr/>
        </p:nvPicPr>
        <p:blipFill>
          <a:blip r:embed="rId3"/>
          <a:stretch>
            <a:fillRect/>
          </a:stretch>
        </p:blipFill>
        <p:spPr>
          <a:xfrm>
            <a:off x="2728912" y="585787"/>
            <a:ext cx="1990725" cy="2981325"/>
          </a:xfrm>
          <a:prstGeom prst="rect">
            <a:avLst/>
          </a:prstGeom>
        </p:spPr>
      </p:pic>
      <p:pic>
        <p:nvPicPr>
          <p:cNvPr id="7" name="Picture 6">
            <a:extLst>
              <a:ext uri="{FF2B5EF4-FFF2-40B4-BE49-F238E27FC236}">
                <a16:creationId xmlns:a16="http://schemas.microsoft.com/office/drawing/2014/main" xmlns="" id="{432A3A50-C76B-9205-B8EB-DAB7F668E7F9}"/>
              </a:ext>
            </a:extLst>
          </p:cNvPr>
          <p:cNvPicPr>
            <a:picLocks noChangeAspect="1"/>
          </p:cNvPicPr>
          <p:nvPr/>
        </p:nvPicPr>
        <p:blipFill>
          <a:blip r:embed="rId4"/>
          <a:stretch>
            <a:fillRect/>
          </a:stretch>
        </p:blipFill>
        <p:spPr>
          <a:xfrm>
            <a:off x="4948237" y="576262"/>
            <a:ext cx="2181225" cy="2943225"/>
          </a:xfrm>
          <a:prstGeom prst="rect">
            <a:avLst/>
          </a:prstGeom>
        </p:spPr>
      </p:pic>
      <p:pic>
        <p:nvPicPr>
          <p:cNvPr id="9" name="Picture 8">
            <a:extLst>
              <a:ext uri="{FF2B5EF4-FFF2-40B4-BE49-F238E27FC236}">
                <a16:creationId xmlns:a16="http://schemas.microsoft.com/office/drawing/2014/main" xmlns="" id="{3C42E624-3BA5-DD72-FF69-CDEA3F35D889}"/>
              </a:ext>
            </a:extLst>
          </p:cNvPr>
          <p:cNvPicPr>
            <a:picLocks noChangeAspect="1"/>
          </p:cNvPicPr>
          <p:nvPr/>
        </p:nvPicPr>
        <p:blipFill>
          <a:blip r:embed="rId5"/>
          <a:stretch>
            <a:fillRect/>
          </a:stretch>
        </p:blipFill>
        <p:spPr>
          <a:xfrm>
            <a:off x="7410450" y="438150"/>
            <a:ext cx="1885950" cy="3181350"/>
          </a:xfrm>
          <a:prstGeom prst="rect">
            <a:avLst/>
          </a:prstGeom>
        </p:spPr>
      </p:pic>
      <p:sp>
        <p:nvSpPr>
          <p:cNvPr id="13" name="Rectangle: Rounded Corners 12">
            <a:extLst>
              <a:ext uri="{FF2B5EF4-FFF2-40B4-BE49-F238E27FC236}">
                <a16:creationId xmlns:a16="http://schemas.microsoft.com/office/drawing/2014/main" xmlns="" id="{0CEDAC1D-08B7-66C2-3616-74C094C9053E}"/>
              </a:ext>
            </a:extLst>
          </p:cNvPr>
          <p:cNvSpPr/>
          <p:nvPr/>
        </p:nvSpPr>
        <p:spPr>
          <a:xfrm>
            <a:off x="1905000" y="4171949"/>
            <a:ext cx="8439150" cy="1781175"/>
          </a:xfrm>
          <a:prstGeom prst="roundRect">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Hình b, c, d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thể hiện người thừa cân béo phì;</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a:p>
            <a:pPr algn="just"/>
            <a:r>
              <a:rPr lang="en-US" sz="3200" b="1" dirty="0">
                <a:solidFill>
                  <a:prstClr val="black"/>
                </a:solidFill>
                <a:latin typeface="Cambria" panose="02040503050406030204" pitchFamily="18" charset="0"/>
                <a:ea typeface="Cambria" panose="02040503050406030204" pitchFamily="18" charset="0"/>
                <a:cs typeface="Quicksand Medium"/>
                <a:sym typeface="Quicksand Medium"/>
              </a:rPr>
              <a:t>N</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hận 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dựa vào đặc điểm về lớp mỡ trên cơ thể và cân nặng của người trong 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p:txBody>
      </p:sp>
    </p:spTree>
    <p:extLst>
      <p:ext uri="{BB962C8B-B14F-4D97-AF65-F5344CB8AC3E}">
        <p14:creationId xmlns:p14="http://schemas.microsoft.com/office/powerpoint/2010/main" val="236719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xmlns=""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xmlns="" id="{23F829D4-7788-8C06-D98F-B625C3E07B0C}"/>
              </a:ext>
            </a:extLst>
          </p:cNvPr>
          <p:cNvGrpSpPr/>
          <p:nvPr/>
        </p:nvGrpSpPr>
        <p:grpSpPr>
          <a:xfrm>
            <a:off x="2931228" y="685782"/>
            <a:ext cx="8477661" cy="4585349"/>
            <a:chOff x="2931228" y="685782"/>
            <a:chExt cx="8342115" cy="5068298"/>
          </a:xfrm>
        </p:grpSpPr>
        <p:sp>
          <p:nvSpPr>
            <p:cNvPr id="11" name="Cloud 10">
              <a:extLst>
                <a:ext uri="{FF2B5EF4-FFF2-40B4-BE49-F238E27FC236}">
                  <a16:creationId xmlns:a16="http://schemas.microsoft.com/office/drawing/2014/main" xmlns=""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loud 11">
              <a:extLst>
                <a:ext uri="{FF2B5EF4-FFF2-40B4-BE49-F238E27FC236}">
                  <a16:creationId xmlns:a16="http://schemas.microsoft.com/office/drawing/2014/main" xmlns=""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a:extLst>
                <a:ext uri="{FF2B5EF4-FFF2-40B4-BE49-F238E27FC236}">
                  <a16:creationId xmlns:a16="http://schemas.microsoft.com/office/drawing/2014/main" xmlns=""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loud 14">
              <a:extLst>
                <a:ext uri="{FF2B5EF4-FFF2-40B4-BE49-F238E27FC236}">
                  <a16:creationId xmlns:a16="http://schemas.microsoft.com/office/drawing/2014/main" xmlns=""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xmlns=""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4800" b="1" dirty="0">
                <a:solidFill>
                  <a:srgbClr val="C00000"/>
                </a:solidFill>
                <a:latin typeface="Cambria" panose="02040503050406030204" pitchFamily="18" charset="0"/>
                <a:ea typeface="Cambria" panose="02040503050406030204" pitchFamily="18" charset="0"/>
              </a:rPr>
              <a:t>T</a:t>
            </a:r>
            <a:r>
              <a:rPr lang="vi-VN" sz="4800" b="1" dirty="0">
                <a:solidFill>
                  <a:srgbClr val="C00000"/>
                </a:solidFill>
                <a:latin typeface="Cambria" panose="02040503050406030204" pitchFamily="18" charset="0"/>
                <a:ea typeface="Cambria" panose="02040503050406030204" pitchFamily="18" charset="0"/>
              </a:rPr>
              <a:t>ất cả mọi người đều có thể mắc bệnh </a:t>
            </a:r>
            <a:r>
              <a:rPr lang="en-US" sz="4800" b="1" dirty="0" err="1">
                <a:solidFill>
                  <a:srgbClr val="C00000"/>
                </a:solidFill>
                <a:latin typeface="Cambria" panose="02040503050406030204" pitchFamily="18" charset="0"/>
                <a:ea typeface="Cambria" panose="02040503050406030204" pitchFamily="18" charset="0"/>
              </a:rPr>
              <a:t>thừa</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cân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béo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phì</a:t>
            </a:r>
            <a:endParaRPr lang="vi-VN" sz="48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包图网">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821</Words>
  <Application>Microsoft Office PowerPoint</Application>
  <PresentationFormat>Widescreen</PresentationFormat>
  <Paragraphs>78</Paragraphs>
  <Slides>29</Slides>
  <Notes>13</Notes>
  <HiddenSlides>0</HiddenSlides>
  <MMClips>2</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29</vt:i4>
      </vt:variant>
    </vt:vector>
  </HeadingPairs>
  <TitlesOfParts>
    <vt:vector size="50" baseType="lpstr">
      <vt:lpstr>微软雅黑</vt:lpstr>
      <vt:lpstr>宋体</vt:lpstr>
      <vt:lpstr>Arial</vt:lpstr>
      <vt:lpstr>Calibri</vt:lpstr>
      <vt:lpstr>Calibri Light</vt:lpstr>
      <vt:lpstr>Cambria</vt:lpstr>
      <vt:lpstr>DengXian</vt:lpstr>
      <vt:lpstr>Fredoka One</vt:lpstr>
      <vt:lpstr>iCiel Cadena</vt:lpstr>
      <vt:lpstr>Noto Sans S Chinese Light</vt:lpstr>
      <vt:lpstr>Quicksand Medium</vt:lpstr>
      <vt:lpstr>Wingdings</vt:lpstr>
      <vt:lpstr>思源黑体 Light</vt:lpstr>
      <vt:lpstr>等线</vt:lpstr>
      <vt:lpstr>等线 Light</vt:lpstr>
      <vt:lpstr>包图网</vt:lpstr>
      <vt:lpstr>千图网海量PPT模板www.58pic.com ​​</vt:lpstr>
      <vt:lpstr>1_千图网海量PPT模板www.58pic.com ​​</vt:lpstr>
      <vt:lpstr>Office Theme</vt:lpstr>
      <vt:lpstr>2_千图网海量PPT模板www.58pic.com ​​</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国际护士节</dc:title>
  <dc:creator>第一PPT</dc:creator>
  <cp:keywords>www.1ppt.com</cp:keywords>
  <dc:description>www.1ppt.com</dc:description>
  <cp:lastModifiedBy>Admin</cp:lastModifiedBy>
  <cp:revision>71</cp:revision>
  <dcterms:created xsi:type="dcterms:W3CDTF">2020-04-08T06:54:00Z</dcterms:created>
  <dcterms:modified xsi:type="dcterms:W3CDTF">2026-03-10T03:39:19Z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67C36D5F525248EA92A14A4CDBFEA1FA</vt:lpwstr>
  </property>
  <property fmtid="{D5CDD505-2E9C-101B-9397-08002B2CF9AE}" pid="3" name="KSOProductBuildVer">
    <vt:lpwstr>2052-11.1.0.10356</vt:lpwstr>
  </property>
</Properties>
</file>