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8" r:id="rId2"/>
    <p:sldId id="333" r:id="rId3"/>
    <p:sldId id="335" r:id="rId4"/>
    <p:sldId id="337" r:id="rId5"/>
    <p:sldId id="339" r:id="rId6"/>
    <p:sldId id="340" r:id="rId7"/>
    <p:sldId id="341" r:id="rId8"/>
    <p:sldId id="342" r:id="rId9"/>
    <p:sldId id="343" r:id="rId10"/>
    <p:sldId id="344" r:id="rId11"/>
    <p:sldId id="338" r:id="rId12"/>
    <p:sldId id="33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734C7-623D-44EA-BE1F-EBFE877C69C0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CC1FA-9066-4728-8837-A193F42E4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8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2BD8A42-EB1E-4922-B685-B28260837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42986F7-09E1-4900-9BBA-151A7FD95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29363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322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35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15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512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91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891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90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0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73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35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7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08360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FD4DEC1-7D9B-32F7-852B-67A65B88ED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373" y="171058"/>
            <a:ext cx="1271244" cy="1271244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9099E72-38A1-8825-36F2-9A17194227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74" y="-2892984"/>
            <a:ext cx="1271244" cy="1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91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49D4686-C114-47BB-93A8-0AD93B15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61749"/>
            <a:ext cx="10145186" cy="4553151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wrap="none" lIns="108836" tIns="54418" rIns="108836" bIns="5441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vi-VN" altLang="en-US" sz="2912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E940B64-6FBC-45F7-B6CF-E11A43F16B19}"/>
              </a:ext>
            </a:extLst>
          </p:cNvPr>
          <p:cNvGrpSpPr>
            <a:grpSpLocks/>
          </p:cNvGrpSpPr>
          <p:nvPr/>
        </p:nvGrpSpPr>
        <p:grpSpPr bwMode="auto">
          <a:xfrm>
            <a:off x="4384085" y="1483410"/>
            <a:ext cx="3603939" cy="2056806"/>
            <a:chOff x="2256" y="1536"/>
            <a:chExt cx="1176" cy="744"/>
          </a:xfrm>
        </p:grpSpPr>
        <p:pic>
          <p:nvPicPr>
            <p:cNvPr id="5132" name="Picture 5" descr="pretty_flower_purple_hb">
              <a:extLst>
                <a:ext uri="{FF2B5EF4-FFF2-40B4-BE49-F238E27FC236}">
                  <a16:creationId xmlns:a16="http://schemas.microsoft.com/office/drawing/2014/main" id="{337F88A5-62FD-467E-9BC0-B92E6D72D3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3" name="Group 6">
              <a:extLst>
                <a:ext uri="{FF2B5EF4-FFF2-40B4-BE49-F238E27FC236}">
                  <a16:creationId xmlns:a16="http://schemas.microsoft.com/office/drawing/2014/main" id="{8DDC33A3-7259-48EA-BAD9-9C1983022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134" name="Picture 7" descr="pretty_flower_red_hb">
                <a:extLst>
                  <a:ext uri="{FF2B5EF4-FFF2-40B4-BE49-F238E27FC236}">
                    <a16:creationId xmlns:a16="http://schemas.microsoft.com/office/drawing/2014/main" id="{C5E731D1-B45E-4B22-AFF2-36271E3109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" name="Picture 8" descr="pretty_flower_yellow_hb">
                <a:extLst>
                  <a:ext uri="{FF2B5EF4-FFF2-40B4-BE49-F238E27FC236}">
                    <a16:creationId xmlns:a16="http://schemas.microsoft.com/office/drawing/2014/main" id="{450E618F-09F6-4764-B2AA-075E9329E50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" name="Picture 9" descr="pretty_flower_orange_hb">
                <a:extLst>
                  <a:ext uri="{FF2B5EF4-FFF2-40B4-BE49-F238E27FC236}">
                    <a16:creationId xmlns:a16="http://schemas.microsoft.com/office/drawing/2014/main" id="{EEE666EA-DA24-4DB8-B21D-5ABE68369B4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611" name="Text Box 11">
            <a:extLst>
              <a:ext uri="{FF2B5EF4-FFF2-40B4-BE49-F238E27FC236}">
                <a16:creationId xmlns:a16="http://schemas.microsoft.com/office/drawing/2014/main" id="{043447FE-8F84-4A5C-B174-68CAFFFB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185" y="4406185"/>
            <a:ext cx="9659630" cy="663897"/>
          </a:xfrm>
          <a:prstGeom prst="rect">
            <a:avLst/>
          </a:prstGeom>
          <a:noFill/>
          <a:ln>
            <a:noFill/>
          </a:ln>
        </p:spPr>
        <p:txBody>
          <a:bodyPr wrap="square" lIns="108836" tIns="54418" rIns="108836" bIns="5441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2" name="Picture 12" descr="3d butterfly">
            <a:extLst>
              <a:ext uri="{FF2B5EF4-FFF2-40B4-BE49-F238E27FC236}">
                <a16:creationId xmlns:a16="http://schemas.microsoft.com/office/drawing/2014/main" id="{4438B48B-7B93-43A6-B6A5-4C7490FFE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538" y="1143000"/>
            <a:ext cx="12620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3d butterfly">
            <a:extLst>
              <a:ext uri="{FF2B5EF4-FFF2-40B4-BE49-F238E27FC236}">
                <a16:creationId xmlns:a16="http://schemas.microsoft.com/office/drawing/2014/main" id="{4F7B724D-603F-470D-884C-B6AAFC1607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00" y="1066800"/>
            <a:ext cx="12620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WordArt 14">
            <a:extLst>
              <a:ext uri="{FF2B5EF4-FFF2-40B4-BE49-F238E27FC236}">
                <a16:creationId xmlns:a16="http://schemas.microsoft.com/office/drawing/2014/main" id="{276E9C36-1606-438F-8371-870B335A51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6304" y="1483410"/>
            <a:ext cx="8865950" cy="31921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 ĐẠO</a:t>
            </a:r>
          </a:p>
        </p:txBody>
      </p:sp>
      <p:sp>
        <p:nvSpPr>
          <p:cNvPr id="25615" name="WordArt 15">
            <a:extLst>
              <a:ext uri="{FF2B5EF4-FFF2-40B4-BE49-F238E27FC236}">
                <a16:creationId xmlns:a16="http://schemas.microsoft.com/office/drawing/2014/main" id="{B8E4EA94-EC0D-444A-9202-1B49DC27D5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57740" y="3453173"/>
            <a:ext cx="9183077" cy="608704"/>
          </a:xfrm>
          <a:prstGeom prst="rect">
            <a:avLst/>
          </a:prstGeom>
        </p:spPr>
        <p:txBody>
          <a:bodyPr wrap="none" lIns="121919" tIns="60959" rIns="121919" bIns="6095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ĐẾN THĂM LỚP  4A2</a:t>
            </a:r>
            <a:endParaRPr lang="en-US" sz="32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09 0.0067 C -0.18437 0.02219 -0.41475 0.12364 -0.49114 0.09684 C -0.56753 0.07003 -0.52239 -0.1352 -0.58177 -0.15415 C -0.64201 -0.17287 -0.78229 -0.11509 -0.85156 -0.01756 C -0.92118 0.07973 -1.04618 0.2979 -0.99705 0.43079 C -0.94809 0.56344 -0.69201 0.7541 -0.55642 0.77791 C -0.42083 0.80171 -0.24757 0.64179 -0.18298 0.57315 C -0.1184 0.50451 -0.13941 0.38826 -0.16927 0.36561 C -0.19913 0.34296 -0.31979 0.46198 -0.36215 0.43679 C -0.40451 0.4116 -0.41041 0.26138 -0.42309 0.21516 " pathEditMode="relative" rAng="0" ptsTypes="aaaaaaaaaa">
                                      <p:cBhvr>
                                        <p:cTn id="34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20" y="307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6 -0.07003 C 0.1415 -0.05039 0.25105 0.02172 0.3158 0.04737 C 0.38056 0.07349 0.46702 0.11971 0.49497 0.08458 C 0.52292 0.04945 0.43646 -0.11833 0.48334 -0.16294 C 0.53021 -0.20777 0.70695 -0.19298 0.77622 -0.18466 C 0.84549 -0.17634 0.85834 -0.19367 0.89948 -0.11348 C 0.94063 -0.03328 1.05139 0.16339 1.0231 0.29604 C 0.9948 0.4287 0.84428 0.62237 0.72952 0.68222 C 0.61511 0.74162 0.42188 0.68615 0.33681 0.65172 C 0.25157 0.61821 0.23507 0.5394 0.21823 0.47816 C 0.20139 0.41691 0.19688 0.29604 0.23577 0.28449 C 0.27466 0.27293 0.40573 0.39542 0.45191 0.40836 C 0.4981 0.4213 0.5106 0.39657 0.51251 0.36191 C 0.51441 0.32724 0.47379 0.23434 0.46355 0.20083 " pathEditMode="relative" rAng="0" ptsTypes="aaaaaaaaaaaaaa">
                                      <p:cBhvr>
                                        <p:cTn id="36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33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494CF14-4F0A-E12A-7009-0D5E1A4FA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2276" y="753888"/>
            <a:ext cx="9029717" cy="2475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7A2088-7C5C-4F4F-D4F7-86613092A797}"/>
              </a:ext>
            </a:extLst>
          </p:cNvPr>
          <p:cNvSpPr txBox="1"/>
          <p:nvPr/>
        </p:nvSpPr>
        <p:spPr>
          <a:xfrm>
            <a:off x="1774621" y="1371403"/>
            <a:ext cx="8374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Nêu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lại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CB873CE8-C4AD-B8A0-E90D-F08B14A9E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182643" y="2488535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1B11094D-1B21-5595-443D-338BE9BB0DF2}"/>
              </a:ext>
            </a:extLst>
          </p:cNvPr>
          <p:cNvSpPr/>
          <p:nvPr/>
        </p:nvSpPr>
        <p:spPr>
          <a:xfrm>
            <a:off x="3744220" y="3514725"/>
            <a:ext cx="8085829" cy="2933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nhân cả tử số và mẫu số của một phân số với cùng một số tự nhiên khác 0 thì được một phân số bằng phân số đã cho.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Nếu chia hết cả tử số và mẫu số của một phân số cho cùng một số tự nhiên khác 0 thì được một phân số bằng phân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17117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79066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UTM Bell" panose="02040603050506020204" pitchFamily="18" charset="0"/>
              </a:rPr>
              <a:t>Dặn dò</a:t>
            </a:r>
            <a:br>
              <a:rPr lang="vi-VN" sz="11733" dirty="0">
                <a:latin typeface="UTM Bell" panose="02040603050506020204" pitchFamily="18" charset="0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Ôn lại nội dung bài học</a:t>
            </a:r>
            <a:br>
              <a:rPr lang="vi-VN" sz="4800" b="0" dirty="0">
                <a:solidFill>
                  <a:schemeClr val="tx1"/>
                </a:solidFill>
                <a:latin typeface="+mj-lt"/>
              </a:rPr>
            </a:br>
            <a:r>
              <a:rPr lang="vi-VN" sz="4800" b="0" dirty="0">
                <a:solidFill>
                  <a:schemeClr val="tx1"/>
                </a:solidFill>
                <a:latin typeface="+mj-lt"/>
              </a:rPr>
              <a:t>- Chuẩn bị bài mới</a:t>
            </a:r>
            <a:endParaRPr sz="11733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17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A195C8-7855-01D6-160F-EC3C831B1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68" y="541976"/>
            <a:ext cx="9120406" cy="3694496"/>
          </a:xfrm>
          <a:prstGeom prst="rect">
            <a:avLst/>
          </a:prstGeom>
        </p:spPr>
      </p:pic>
      <p:pic>
        <p:nvPicPr>
          <p:cNvPr id="5" name="Picture 2" descr="Cartoon students Royalty Free Vector Image - VectorStock">
            <a:extLst>
              <a:ext uri="{FF2B5EF4-FFF2-40B4-BE49-F238E27FC236}">
                <a16:creationId xmlns:a16="http://schemas.microsoft.com/office/drawing/2014/main" id="{935FC140-9132-B416-32CC-528BF365A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42063" y="2964844"/>
            <a:ext cx="4190163" cy="39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16;p36">
            <a:extLst>
              <a:ext uri="{FF2B5EF4-FFF2-40B4-BE49-F238E27FC236}">
                <a16:creationId xmlns:a16="http://schemas.microsoft.com/office/drawing/2014/main" id="{53B424F7-0742-1E76-70B5-6983741F9657}"/>
              </a:ext>
            </a:extLst>
          </p:cNvPr>
          <p:cNvSpPr txBox="1">
            <a:spLocks/>
          </p:cNvSpPr>
          <p:nvPr/>
        </p:nvSpPr>
        <p:spPr>
          <a:xfrm>
            <a:off x="1764525" y="1076325"/>
            <a:ext cx="8665107" cy="4953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11733" kern="0" dirty="0">
              <a:latin typeface="UTM Bell" panose="02040603050506020204" pitchFamily="18" charset="0"/>
            </a:endParaRPr>
          </a:p>
        </p:txBody>
      </p:sp>
      <p:grpSp>
        <p:nvGrpSpPr>
          <p:cNvPr id="7" name="Google Shape;882;p34">
            <a:extLst>
              <a:ext uri="{FF2B5EF4-FFF2-40B4-BE49-F238E27FC236}">
                <a16:creationId xmlns:a16="http://schemas.microsoft.com/office/drawing/2014/main" id="{12B4B72A-1EA2-B071-5171-62FE2764E17E}"/>
              </a:ext>
            </a:extLst>
          </p:cNvPr>
          <p:cNvGrpSpPr/>
          <p:nvPr/>
        </p:nvGrpSpPr>
        <p:grpSpPr>
          <a:xfrm>
            <a:off x="1071862" y="3980172"/>
            <a:ext cx="1272977" cy="1661221"/>
            <a:chOff x="6015500" y="3528850"/>
            <a:chExt cx="827325" cy="1079650"/>
          </a:xfrm>
        </p:grpSpPr>
        <p:sp>
          <p:nvSpPr>
            <p:cNvPr id="8" name="Google Shape;883;p34">
              <a:extLst>
                <a:ext uri="{FF2B5EF4-FFF2-40B4-BE49-F238E27FC236}">
                  <a16:creationId xmlns:a16="http://schemas.microsoft.com/office/drawing/2014/main" id="{DAF6B1EC-0A07-6155-9BAF-D5D2A84860E0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884;p34">
              <a:extLst>
                <a:ext uri="{FF2B5EF4-FFF2-40B4-BE49-F238E27FC236}">
                  <a16:creationId xmlns:a16="http://schemas.microsoft.com/office/drawing/2014/main" id="{9F120178-0DA1-4B0A-247D-538445516A47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85;p34">
              <a:extLst>
                <a:ext uri="{FF2B5EF4-FFF2-40B4-BE49-F238E27FC236}">
                  <a16:creationId xmlns:a16="http://schemas.microsoft.com/office/drawing/2014/main" id="{C69BEE86-7871-C692-7428-A0160404ED7B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86;p34">
              <a:extLst>
                <a:ext uri="{FF2B5EF4-FFF2-40B4-BE49-F238E27FC236}">
                  <a16:creationId xmlns:a16="http://schemas.microsoft.com/office/drawing/2014/main" id="{C37A8C82-12FE-1A7D-4C27-EA3D96C4FD49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87;p34">
              <a:extLst>
                <a:ext uri="{FF2B5EF4-FFF2-40B4-BE49-F238E27FC236}">
                  <a16:creationId xmlns:a16="http://schemas.microsoft.com/office/drawing/2014/main" id="{5D2AF8BE-DD97-2A12-DBA0-B9FE2BB6DF8E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88;p34">
              <a:extLst>
                <a:ext uri="{FF2B5EF4-FFF2-40B4-BE49-F238E27FC236}">
                  <a16:creationId xmlns:a16="http://schemas.microsoft.com/office/drawing/2014/main" id="{31078232-EC4E-3E2F-50D3-51038A1BFB0B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89;p34">
              <a:extLst>
                <a:ext uri="{FF2B5EF4-FFF2-40B4-BE49-F238E27FC236}">
                  <a16:creationId xmlns:a16="http://schemas.microsoft.com/office/drawing/2014/main" id="{122F4E79-E985-6022-822C-3310E5DCC346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890;p34">
            <a:extLst>
              <a:ext uri="{FF2B5EF4-FFF2-40B4-BE49-F238E27FC236}">
                <a16:creationId xmlns:a16="http://schemas.microsoft.com/office/drawing/2014/main" id="{7DED53B5-B744-2B24-BAD5-0746B2489433}"/>
              </a:ext>
            </a:extLst>
          </p:cNvPr>
          <p:cNvGrpSpPr/>
          <p:nvPr/>
        </p:nvGrpSpPr>
        <p:grpSpPr>
          <a:xfrm>
            <a:off x="849127" y="432546"/>
            <a:ext cx="1495717" cy="2000161"/>
            <a:chOff x="2111950" y="664225"/>
            <a:chExt cx="829725" cy="1109475"/>
          </a:xfrm>
        </p:grpSpPr>
        <p:sp>
          <p:nvSpPr>
            <p:cNvPr id="16" name="Google Shape;891;p34">
              <a:extLst>
                <a:ext uri="{FF2B5EF4-FFF2-40B4-BE49-F238E27FC236}">
                  <a16:creationId xmlns:a16="http://schemas.microsoft.com/office/drawing/2014/main" id="{1C8092AA-433A-5135-4C48-2C7EA7A7D315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92;p34">
              <a:extLst>
                <a:ext uri="{FF2B5EF4-FFF2-40B4-BE49-F238E27FC236}">
                  <a16:creationId xmlns:a16="http://schemas.microsoft.com/office/drawing/2014/main" id="{157999EA-8402-B952-C7B7-43E582B4939F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93;p34">
              <a:extLst>
                <a:ext uri="{FF2B5EF4-FFF2-40B4-BE49-F238E27FC236}">
                  <a16:creationId xmlns:a16="http://schemas.microsoft.com/office/drawing/2014/main" id="{B82FC5A9-EAC5-4A87-6C57-E9395E5D17B0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894;p34">
            <a:extLst>
              <a:ext uri="{FF2B5EF4-FFF2-40B4-BE49-F238E27FC236}">
                <a16:creationId xmlns:a16="http://schemas.microsoft.com/office/drawing/2014/main" id="{AFCCF5F9-554E-1743-2801-6EF4BDEDF250}"/>
              </a:ext>
            </a:extLst>
          </p:cNvPr>
          <p:cNvGrpSpPr/>
          <p:nvPr/>
        </p:nvGrpSpPr>
        <p:grpSpPr>
          <a:xfrm>
            <a:off x="10307489" y="3299425"/>
            <a:ext cx="1495744" cy="1973492"/>
            <a:chOff x="2129425" y="2109125"/>
            <a:chExt cx="827475" cy="1091775"/>
          </a:xfrm>
        </p:grpSpPr>
        <p:sp>
          <p:nvSpPr>
            <p:cNvPr id="20" name="Google Shape;895;p34">
              <a:extLst>
                <a:ext uri="{FF2B5EF4-FFF2-40B4-BE49-F238E27FC236}">
                  <a16:creationId xmlns:a16="http://schemas.microsoft.com/office/drawing/2014/main" id="{218B74B8-9890-F832-66D4-E6A2E56D3802}"/>
                </a:ext>
              </a:extLst>
            </p:cNvPr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896;p34">
              <a:extLst>
                <a:ext uri="{FF2B5EF4-FFF2-40B4-BE49-F238E27FC236}">
                  <a16:creationId xmlns:a16="http://schemas.microsoft.com/office/drawing/2014/main" id="{11DD01C5-FC4F-8677-DCD8-AB495E1436BF}"/>
                </a:ext>
              </a:extLst>
            </p:cNvPr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897;p34">
              <a:extLst>
                <a:ext uri="{FF2B5EF4-FFF2-40B4-BE49-F238E27FC236}">
                  <a16:creationId xmlns:a16="http://schemas.microsoft.com/office/drawing/2014/main" id="{2F758FB0-943E-9215-A9F0-54219E26FB81}"/>
                </a:ext>
              </a:extLst>
            </p:cNvPr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0E9F8F3-6807-C899-0498-854EB808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64" y="1125044"/>
            <a:ext cx="2859272" cy="11217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776784-5C6A-C1D6-8D38-8E7C5814C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032" y="1917421"/>
            <a:ext cx="9333785" cy="34994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A6FED7-6BF8-DA26-85EF-79556D385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287" y="4898085"/>
            <a:ext cx="285317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5D7950B-5185-9FC9-2081-07E67A58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78" y="1722739"/>
            <a:ext cx="9845893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28979" y="480504"/>
            <a:ext cx="9543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còn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thiếu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tấm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bìa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D31B9-DE4C-EC44-1964-9F1D01C1A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990724"/>
            <a:ext cx="9726062" cy="3495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BC41CA-6F12-2956-120C-6B2F589327F4}"/>
              </a:ext>
            </a:extLst>
          </p:cNvPr>
          <p:cNvCxnSpPr>
            <a:cxnSpLocks/>
          </p:cNvCxnSpPr>
          <p:nvPr/>
        </p:nvCxnSpPr>
        <p:spPr>
          <a:xfrm>
            <a:off x="2752725" y="4114800"/>
            <a:ext cx="2247900" cy="485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A6C705-F82A-4286-1894-6ACA0C3F7BAB}"/>
              </a:ext>
            </a:extLst>
          </p:cNvPr>
          <p:cNvCxnSpPr>
            <a:cxnSpLocks/>
          </p:cNvCxnSpPr>
          <p:nvPr/>
        </p:nvCxnSpPr>
        <p:spPr>
          <a:xfrm>
            <a:off x="5010150" y="4219575"/>
            <a:ext cx="4848225" cy="6381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015C8-7173-6323-CD26-1B03568FF7BE}"/>
              </a:ext>
            </a:extLst>
          </p:cNvPr>
          <p:cNvCxnSpPr>
            <a:cxnSpLocks/>
          </p:cNvCxnSpPr>
          <p:nvPr/>
        </p:nvCxnSpPr>
        <p:spPr>
          <a:xfrm flipH="1">
            <a:off x="2581275" y="4010025"/>
            <a:ext cx="5124450" cy="895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38603C-A284-8633-A107-024042B1F98E}"/>
              </a:ext>
            </a:extLst>
          </p:cNvPr>
          <p:cNvCxnSpPr>
            <a:cxnSpLocks/>
          </p:cNvCxnSpPr>
          <p:nvPr/>
        </p:nvCxnSpPr>
        <p:spPr>
          <a:xfrm flipH="1">
            <a:off x="7839075" y="4343400"/>
            <a:ext cx="2028825" cy="485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00404" y="651954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97E5D-7CB3-0307-585E-235043636B15}"/>
              </a:ext>
            </a:extLst>
          </p:cNvPr>
          <p:cNvSpPr/>
          <p:nvPr/>
        </p:nvSpPr>
        <p:spPr>
          <a:xfrm>
            <a:off x="1943100" y="676275"/>
            <a:ext cx="98107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45ED18-C7B0-0E7C-62E6-5FDD6C90B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47" y="1500622"/>
            <a:ext cx="10216622" cy="394767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8038F9-8FD4-BD2D-9AAE-98E586699706}"/>
              </a:ext>
            </a:extLst>
          </p:cNvPr>
          <p:cNvSpPr/>
          <p:nvPr/>
        </p:nvSpPr>
        <p:spPr>
          <a:xfrm>
            <a:off x="6076950" y="3209924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035B34-54B3-89CF-0A8C-0EBCB9044AF0}"/>
              </a:ext>
            </a:extLst>
          </p:cNvPr>
          <p:cNvSpPr/>
          <p:nvPr/>
        </p:nvSpPr>
        <p:spPr>
          <a:xfrm>
            <a:off x="6791325" y="3829049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BAF619-33B0-5FFB-5302-E5D5C079A76F}"/>
              </a:ext>
            </a:extLst>
          </p:cNvPr>
          <p:cNvSpPr/>
          <p:nvPr/>
        </p:nvSpPr>
        <p:spPr>
          <a:xfrm>
            <a:off x="6743700" y="4438649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3B4D17D7-0975-78FC-B6C6-EF5CA77A1D74}"/>
              </a:ext>
            </a:extLst>
          </p:cNvPr>
          <p:cNvSpPr/>
          <p:nvPr/>
        </p:nvSpPr>
        <p:spPr>
          <a:xfrm>
            <a:off x="1728395" y="5467350"/>
            <a:ext cx="9139630" cy="872612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xét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về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giá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trị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biểu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trên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3484401D-D9A1-CFAE-54E7-E611BFBD5F13}"/>
              </a:ext>
            </a:extLst>
          </p:cNvPr>
          <p:cNvSpPr/>
          <p:nvPr/>
        </p:nvSpPr>
        <p:spPr>
          <a:xfrm>
            <a:off x="3385745" y="133351"/>
            <a:ext cx="8187130" cy="1533524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cùng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thay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đổi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 </a:t>
            </a:r>
          </a:p>
          <a:p>
            <a:pPr marL="342900" indent="-3429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chia,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cùng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chia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giống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66725" y="304801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00404" y="651954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97E5D-7CB3-0307-585E-235043636B15}"/>
              </a:ext>
            </a:extLst>
          </p:cNvPr>
          <p:cNvSpPr/>
          <p:nvPr/>
        </p:nvSpPr>
        <p:spPr>
          <a:xfrm>
            <a:off x="1943100" y="676275"/>
            <a:ext cx="141922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&gt;; &lt;;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08B610-79EB-C650-5364-2EEF17DAB608}"/>
              </a:ext>
            </a:extLst>
          </p:cNvPr>
          <p:cNvGrpSpPr/>
          <p:nvPr/>
        </p:nvGrpSpPr>
        <p:grpSpPr>
          <a:xfrm>
            <a:off x="685801" y="1790700"/>
            <a:ext cx="4552950" cy="714375"/>
            <a:chOff x="866776" y="1685925"/>
            <a:chExt cx="4552950" cy="7143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D5CF2C-D78F-116B-0C89-B90F091C74CD}"/>
                </a:ext>
              </a:extLst>
            </p:cNvPr>
            <p:cNvSpPr/>
            <p:nvPr/>
          </p:nvSpPr>
          <p:spPr>
            <a:xfrm>
              <a:off x="866776" y="1685925"/>
              <a:ext cx="4552950" cy="7143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 : b        (a x 3) : (b x 3)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73A3FC-86D5-294D-32AE-72A25C7B8B87}"/>
                </a:ext>
              </a:extLst>
            </p:cNvPr>
            <p:cNvSpPr/>
            <p:nvPr/>
          </p:nvSpPr>
          <p:spPr>
            <a:xfrm>
              <a:off x="1876425" y="177164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8F9D21-D08F-5AFB-FC57-B775989647BC}"/>
              </a:ext>
            </a:extLst>
          </p:cNvPr>
          <p:cNvGrpSpPr/>
          <p:nvPr/>
        </p:nvGrpSpPr>
        <p:grpSpPr>
          <a:xfrm>
            <a:off x="6581776" y="1819275"/>
            <a:ext cx="4552950" cy="714375"/>
            <a:chOff x="866776" y="1685925"/>
            <a:chExt cx="4552950" cy="7143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78414E-2EF5-BB00-CBCD-917E6B4985CC}"/>
                </a:ext>
              </a:extLst>
            </p:cNvPr>
            <p:cNvSpPr/>
            <p:nvPr/>
          </p:nvSpPr>
          <p:spPr>
            <a:xfrm>
              <a:off x="866776" y="1685925"/>
              <a:ext cx="4552950" cy="7143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 : b         (a : 2) : (b : 2)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05920AD-4A17-E2F2-7ED5-CA249566FA0E}"/>
                </a:ext>
              </a:extLst>
            </p:cNvPr>
            <p:cNvSpPr/>
            <p:nvPr/>
          </p:nvSpPr>
          <p:spPr>
            <a:xfrm>
              <a:off x="1971675" y="177164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026C99-810E-6E18-CEAC-9ABAA2E6E155}"/>
              </a:ext>
            </a:extLst>
          </p:cNvPr>
          <p:cNvSpPr/>
          <p:nvPr/>
        </p:nvSpPr>
        <p:spPr>
          <a:xfrm>
            <a:off x="1695450" y="187642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693B79-49EB-60AB-8895-2811C493A100}"/>
              </a:ext>
            </a:extLst>
          </p:cNvPr>
          <p:cNvSpPr/>
          <p:nvPr/>
        </p:nvSpPr>
        <p:spPr>
          <a:xfrm>
            <a:off x="7696200" y="191452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657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362076" y="404304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a) Con bướm che mất số nào? Con ong che mất số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blipFill>
                <a:blip r:embed="rId3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7AE356-68AB-84E6-DBE9-2C409ADE0BD8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/>
              <p:nvPr/>
            </p:nvSpPr>
            <p:spPr>
              <a:xfrm>
                <a:off x="6592358" y="1982974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358" y="1982974"/>
                <a:ext cx="812800" cy="17848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E58131-FD9A-6590-6896-87E2BE344787}"/>
              </a:ext>
            </a:extLst>
          </p:cNvPr>
          <p:cNvSpPr txBox="1"/>
          <p:nvPr/>
        </p:nvSpPr>
        <p:spPr>
          <a:xfrm>
            <a:off x="6001167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pic>
        <p:nvPicPr>
          <p:cNvPr id="20" name="Picture 19" descr="A cartoon of a butterfly&#10;&#10;Description automatically generated">
            <a:extLst>
              <a:ext uri="{FF2B5EF4-FFF2-40B4-BE49-F238E27FC236}">
                <a16:creationId xmlns:a16="http://schemas.microsoft.com/office/drawing/2014/main" id="{202453BA-C26F-DACA-7F58-C278ADDCD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19" y="1403628"/>
            <a:ext cx="1649882" cy="1530072"/>
          </a:xfrm>
          <a:prstGeom prst="rect">
            <a:avLst/>
          </a:prstGeom>
        </p:spPr>
      </p:pic>
      <p:pic>
        <p:nvPicPr>
          <p:cNvPr id="22" name="Picture 21" descr="A cartoon of a bee&#10;&#10;Description automatically generated">
            <a:extLst>
              <a:ext uri="{FF2B5EF4-FFF2-40B4-BE49-F238E27FC236}">
                <a16:creationId xmlns:a16="http://schemas.microsoft.com/office/drawing/2014/main" id="{BA796641-FB2F-E4DF-B169-29AF9BD20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5537" y="2966053"/>
            <a:ext cx="1595438" cy="14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8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12 -0.00671 L 0.05912 -0.00625 C 0.06498 -0.01504 0.0832 -0.04305 0.09453 -0.05301 C 0.09779 -0.05578 0.1013 -0.05717 0.10469 -0.05995 C 0.12084 -0.07384 0.11706 -0.07338 0.13164 -0.08171 C 0.13802 -0.08541 0.14453 -0.08796 0.15104 -0.09166 C 0.16146 -0.09791 0.17162 -0.10578 0.18229 -0.11041 C 0.2 -0.11875 0.21719 -0.13101 0.23542 -0.13495 L 0.27422 -0.14351 C 0.30274 -0.15092 0.33112 -0.15787 0.35951 -0.16666 C 0.36406 -0.16828 0.36836 -0.16967 0.37305 -0.17083 C 0.4237 -0.18472 0.3918 -0.17245 0.44141 -0.19537 C 0.46432 -0.21921 0.42813 -0.18287 0.47175 -0.22129 C 0.47813 -0.22731 0.48399 -0.23402 0.49037 -0.24004 C 0.49297 -0.24259 0.4957 -0.24583 0.49883 -0.24722 C 0.50274 -0.24953 0.52396 -0.25902 0.53255 -0.26018 C 0.54232 -0.26157 0.55222 -0.26157 0.56211 -0.26296 C 0.58151 -0.26597 0.60104 -0.26782 0.62031 -0.27314 C 0.62565 -0.27476 0.62409 -0.27268 0.6263 -0.27592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9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02384 L -0.05091 0.02407 C -0.07175 0.02778 -0.03932 0.02176 -0.08763 0.02778 C -0.11146 0.03102 -0.14089 0.03889 -0.16263 0.04305 C -0.20013 0.05069 -0.20078 0.04653 -0.24232 0.0625 C -0.35417 0.10555 -0.2681 0.0831 -0.38464 0.11944 C -0.40729 0.12662 -0.45378 0.12477 -0.46888 0.125 L -0.53372 0.12917 C -0.55274 0.13009 -0.57188 0.12917 -0.59076 0.13055 C -0.59206 0.13055 -0.5987 0.13704 -0.59935 0.1375 C -0.60026 0.13819 -0.60143 0.13842 -0.60248 0.13889 C -0.62461 0.15092 -0.59961 0.13842 -0.61341 0.14444 C -0.61719 0.14606 -0.61458 0.14606 -0.61966 0.14861 C -0.62005 0.14884 -0.6207 0.14861 -0.62123 0.14861 " pathEditMode="relative" rAng="0" ptsTypes="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1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4" name="Google Shape;904;p35"/>
          <p:cNvGrpSpPr/>
          <p:nvPr/>
        </p:nvGrpSpPr>
        <p:grpSpPr>
          <a:xfrm>
            <a:off x="251904" y="5670461"/>
            <a:ext cx="816712" cy="105892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352551" y="1252029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Mỗi bông hoa màu đỏ, màu vàng, màu xanh che lấp một số trong phân số (như hình vẽ).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/>
              <p:nvPr/>
            </p:nvSpPr>
            <p:spPr>
              <a:xfrm>
                <a:off x="3049058" y="2916424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058" y="2916424"/>
                <a:ext cx="812800" cy="1788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7AE356-68AB-84E6-DBE9-2C409ADE0BD8}"/>
              </a:ext>
            </a:extLst>
          </p:cNvPr>
          <p:cNvSpPr txBox="1"/>
          <p:nvPr/>
        </p:nvSpPr>
        <p:spPr>
          <a:xfrm>
            <a:off x="3886617" y="340739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/>
              <p:nvPr/>
            </p:nvSpPr>
            <p:spPr>
              <a:xfrm>
                <a:off x="4687358" y="290689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𝟔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𝟗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358" y="2906899"/>
                <a:ext cx="812800" cy="178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/>
              <p:nvPr/>
            </p:nvSpPr>
            <p:spPr>
              <a:xfrm>
                <a:off x="6116108" y="2916424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𝟏𝟐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𝟏𝟖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108" y="2916424"/>
                <a:ext cx="812800" cy="1784848"/>
              </a:xfrm>
              <a:prstGeom prst="rect">
                <a:avLst/>
              </a:prstGeom>
              <a:blipFill>
                <a:blip r:embed="rId5"/>
                <a:stretch>
                  <a:fillRect r="-4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E58131-FD9A-6590-6896-87E2BE344787}"/>
              </a:ext>
            </a:extLst>
          </p:cNvPr>
          <p:cNvSpPr txBox="1"/>
          <p:nvPr/>
        </p:nvSpPr>
        <p:spPr>
          <a:xfrm>
            <a:off x="5486817" y="33883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sp>
        <p:nvSpPr>
          <p:cNvPr id="4" name="TextBox 3" descr="xác">
            <a:extLst>
              <a:ext uri="{FF2B5EF4-FFF2-40B4-BE49-F238E27FC236}">
                <a16:creationId xmlns:a16="http://schemas.microsoft.com/office/drawing/2014/main" id="{33A0D5FF-4F05-3096-A1E4-030253BEC3A1}"/>
              </a:ext>
            </a:extLst>
          </p:cNvPr>
          <p:cNvSpPr txBox="1"/>
          <p:nvPr/>
        </p:nvSpPr>
        <p:spPr>
          <a:xfrm>
            <a:off x="1409929" y="642429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B2D44-0C4F-57AE-AFA4-0BBFFFA14D36}"/>
              </a:ext>
            </a:extLst>
          </p:cNvPr>
          <p:cNvSpPr/>
          <p:nvPr/>
        </p:nvSpPr>
        <p:spPr>
          <a:xfrm>
            <a:off x="1952625" y="666750"/>
            <a:ext cx="98107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4B06A3-B029-FF65-9198-9424CC78975F}"/>
                  </a:ext>
                </a:extLst>
              </p:cNvPr>
              <p:cNvSpPr txBox="1"/>
              <p:nvPr/>
            </p:nvSpPr>
            <p:spPr>
              <a:xfrm>
                <a:off x="7849658" y="2887849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𝟑𝟎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𝟒𝟓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4B06A3-B029-FF65-9198-9424CC789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58" y="2887849"/>
                <a:ext cx="812800" cy="1784848"/>
              </a:xfrm>
              <a:prstGeom prst="rect">
                <a:avLst/>
              </a:prstGeom>
              <a:blipFill>
                <a:blip r:embed="rId6"/>
                <a:stretch>
                  <a:fillRect r="-4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2E45126-FFEF-F787-2702-F4C3D6B51C34}"/>
              </a:ext>
            </a:extLst>
          </p:cNvPr>
          <p:cNvSpPr txBox="1"/>
          <p:nvPr/>
        </p:nvSpPr>
        <p:spPr>
          <a:xfrm>
            <a:off x="7220367" y="335976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7F895F-2495-3936-0780-FF363E5589C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2462" y="3923806"/>
            <a:ext cx="1071563" cy="1067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107256-7C20-5EB2-B48D-4E86A122A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6937" y="2657588"/>
            <a:ext cx="1223963" cy="1219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E3CC2B-1CBD-CAA4-E610-BFE0DE25D4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39440">
            <a:off x="7661819" y="2498044"/>
            <a:ext cx="1379398" cy="137390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5701B3C-64DB-051A-D04B-474244C10271}"/>
              </a:ext>
            </a:extLst>
          </p:cNvPr>
          <p:cNvGrpSpPr/>
          <p:nvPr/>
        </p:nvGrpSpPr>
        <p:grpSpPr>
          <a:xfrm>
            <a:off x="590550" y="5216009"/>
            <a:ext cx="10191750" cy="523220"/>
            <a:chOff x="590550" y="5216009"/>
            <a:chExt cx="10191750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A43F39-6D68-7270-A37E-66958C7ECDD0}"/>
                </a:ext>
              </a:extLst>
            </p:cNvPr>
            <p:cNvSpPr txBox="1"/>
            <p:nvPr/>
          </p:nvSpPr>
          <p:spPr>
            <a:xfrm>
              <a:off x="590550" y="5216009"/>
              <a:ext cx="9620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Cộng các số bị che lấp bởi ba bông hoa đó được kết quả là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616A955-A7E3-7954-DEE8-D56E52FA4F40}"/>
                </a:ext>
              </a:extLst>
            </p:cNvPr>
            <p:cNvSpPr/>
            <p:nvPr/>
          </p:nvSpPr>
          <p:spPr>
            <a:xfrm>
              <a:off x="10058400" y="521969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0169DE-9299-98FD-8420-0F624CC32F12}"/>
              </a:ext>
            </a:extLst>
          </p:cNvPr>
          <p:cNvSpPr/>
          <p:nvPr/>
        </p:nvSpPr>
        <p:spPr>
          <a:xfrm>
            <a:off x="10048875" y="521017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30609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62DBF46-E62A-4C08-A26F-97939338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9" y="1298283"/>
            <a:ext cx="8332103" cy="34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9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291</Words>
  <Application>Microsoft Office PowerPoint</Application>
  <PresentationFormat>Widescreen</PresentationFormat>
  <Paragraphs>48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</vt:lpstr>
      <vt:lpstr>Cambria Math</vt:lpstr>
      <vt:lpstr>Happy Monkey</vt:lpstr>
      <vt:lpstr>Roboto Condensed Light</vt:lpstr>
      <vt:lpstr>Tahoma</vt:lpstr>
      <vt:lpstr>Times New Roman</vt:lpstr>
      <vt:lpstr>UTM Bell</vt:lpstr>
      <vt:lpstr>Math Subject for Elementary - 3rd Grade: Operations and Algebraic Thinking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- Ôn lại nội dung bài học - Chuẩn bị bài mới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2023-12-07T00:41:35Z</dcterms:created>
  <dcterms:modified xsi:type="dcterms:W3CDTF">2026-03-12T02:13:02Z</dcterms:modified>
</cp:coreProperties>
</file>