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007577188" r:id="rId2"/>
    <p:sldId id="283" r:id="rId3"/>
    <p:sldId id="2975" r:id="rId4"/>
    <p:sldId id="2990" r:id="rId5"/>
    <p:sldId id="2994" r:id="rId6"/>
    <p:sldId id="2992" r:id="rId7"/>
    <p:sldId id="2979" r:id="rId8"/>
    <p:sldId id="2976" r:id="rId9"/>
    <p:sldId id="2985" r:id="rId10"/>
    <p:sldId id="2993" r:id="rId11"/>
    <p:sldId id="2986"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06" autoAdjust="0"/>
    <p:restoredTop sz="95262" autoAdjust="0"/>
  </p:normalViewPr>
  <p:slideViewPr>
    <p:cSldViewPr snapToGrid="0">
      <p:cViewPr varScale="1">
        <p:scale>
          <a:sx n="75" d="100"/>
          <a:sy n="75" d="100"/>
        </p:scale>
        <p:origin x="830"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04/03/2026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eaLnBrk="1" hangingPunct="1"/>
            <a:fld id="{A8E8AAB3-6B98-4E43-AC69-6BE017A510E2}" type="slidenum">
              <a:rPr lang="en-US" sz="1200" smtClean="0"/>
              <a:pPr eaLnBrk="1" hangingPunct="1"/>
              <a:t>1</a:t>
            </a:fld>
            <a:endParaRPr lang="en-US" sz="1200"/>
          </a:p>
        </p:txBody>
      </p:sp>
    </p:spTree>
    <p:extLst>
      <p:ext uri="{BB962C8B-B14F-4D97-AF65-F5344CB8AC3E}">
        <p14:creationId xmlns:p14="http://schemas.microsoft.com/office/powerpoint/2010/main" val="311867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93399202-1253-D082-87D9-79DD50C1FF11}"/>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11.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5.sv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342A1023-005E-0ADB-9104-64016830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098"/>
            <a:ext cx="12254753" cy="68369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8214" y="862852"/>
            <a:ext cx="10286999" cy="320087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7200" b="1" spc="38">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7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500" b="1">
                <a:solidFill>
                  <a:srgbClr val="FF0000"/>
                </a:solidFill>
                <a:latin typeface="Times New Roman" panose="02020603050405020304" pitchFamily="18" charset="0"/>
                <a:cs typeface="Times New Roman" panose="02020603050405020304" pitchFamily="18" charset="0"/>
              </a:rPr>
              <a:t>CHÀO MỪNG QUÝ THẦY CÔ</a:t>
            </a:r>
          </a:p>
          <a:p>
            <a:pPr algn="ctr"/>
            <a:r>
              <a:rPr lang="en-US" sz="4500" b="1">
                <a:solidFill>
                  <a:srgbClr val="FF0000"/>
                </a:solidFill>
                <a:latin typeface="Times New Roman" panose="02020603050405020304" pitchFamily="18" charset="0"/>
                <a:cs typeface="Times New Roman" panose="02020603050405020304" pitchFamily="18" charset="0"/>
              </a:rPr>
              <a:t>VỀ DỰ GIỜ</a:t>
            </a:r>
          </a:p>
          <a:p>
            <a:pPr algn="ctr"/>
            <a:r>
              <a:rPr lang="en-US" sz="4000" b="1" i="1">
                <a:solidFill>
                  <a:schemeClr val="accent1">
                    <a:lumMod val="75000"/>
                  </a:schemeClr>
                </a:solidFill>
                <a:latin typeface="Times New Roman" panose="02020603050405020304" pitchFamily="18" charset="0"/>
                <a:cs typeface="Times New Roman" panose="02020603050405020304" pitchFamily="18" charset="0"/>
              </a:rPr>
              <a:t>Môn: Tin học</a:t>
            </a:r>
          </a:p>
        </p:txBody>
      </p:sp>
      <p:pic>
        <p:nvPicPr>
          <p:cNvPr id="2056"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35314" y="1377833"/>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20FE1D7-DC0B-7E39-3F3A-868146A83C46}"/>
              </a:ext>
            </a:extLst>
          </p:cNvPr>
          <p:cNvSpPr txBox="1"/>
          <p:nvPr/>
        </p:nvSpPr>
        <p:spPr>
          <a:xfrm>
            <a:off x="3881714" y="430304"/>
            <a:ext cx="4155305" cy="707886"/>
          </a:xfrm>
          <a:prstGeom prst="rect">
            <a:avLst/>
          </a:prstGeom>
          <a:noFill/>
        </p:spPr>
        <p:txBody>
          <a:bodyPr wrap="none" rtlCol="0">
            <a:spAutoFit/>
          </a:bodyPr>
          <a:lstStyle/>
          <a:p>
            <a:pPr algn="ctr"/>
            <a:r>
              <a:rPr lang="en-US" sz="2000" b="1">
                <a:solidFill>
                  <a:schemeClr val="accent5">
                    <a:lumMod val="75000"/>
                  </a:schemeClr>
                </a:solidFill>
                <a:latin typeface="Times New Roman" panose="02020603050405020304" pitchFamily="18" charset="0"/>
                <a:cs typeface="Times New Roman" panose="02020603050405020304" pitchFamily="18" charset="0"/>
              </a:rPr>
              <a:t>UBND PHƯỜNG HƯNG ĐẠO</a:t>
            </a:r>
          </a:p>
          <a:p>
            <a:pPr algn="ctr"/>
            <a:r>
              <a:rPr lang="en-US" sz="2000" b="1">
                <a:solidFill>
                  <a:schemeClr val="accent5">
                    <a:lumMod val="75000"/>
                  </a:schemeClr>
                </a:solidFill>
                <a:latin typeface="Times New Roman" panose="02020603050405020304" pitchFamily="18" charset="0"/>
                <a:cs typeface="Times New Roman" panose="02020603050405020304" pitchFamily="18" charset="0"/>
              </a:rPr>
              <a:t>TRƯỜNG TIỂU HỌC HƯNG ĐẠO</a:t>
            </a:r>
          </a:p>
        </p:txBody>
      </p:sp>
      <p:cxnSp>
        <p:nvCxnSpPr>
          <p:cNvPr id="4" name="Straight Connector 3">
            <a:extLst>
              <a:ext uri="{FF2B5EF4-FFF2-40B4-BE49-F238E27FC236}">
                <a16:creationId xmlns:a16="http://schemas.microsoft.com/office/drawing/2014/main" id="{123AAF9C-A93D-DA0B-C83B-54644D6FD94A}"/>
              </a:ext>
            </a:extLst>
          </p:cNvPr>
          <p:cNvCxnSpPr>
            <a:cxnSpLocks/>
          </p:cNvCxnSpPr>
          <p:nvPr/>
        </p:nvCxnSpPr>
        <p:spPr>
          <a:xfrm>
            <a:off x="4401671" y="1138190"/>
            <a:ext cx="3334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68F63A-0B78-7FAC-3469-2760FB9346F4}"/>
              </a:ext>
            </a:extLst>
          </p:cNvPr>
          <p:cNvSpPr txBox="1"/>
          <p:nvPr/>
        </p:nvSpPr>
        <p:spPr>
          <a:xfrm>
            <a:off x="1219198" y="5387790"/>
            <a:ext cx="5141151" cy="954107"/>
          </a:xfrm>
          <a:prstGeom prst="rect">
            <a:avLst/>
          </a:prstGeom>
          <a:noFill/>
        </p:spPr>
        <p:txBody>
          <a:bodyPr wrap="none" rtlCol="0">
            <a:spAutoFit/>
          </a:bodyPr>
          <a:lstStyle/>
          <a:p>
            <a:r>
              <a:rPr lang="en-US" sz="2800" b="1" i="1">
                <a:solidFill>
                  <a:schemeClr val="accent1">
                    <a:lumMod val="75000"/>
                  </a:schemeClr>
                </a:solidFill>
                <a:latin typeface="Times New Roman" panose="02020603050405020304" pitchFamily="18" charset="0"/>
                <a:cs typeface="Times New Roman" panose="02020603050405020304" pitchFamily="18" charset="0"/>
              </a:rPr>
              <a:t>Giáo viên: Nguyễn Hương Trang</a:t>
            </a:r>
          </a:p>
          <a:p>
            <a:r>
              <a:rPr lang="en-US" sz="2800" b="1" i="1">
                <a:solidFill>
                  <a:schemeClr val="accent1">
                    <a:lumMod val="75000"/>
                  </a:schemeClr>
                </a:solidFill>
                <a:latin typeface="Times New Roman" panose="02020603050405020304" pitchFamily="18" charset="0"/>
                <a:cs typeface="Times New Roman" panose="02020603050405020304" pitchFamily="18" charset="0"/>
              </a:rPr>
              <a:t>Lớp : 4A4</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72178" y="4316955"/>
            <a:ext cx="9550337"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3. Em hãy thực hành trò chơi rô-bốt nhiều lần để luyện tập thành thạo các thao tác chạy chương trình trong Scratch.</a:t>
            </a:r>
          </a:p>
        </p:txBody>
      </p:sp>
      <p:pic>
        <p:nvPicPr>
          <p:cNvPr id="4" name="Picture 3"/>
          <p:cNvPicPr>
            <a:picLocks noChangeAspect="1"/>
          </p:cNvPicPr>
          <p:nvPr/>
        </p:nvPicPr>
        <p:blipFill>
          <a:blip r:embed="rId2"/>
          <a:stretch>
            <a:fillRect/>
          </a:stretch>
        </p:blipFill>
        <p:spPr>
          <a:xfrm>
            <a:off x="1053912" y="1225685"/>
            <a:ext cx="9436697" cy="2776567"/>
          </a:xfrm>
          <a:prstGeom prst="rect">
            <a:avLst/>
          </a:prstGeom>
        </p:spPr>
      </p:pic>
      <p:sp>
        <p:nvSpPr>
          <p:cNvPr id="8" name="Rectangle 7"/>
          <p:cNvSpPr/>
          <p:nvPr/>
        </p:nvSpPr>
        <p:spPr>
          <a:xfrm>
            <a:off x="940272" y="403151"/>
            <a:ext cx="11511131"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Em hãy ghép mỗi biểu tượng ở cột A với ý nghĩa của chúng ở cột B cho thích hợp.</a:t>
            </a:r>
          </a:p>
        </p:txBody>
      </p:sp>
      <p:cxnSp>
        <p:nvCxnSpPr>
          <p:cNvPr id="18" name="Straight Arrow Connector 17"/>
          <p:cNvCxnSpPr/>
          <p:nvPr/>
        </p:nvCxnSpPr>
        <p:spPr>
          <a:xfrm>
            <a:off x="2344366" y="2003898"/>
            <a:ext cx="3427894" cy="680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412460" y="2003898"/>
            <a:ext cx="3359800" cy="1575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44366" y="2684834"/>
            <a:ext cx="3427894" cy="826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690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60840"/>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hãy vận dụng các bước hướng dẫn của bài học để mở tệp </a:t>
            </a:r>
            <a:r>
              <a:rPr lang="vi-VN" sz="2000" dirty="0">
                <a:solidFill>
                  <a:schemeClr val="accent6"/>
                </a:solidFill>
                <a:latin typeface="UTM Avo" panose="02040603050506020204" pitchFamily="18" charset="0"/>
                <a:cs typeface="Times New Roman" panose="02020603050405020304" pitchFamily="18" charset="0"/>
              </a:rPr>
              <a:t>Trochoi</a:t>
            </a:r>
            <a:r>
              <a:rPr lang="vi-VN" sz="2000" dirty="0">
                <a:latin typeface="UTM Avo" panose="02040603050506020204" pitchFamily="18" charset="0"/>
                <a:cs typeface="Times New Roman" panose="02020603050405020304" pitchFamily="18" charset="0"/>
              </a:rPr>
              <a:t> trên máy tính, chạy chương trình và chơi trò chơi.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a:solidFill>
                    <a:schemeClr val="bg1"/>
                  </a:solidFill>
                  <a:latin typeface="SVN-Adam Gorry" panose="02040603050506020204" pitchFamily="18" charset="0"/>
                  <a:cs typeface="Times New Roman" panose="02020603050405020304" pitchFamily="18" charset="0"/>
                </a:rPr>
                <a:t>CHỦ ĐỀ </a:t>
              </a:r>
              <a:r>
                <a:rPr lang="vi-VN" sz="3200" b="1" dirty="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8226172" cy="1898458"/>
            <a:chOff x="1114157" y="1433245"/>
            <a:chExt cx="8226172"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721664"/>
              <a:ext cx="5923625" cy="1101486"/>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a:latin typeface="UVF Salome" panose="02000503040000020003" pitchFamily="50" charset="0"/>
                  <a:cs typeface="Times New Roman" panose="02020603050405020304" pitchFamily="18" charset="0"/>
                </a:rPr>
                <a:t>13</a:t>
              </a:r>
            </a:p>
          </p:txBody>
        </p:sp>
        <p:sp>
          <p:nvSpPr>
            <p:cNvPr id="27" name="Rectangle 26">
              <a:extLst>
                <a:ext uri="{FF2B5EF4-FFF2-40B4-BE49-F238E27FC236}">
                  <a16:creationId xmlns:a16="http://schemas.microsoft.com/office/drawing/2014/main" id="{3C15C19C-ABFA-453A-87E1-6BF74BA5C22E}"/>
                </a:ext>
              </a:extLst>
            </p:cNvPr>
            <p:cNvSpPr/>
            <p:nvPr/>
          </p:nvSpPr>
          <p:spPr>
            <a:xfrm>
              <a:off x="2089469" y="1692709"/>
              <a:ext cx="7250860" cy="1004491"/>
            </a:xfrm>
            <a:prstGeom prst="rect">
              <a:avLst/>
            </a:prstGeom>
          </p:spPr>
          <p:txBody>
            <a:bodyPr wrap="square">
              <a:spAutoFit/>
            </a:bodyPr>
            <a:lstStyle/>
            <a:p>
              <a:pPr algn="ctr" defTabSz="342900">
                <a:lnSpc>
                  <a:spcPct val="150000"/>
                </a:lnSpc>
              </a:pPr>
              <a:r>
                <a:rPr lang="vi-VN" sz="4400" b="1" dirty="0">
                  <a:solidFill>
                    <a:srgbClr val="92D050"/>
                  </a:solidFill>
                  <a:latin typeface="SVN-Androgyne"/>
                  <a:cs typeface="Times New Roman" panose="02020603050405020304" pitchFamily="18" charset="0"/>
                </a:rPr>
                <a:t>Chơi với máy tính</a:t>
              </a: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619914" y="336256"/>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3898288" y="254982"/>
            <a:ext cx="7593013" cy="5182779"/>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8" name="Rectangle 17"/>
          <p:cNvSpPr/>
          <p:nvPr/>
        </p:nvSpPr>
        <p:spPr>
          <a:xfrm>
            <a:off x="4404232" y="413684"/>
            <a:ext cx="7087069" cy="4708981"/>
          </a:xfrm>
          <a:prstGeom prst="rect">
            <a:avLst/>
          </a:prstGeom>
        </p:spPr>
        <p:txBody>
          <a:bodyPr wrap="square">
            <a:spAutoFit/>
          </a:bodyPr>
          <a:lstStyle/>
          <a:p>
            <a:pPr defTabSz="342900">
              <a:lnSpc>
                <a:spcPct val="150000"/>
              </a:lnSpc>
            </a:pPr>
            <a:r>
              <a:rPr lang="vi-VN" altLang="vi-VN" sz="2000" b="1" dirty="0">
                <a:latin typeface="UTM Avo" panose="02040603050506020204" pitchFamily="18" charset="0"/>
                <a:cs typeface="Times New Roman" panose="02020603050405020304" pitchFamily="18" charset="0"/>
              </a:rPr>
              <a:t>Trò chơi: </a:t>
            </a:r>
            <a:r>
              <a:rPr lang="vi-VN" altLang="vi-VN" sz="2000" dirty="0">
                <a:latin typeface="UTM Avo" panose="02040603050506020204" pitchFamily="18" charset="0"/>
                <a:cs typeface="Times New Roman" panose="02020603050405020304" pitchFamily="18" charset="0"/>
              </a:rPr>
              <a:t>Điều khiển rô-bốt</a:t>
            </a:r>
          </a:p>
          <a:p>
            <a:pPr defTabSz="342900">
              <a:lnSpc>
                <a:spcPct val="150000"/>
              </a:lnSpc>
            </a:pPr>
            <a:r>
              <a:rPr lang="vi-VN" altLang="vi-VN" sz="2000" b="1" dirty="0">
                <a:latin typeface="UTM Avo" panose="02040603050506020204" pitchFamily="18" charset="0"/>
                <a:cs typeface="Times New Roman" panose="02020603050405020304" pitchFamily="18" charset="0"/>
              </a:rPr>
              <a:t>Chuẩn bị: </a:t>
            </a:r>
            <a:r>
              <a:rPr lang="vi-VN" altLang="vi-VN" sz="2000" dirty="0">
                <a:latin typeface="UTM Avo" panose="02040603050506020204" pitchFamily="18" charset="0"/>
                <a:cs typeface="Times New Roman" panose="02020603050405020304" pitchFamily="18" charset="0"/>
              </a:rPr>
              <a:t>Trò chơi tiến hành theo cặp. Với mỗi cặp, một bạn đóng vai rô-bốt, một bạn đưa ra chỉ dẫn để rô-bốt thực hiện. Biết rằng rô-bốt có khả năng: đi về phía trước từng bước, quay trái hoặc phải một góc 90 độ.</a:t>
            </a:r>
          </a:p>
          <a:p>
            <a:pPr defTabSz="342900">
              <a:lnSpc>
                <a:spcPct val="150000"/>
              </a:lnSpc>
            </a:pPr>
            <a:r>
              <a:rPr lang="vi-VN" altLang="vi-VN" sz="2000" b="1" dirty="0">
                <a:latin typeface="UTM Avo" panose="02040603050506020204" pitchFamily="18" charset="0"/>
                <a:cs typeface="Times New Roman" panose="02020603050405020304" pitchFamily="18" charset="0"/>
              </a:rPr>
              <a:t>Cách chơi: </a:t>
            </a:r>
            <a:r>
              <a:rPr lang="vi-VN" altLang="vi-VN" sz="2000" dirty="0">
                <a:latin typeface="UTM Avo" panose="02040603050506020204" pitchFamily="18" charset="0"/>
                <a:cs typeface="Times New Roman" panose="02020603050405020304" pitchFamily="18" charset="0"/>
              </a:rPr>
              <a:t>Mỗi cặp thực hiện trong thời gian 2 phút. Trong lúc chơi, một học sinh ghi lại các lệnh của mỗi cặp lên bảng.</a:t>
            </a:r>
          </a:p>
          <a:p>
            <a:pPr defTabSz="342900">
              <a:lnSpc>
                <a:spcPct val="150000"/>
              </a:lnSpc>
            </a:pPr>
            <a:r>
              <a:rPr lang="vi-VN" altLang="vi-VN" sz="2000" dirty="0">
                <a:latin typeface="UTM Avo" panose="02040603050506020204" pitchFamily="18" charset="0"/>
                <a:cs typeface="Times New Roman" panose="02020603050405020304" pitchFamily="18" charset="0"/>
              </a:rPr>
              <a:t>• Học sinh 1: Lần lượt đưa ra chỉ dẫn để rô-bốt thực hiện.</a:t>
            </a:r>
          </a:p>
          <a:p>
            <a:pPr defTabSz="342900">
              <a:lnSpc>
                <a:spcPct val="150000"/>
              </a:lnSpc>
            </a:pPr>
            <a:r>
              <a:rPr lang="vi-VN" altLang="vi-VN" sz="2000" dirty="0">
                <a:latin typeface="UTM Avo" panose="02040603050506020204" pitchFamily="18" charset="0"/>
                <a:cs typeface="Times New Roman" panose="02020603050405020304" pitchFamily="18" charset="0"/>
              </a:rPr>
              <a:t>• Học sinh 2: Đóng vai rô-bốt, thực hiện theo chỉ dẫn của học sinh 1. </a:t>
            </a:r>
            <a:endParaRPr 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4"/>
          <a:stretch>
            <a:fillRect/>
          </a:stretch>
        </p:blipFill>
        <p:spPr>
          <a:xfrm>
            <a:off x="11368207" y="254982"/>
            <a:ext cx="521581" cy="460458"/>
          </a:xfrm>
          <a:prstGeom prst="rect">
            <a:avLst/>
          </a:prstGeom>
        </p:spPr>
      </p:pic>
      <p:pic>
        <p:nvPicPr>
          <p:cNvPr id="3" name="Picture 2"/>
          <p:cNvPicPr>
            <a:picLocks noChangeAspect="1"/>
          </p:cNvPicPr>
          <p:nvPr/>
        </p:nvPicPr>
        <p:blipFill>
          <a:blip r:embed="rId5"/>
          <a:stretch>
            <a:fillRect/>
          </a:stretch>
        </p:blipFill>
        <p:spPr>
          <a:xfrm>
            <a:off x="213182" y="2205681"/>
            <a:ext cx="3249181" cy="1822177"/>
          </a:xfrm>
          <a:prstGeom prst="rect">
            <a:avLst/>
          </a:prstGeom>
        </p:spPr>
      </p:pic>
      <p:pic>
        <p:nvPicPr>
          <p:cNvPr id="4" name="Picture 3"/>
          <p:cNvPicPr>
            <a:picLocks noChangeAspect="1"/>
          </p:cNvPicPr>
          <p:nvPr/>
        </p:nvPicPr>
        <p:blipFill>
          <a:blip r:embed="rId6"/>
          <a:stretch>
            <a:fillRect/>
          </a:stretch>
        </p:blipFill>
        <p:spPr>
          <a:xfrm>
            <a:off x="229626" y="4518549"/>
            <a:ext cx="3232737" cy="1838426"/>
          </a:xfrm>
          <a:prstGeom prst="rect">
            <a:avLst/>
          </a:prstGeom>
        </p:spPr>
      </p:pic>
      <p:sp>
        <p:nvSpPr>
          <p:cNvPr id="9" name="Rectangle 8"/>
          <p:cNvSpPr/>
          <p:nvPr/>
        </p:nvSpPr>
        <p:spPr>
          <a:xfrm>
            <a:off x="3898287" y="5436397"/>
            <a:ext cx="7317703" cy="923330"/>
          </a:xfrm>
          <a:prstGeom prst="rect">
            <a:avLst/>
          </a:prstGeom>
        </p:spPr>
        <p:txBody>
          <a:bodyPr wrap="square">
            <a:spAutoFit/>
          </a:bodyPr>
          <a:lstStyle/>
          <a:p>
            <a:pPr>
              <a:lnSpc>
                <a:spcPct val="150000"/>
              </a:lnSpc>
            </a:pPr>
            <a:r>
              <a:rPr lang="vi-VN" altLang="vi-VN" b="1" dirty="0">
                <a:latin typeface="UTM Avo" panose="02040603050506020204" pitchFamily="18" charset="0"/>
                <a:cs typeface="Times New Roman" panose="02020603050405020304" pitchFamily="18" charset="0"/>
              </a:rPr>
              <a:t>Kết quả: </a:t>
            </a:r>
            <a:r>
              <a:rPr lang="vi-VN" altLang="vi-VN" dirty="0">
                <a:latin typeface="UTM Avo" panose="02040603050506020204" pitchFamily="18" charset="0"/>
                <a:cs typeface="Times New Roman" panose="02020603050405020304" pitchFamily="18" charset="0"/>
              </a:rPr>
              <a:t>Cặp đôi thắng cuộc là cặp đôi thực hiện được nhiều chỉ dẫn chính xác hơn trong thời gian quy định.</a:t>
            </a:r>
            <a:endParaRPr lang="en-US" dirty="0"/>
          </a:p>
        </p:txBody>
      </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1</a:t>
            </a:r>
            <a:r>
              <a:rPr lang="en-US" sz="2800" b="1" dirty="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Chương trình máy tính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14680" y="870405"/>
            <a:ext cx="10962640" cy="4115268"/>
            <a:chOff x="522612" y="941386"/>
            <a:chExt cx="10962947" cy="2113706"/>
          </a:xfrm>
        </p:grpSpPr>
        <p:sp>
          <p:nvSpPr>
            <p:cNvPr id="4" name="Rectangle 3"/>
            <p:cNvSpPr/>
            <p:nvPr/>
          </p:nvSpPr>
          <p:spPr>
            <a:xfrm>
              <a:off x="3940170" y="1111869"/>
              <a:ext cx="7394147" cy="338394"/>
            </a:xfrm>
            <a:prstGeom prst="rect">
              <a:avLst/>
            </a:prstGeom>
          </p:spPr>
          <p:txBody>
            <a:bodyPr wrap="square">
              <a:spAutoFit/>
            </a:bodyPr>
            <a:lstStyle/>
            <a:p>
              <a:pPr defTabSz="342900">
                <a:lnSpc>
                  <a:spcPct val="150000"/>
                </a:lnSpc>
              </a:pPr>
              <a:r>
                <a:rPr lang="en-US" sz="2800" b="1" dirty="0" err="1">
                  <a:solidFill>
                    <a:srgbClr val="7FC354"/>
                  </a:solidFill>
                  <a:latin typeface="SVN-Avo"/>
                  <a:cs typeface="Times New Roman" panose="02020603050405020304" pitchFamily="18" charset="0"/>
                </a:rPr>
                <a:t>Điều</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khiển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nhân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vật</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trong</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máy</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tính</a:t>
              </a:r>
              <a:endParaRPr lang="vi-VN" sz="2800" b="1" dirty="0">
                <a:solidFill>
                  <a:srgbClr val="7FC354"/>
                </a:solidFill>
                <a:latin typeface="SVN-Avo"/>
                <a:cs typeface="Times New Roman" panose="02020603050405020304" pitchFamily="18" charset="0"/>
              </a:endParaRPr>
            </a:p>
          </p:txBody>
        </p:sp>
        <p:sp>
          <p:nvSpPr>
            <p:cNvPr id="5" name="Rectangle: Rounded Corners 4"/>
            <p:cNvSpPr/>
            <p:nvPr/>
          </p:nvSpPr>
          <p:spPr>
            <a:xfrm>
              <a:off x="522612" y="1036933"/>
              <a:ext cx="10962947" cy="89127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1144" y="1530022"/>
              <a:ext cx="10145882" cy="256389"/>
            </a:xfrm>
            <a:prstGeom prst="rect">
              <a:avLst/>
            </a:prstGeom>
          </p:spPr>
          <p:txBody>
            <a:bodyPr wrap="square">
              <a:spAutoFit/>
            </a:bodyPr>
            <a:lstStyle/>
            <a:p>
              <a:pPr algn="just" defTabSz="342900">
                <a:lnSpc>
                  <a:spcPct val="150000"/>
                </a:lnSpc>
              </a:pPr>
              <a:r>
                <a:rPr lang="en-US" altLang="vi-VN" sz="2000" dirty="0" err="1">
                  <a:latin typeface="UTM Avo" panose="02040603050506020204" pitchFamily="18" charset="0"/>
                  <a:cs typeface="Times New Roman" panose="02020603050405020304" pitchFamily="18" charset="0"/>
                </a:rPr>
                <a:t>Nếu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rô-bốt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là</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một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trong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máy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tính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thì</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em</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điều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khiển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bằng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cách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nào</a:t>
              </a:r>
              <a:r>
                <a:rPr lang="en-US" altLang="vi-VN" sz="2000" dirty="0">
                  <a:latin typeface="UTM Avo" panose="02040603050506020204" pitchFamily="18" charset="0"/>
                  <a:cs typeface="Times New Roman" panose="02020603050405020304" pitchFamily="18" charset="0"/>
                </a:rPr>
                <a:t>?</a:t>
              </a:r>
            </a:p>
          </p:txBody>
        </p:sp>
        <p:grpSp>
          <p:nvGrpSpPr>
            <p:cNvPr id="7" name="Group 6"/>
            <p:cNvGrpSpPr/>
            <p:nvPr/>
          </p:nvGrpSpPr>
          <p:grpSpPr>
            <a:xfrm>
              <a:off x="638185" y="941386"/>
              <a:ext cx="6010444" cy="2113706"/>
              <a:chOff x="638185" y="941386"/>
              <a:chExt cx="6010444" cy="2113706"/>
            </a:xfrm>
          </p:grpSpPr>
          <p:grpSp>
            <p:nvGrpSpPr>
              <p:cNvPr id="9" name="Group 8"/>
              <p:cNvGrpSpPr/>
              <p:nvPr/>
            </p:nvGrpSpPr>
            <p:grpSpPr>
              <a:xfrm>
                <a:off x="638185" y="1068533"/>
                <a:ext cx="2578172" cy="393882"/>
                <a:chOff x="6021948" y="1377672"/>
                <a:chExt cx="2578172" cy="393882"/>
              </a:xfrm>
            </p:grpSpPr>
            <p:sp>
              <p:nvSpPr>
                <p:cNvPr id="14" name="Rectangle: Top Corners Rounded 13"/>
                <p:cNvSpPr/>
                <p:nvPr/>
              </p:nvSpPr>
              <p:spPr>
                <a:xfrm>
                  <a:off x="6021948" y="1390971"/>
                  <a:ext cx="2578172" cy="380583"/>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6116639" y="1377672"/>
                  <a:ext cx="2202877" cy="379397"/>
                </a:xfrm>
                <a:prstGeom prst="rect">
                  <a:avLst/>
                </a:prstGeom>
              </p:spPr>
              <p:txBody>
                <a:bodyPr wrap="square">
                  <a:spAutoFit/>
                </a:bodyPr>
                <a:lstStyle/>
                <a:p>
                  <a:pPr algn="ctr" defTabSz="342900">
                    <a:lnSpc>
                      <a:spcPct val="150000"/>
                    </a:lnSpc>
                  </a:pPr>
                  <a:r>
                    <a:rPr lang="en-US" sz="2800" b="1" dirty="0">
                      <a:solidFill>
                        <a:schemeClr val="bg1"/>
                      </a:solidFill>
                      <a:latin typeface="UTM Bienvenue" panose="02040603050506020204" pitchFamily="18" charset="0"/>
                      <a:cs typeface="Times New Roman" panose="02020603050405020304" pitchFamily="18" charset="0"/>
                    </a:rPr>
                    <a:t>HOẠT ĐỘNG </a:t>
                  </a:r>
                  <a:endParaRPr lang="vi-VN" sz="2800" b="1" dirty="0">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2543" y="941386"/>
                <a:ext cx="1121133" cy="639780"/>
                <a:chOff x="10442150" y="1062239"/>
                <a:chExt cx="3996719"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99209" y="1257936"/>
                  <a:ext cx="3839660" cy="2005948"/>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4" name="Text Box 23"/>
          <p:cNvSpPr txBox="1"/>
          <p:nvPr/>
        </p:nvSpPr>
        <p:spPr>
          <a:xfrm>
            <a:off x="1110399" y="3143334"/>
            <a:ext cx="10058400" cy="2733762"/>
          </a:xfrm>
          <a:prstGeom prst="rect">
            <a:avLst/>
          </a:prstGeom>
          <a:noFill/>
        </p:spPr>
        <p:txBody>
          <a:bodyPr wrap="square" rtlCol="0" anchor="t">
            <a:spAutoFit/>
          </a:bodyPr>
          <a:lstStyle/>
          <a:p>
            <a:pPr>
              <a:lnSpc>
                <a:spcPts val="3500"/>
              </a:lnSpc>
            </a:pPr>
            <a:r>
              <a:rPr lang="vi-VN" sz="2000" dirty="0">
                <a:latin typeface="UTM Avo" panose="02040603050506020204"/>
              </a:rPr>
              <a:t>             Trong hoạt động khởi động, bạn học sinh đóng vai rô-bốt thực hiện hành động là do hiểu được những chỉ dẫn bằng lời nói của bạn cùng chơi. Nếu rô-bốt là một nhân vật trong máy tính, em cần phải sử dụng một ngôn ngữ riêng, phù hợp để chỉ dẫn cho nhân vật đó. Đó là ngôn ngữ lập trình. Mỗi chỉ dẫn trong ngôn ngữ lập trình được gọi là một câu lệnh. Hình 62 cho em thấy sự tương ứng giữa chỉ dẫn hoạt động (Hình 62a) và câu lệnh trong ngôn ngữ lập trình Scratch (Hình 62b).</a:t>
            </a:r>
            <a:endParaRPr lang="en-US" sz="2000" dirty="0">
              <a:latin typeface="UTM Avo" panose="02040603050506020204"/>
            </a:endParaRPr>
          </a:p>
        </p:txBody>
      </p:sp>
      <p:pic>
        <p:nvPicPr>
          <p:cNvPr id="22" name="Picture 21"/>
          <p:cNvPicPr>
            <a:picLocks noChangeAspect="1"/>
          </p:cNvPicPr>
          <p:nvPr/>
        </p:nvPicPr>
        <p:blipFill>
          <a:blip r:embed="rId6"/>
          <a:stretch>
            <a:fillRect/>
          </a:stretch>
        </p:blipFill>
        <p:spPr>
          <a:xfrm>
            <a:off x="1160346" y="2923327"/>
            <a:ext cx="765999" cy="726898"/>
          </a:xfrm>
          <a:prstGeom prst="rect">
            <a:avLst/>
          </a:prstGeom>
        </p:spPr>
      </p:pic>
    </p:spTree>
    <p:extLst>
      <p:ext uri="{BB962C8B-B14F-4D97-AF65-F5344CB8AC3E}">
        <p14:creationId xmlns:p14="http://schemas.microsoft.com/office/powerpoint/2010/main" val="155732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20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7129153" y="289614"/>
            <a:ext cx="1411734" cy="553998"/>
          </a:xfrm>
          <a:prstGeom prst="rect">
            <a:avLst/>
          </a:prstGeom>
        </p:spPr>
        <p:txBody>
          <a:bodyPr wrap="square">
            <a:spAutoFit/>
          </a:bodyPr>
          <a:lstStyle/>
          <a:p>
            <a:pPr algn="just" defTabSz="342900">
              <a:lnSpc>
                <a:spcPct val="150000"/>
              </a:lnSpc>
            </a:pPr>
            <a:r>
              <a:rPr lang="vi-VN" sz="2000" i="1" dirty="0">
                <a:latin typeface="UTM Avo" panose="02040603050506020204" pitchFamily="18" charset="0"/>
                <a:cs typeface="Times New Roman" panose="02020603050405020304" pitchFamily="18" charset="0"/>
              </a:rPr>
              <a:t>Nhân vật</a:t>
            </a:r>
          </a:p>
        </p:txBody>
      </p:sp>
      <p:pic>
        <p:nvPicPr>
          <p:cNvPr id="2" name="Picture 1"/>
          <p:cNvPicPr>
            <a:picLocks noChangeAspect="1"/>
          </p:cNvPicPr>
          <p:nvPr/>
        </p:nvPicPr>
        <p:blipFill>
          <a:blip r:embed="rId2"/>
          <a:stretch>
            <a:fillRect/>
          </a:stretch>
        </p:blipFill>
        <p:spPr>
          <a:xfrm>
            <a:off x="2240064" y="741079"/>
            <a:ext cx="6621835" cy="3767946"/>
          </a:xfrm>
          <a:prstGeom prst="rect">
            <a:avLst/>
          </a:prstGeom>
        </p:spPr>
      </p:pic>
      <p:sp>
        <p:nvSpPr>
          <p:cNvPr id="3" name="Rectangle 2"/>
          <p:cNvSpPr/>
          <p:nvPr/>
        </p:nvSpPr>
        <p:spPr>
          <a:xfrm>
            <a:off x="3058936" y="364351"/>
            <a:ext cx="966931"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Chỉ dẫn </a:t>
            </a:r>
            <a:endParaRPr lang="en-US" dirty="0"/>
          </a:p>
        </p:txBody>
      </p:sp>
      <p:sp>
        <p:nvSpPr>
          <p:cNvPr id="6" name="Rectangle 5"/>
          <p:cNvSpPr/>
          <p:nvPr/>
        </p:nvSpPr>
        <p:spPr>
          <a:xfrm>
            <a:off x="5051528" y="381947"/>
            <a:ext cx="1479829"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Chương trình </a:t>
            </a:r>
            <a:endParaRPr lang="en-US" dirty="0"/>
          </a:p>
        </p:txBody>
      </p:sp>
      <p:sp>
        <p:nvSpPr>
          <p:cNvPr id="7" name="Rectangle 6"/>
          <p:cNvSpPr/>
          <p:nvPr/>
        </p:nvSpPr>
        <p:spPr>
          <a:xfrm>
            <a:off x="3799715" y="4275380"/>
            <a:ext cx="4314921" cy="499176"/>
          </a:xfrm>
          <a:prstGeom prst="rect">
            <a:avLst/>
          </a:prstGeom>
        </p:spPr>
        <p:txBody>
          <a:bodyPr wrap="square">
            <a:spAutoFit/>
          </a:bodyPr>
          <a:lstStyle/>
          <a:p>
            <a:pPr algn="just" defTabSz="342900">
              <a:lnSpc>
                <a:spcPct val="150000"/>
              </a:lnSpc>
            </a:pPr>
            <a:r>
              <a:rPr lang="vi-VN" altLang="vi-VN" sz="2000" b="1" dirty="0">
                <a:latin typeface="UTM Avo" panose="02040603050506020204" pitchFamily="18" charset="0"/>
                <a:cs typeface="Times New Roman" panose="02020603050405020304" pitchFamily="18" charset="0"/>
              </a:rPr>
              <a:t>Hình 62</a:t>
            </a:r>
            <a:r>
              <a:rPr lang="vi-VN" altLang="vi-VN" sz="2000" dirty="0">
                <a:latin typeface="UTM Avo" panose="02040603050506020204" pitchFamily="18" charset="0"/>
                <a:cs typeface="Times New Roman" panose="02020603050405020304" pitchFamily="18" charset="0"/>
              </a:rPr>
              <a:t>. Chương trình máy tính</a:t>
            </a:r>
            <a:r>
              <a:rPr lang="en-US" altLang="vi-VN" sz="2000" dirty="0">
                <a:latin typeface="UTM Avo" panose="02040603050506020204" pitchFamily="18" charset="0"/>
                <a:cs typeface="Times New Roman" panose="02020603050405020304" pitchFamily="18" charset="0"/>
              </a:rPr>
              <a:t>	 </a:t>
            </a:r>
          </a:p>
        </p:txBody>
      </p:sp>
      <p:grpSp>
        <p:nvGrpSpPr>
          <p:cNvPr id="8" name="Group 7"/>
          <p:cNvGrpSpPr/>
          <p:nvPr/>
        </p:nvGrpSpPr>
        <p:grpSpPr>
          <a:xfrm>
            <a:off x="696373" y="4533040"/>
            <a:ext cx="10190138" cy="1838528"/>
            <a:chOff x="3543463" y="590254"/>
            <a:chExt cx="7891554" cy="1360012"/>
          </a:xfrm>
        </p:grpSpPr>
        <p:grpSp>
          <p:nvGrpSpPr>
            <p:cNvPr id="9" name="Group 8"/>
            <p:cNvGrpSpPr/>
            <p:nvPr/>
          </p:nvGrpSpPr>
          <p:grpSpPr>
            <a:xfrm>
              <a:off x="3543463" y="590254"/>
              <a:ext cx="7681263" cy="1360012"/>
              <a:chOff x="3543463" y="590254"/>
              <a:chExt cx="7681263" cy="1360012"/>
            </a:xfrm>
          </p:grpSpPr>
          <p:grpSp>
            <p:nvGrpSpPr>
              <p:cNvPr id="11" name="Group 10"/>
              <p:cNvGrpSpPr/>
              <p:nvPr/>
            </p:nvGrpSpPr>
            <p:grpSpPr>
              <a:xfrm>
                <a:off x="3753754" y="865064"/>
                <a:ext cx="7470972" cy="1085202"/>
                <a:chOff x="4217929" y="865468"/>
                <a:chExt cx="6721212" cy="1600972"/>
              </a:xfrm>
            </p:grpSpPr>
            <p:sp>
              <p:nvSpPr>
                <p:cNvPr id="13" name="Rectangle: Rounded Corners 15"/>
                <p:cNvSpPr/>
                <p:nvPr/>
              </p:nvSpPr>
              <p:spPr>
                <a:xfrm>
                  <a:off x="4217929" y="1054359"/>
                  <a:ext cx="6721212" cy="1412081"/>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6"/>
                <p:cNvSpPr/>
                <p:nvPr/>
              </p:nvSpPr>
              <p:spPr>
                <a:xfrm>
                  <a:off x="4217929" y="865468"/>
                  <a:ext cx="6645204" cy="1440316"/>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543463" y="590254"/>
                <a:ext cx="788890" cy="698559"/>
              </a:xfrm>
              <a:prstGeom prst="rect">
                <a:avLst/>
              </a:prstGeom>
            </p:spPr>
          </p:pic>
        </p:grpSp>
        <p:sp>
          <p:nvSpPr>
            <p:cNvPr id="10" name="Rectangle 9"/>
            <p:cNvSpPr/>
            <p:nvPr/>
          </p:nvSpPr>
          <p:spPr>
            <a:xfrm>
              <a:off x="3800162" y="885967"/>
              <a:ext cx="7634855" cy="978986"/>
            </a:xfrm>
            <a:prstGeom prst="rect">
              <a:avLst/>
            </a:prstGeom>
          </p:spPr>
          <p:txBody>
            <a:bodyPr wrap="square">
              <a:spAutoFit/>
            </a:bodyPr>
            <a:lstStyle/>
            <a:p>
              <a:pPr defTabSz="342900">
                <a:lnSpc>
                  <a:spcPts val="3200"/>
                </a:lnSpc>
              </a:pPr>
              <a:r>
                <a:rPr lang="vi-VN" altLang="vi-VN" sz="2400" b="1" dirty="0">
                  <a:solidFill>
                    <a:srgbClr val="F03C69"/>
                  </a:solidFill>
                  <a:latin typeface="Times New Roman" panose="02020603050405020304" pitchFamily="18" charset="0"/>
                  <a:cs typeface="Times New Roman" panose="02020603050405020304" pitchFamily="18" charset="0"/>
                </a:rPr>
                <a:t>        Các trò chơi trên máy tính được tạo ra bằng cách viết chương trình trong một ngôn ngữ lập trình. Chương trình gồm các câu lệnh được sắp xếp theo thứ tự xác định.</a:t>
              </a:r>
              <a:endParaRPr lang="en-US" altLang="vi-VN" sz="2400" b="1" dirty="0">
                <a:solidFill>
                  <a:srgbClr val="F03C69"/>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58374" y="1546698"/>
            <a:ext cx="515566" cy="4872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7"/>
          <p:cNvSpPr txBox="1"/>
          <p:nvPr/>
        </p:nvSpPr>
        <p:spPr>
          <a:xfrm>
            <a:off x="1683800" y="710551"/>
            <a:ext cx="9202420" cy="1323439"/>
          </a:xfrm>
          <a:prstGeom prst="rect">
            <a:avLst/>
          </a:prstGeom>
          <a:noFill/>
        </p:spPr>
        <p:txBody>
          <a:bodyPr wrap="square" rtlCol="0">
            <a:spAutoFit/>
          </a:bodyPr>
          <a:lstStyle/>
          <a:p>
            <a:r>
              <a:rPr lang="vi-VN" sz="2000" dirty="0">
                <a:latin typeface="UTM Avo" panose="02040603050506020204"/>
              </a:rPr>
              <a:t>Nếu thực hiện theo các chỉ dẫn ở Hình 62a, bạn học sinh sẽ đi như thế nào? </a:t>
            </a:r>
          </a:p>
          <a:p>
            <a:r>
              <a:rPr lang="vi-VN" sz="2000" dirty="0">
                <a:latin typeface="UTM Avo" panose="02040603050506020204"/>
              </a:rPr>
              <a:t>              A.   Đi thẳng.                                         B. Đi theo một hình tam giác.   </a:t>
            </a:r>
          </a:p>
          <a:p>
            <a:endParaRPr lang="vi-VN" sz="2000" dirty="0">
              <a:latin typeface="UTM Avo" panose="02040603050506020204"/>
            </a:endParaRPr>
          </a:p>
          <a:p>
            <a:r>
              <a:rPr lang="vi-VN" sz="2000" dirty="0">
                <a:latin typeface="UTM Avo" panose="02040603050506020204"/>
              </a:rPr>
              <a:t>              C.   Đi theo một hình vuông.                D. Đi theo một hình tròn.</a:t>
            </a:r>
            <a:endParaRPr lang="en-US" sz="2000" dirty="0">
              <a:latin typeface="UTM Avo" panose="02040603050506020204"/>
            </a:endParaRPr>
          </a:p>
        </p:txBody>
      </p:sp>
      <p:pic>
        <p:nvPicPr>
          <p:cNvPr id="3" name="Picture 2"/>
          <p:cNvPicPr>
            <a:picLocks noChangeAspect="1"/>
          </p:cNvPicPr>
          <p:nvPr/>
        </p:nvPicPr>
        <p:blipFill>
          <a:blip r:embed="rId2"/>
          <a:stretch>
            <a:fillRect/>
          </a:stretch>
        </p:blipFill>
        <p:spPr>
          <a:xfrm>
            <a:off x="861647" y="476672"/>
            <a:ext cx="909702" cy="895598"/>
          </a:xfrm>
          <a:prstGeom prst="rect">
            <a:avLst/>
          </a:prstGeom>
        </p:spPr>
      </p:pic>
      <p:sp>
        <p:nvSpPr>
          <p:cNvPr id="5" name="Rectangle 4"/>
          <p:cNvSpPr/>
          <p:nvPr/>
        </p:nvSpPr>
        <p:spPr>
          <a:xfrm>
            <a:off x="861647" y="2269193"/>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Chơi cùng máy tính </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861647" y="3931902"/>
            <a:ext cx="9537500" cy="2400657"/>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Nháy đúp chuột vào biểu tượng       trên màn hình nền để khởi động phần mềm Scratch.</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Nháy chuột vào biểu tượng quả địa cầu            ở góc trên bên trái màn hình và chọn một ngôn ngữ, chẳng hạn ngôn ngữ Tiếng Việt.</a:t>
            </a:r>
          </a:p>
        </p:txBody>
      </p:sp>
      <p:grpSp>
        <p:nvGrpSpPr>
          <p:cNvPr id="9" name="Group 8"/>
          <p:cNvGrpSpPr/>
          <p:nvPr/>
        </p:nvGrpSpPr>
        <p:grpSpPr>
          <a:xfrm>
            <a:off x="861647" y="2809876"/>
            <a:ext cx="10558624" cy="1160029"/>
            <a:chOff x="708098" y="292955"/>
            <a:chExt cx="10558624" cy="1160029"/>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1015663"/>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Khởi động phần mềm Scratch, chọn hiển thị tiếng Việt, mở tệp chương trình, quan sát và nhận biết màn hình Scratch.</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1</a:t>
              </a:r>
            </a:p>
          </p:txBody>
        </p:sp>
      </p:grpSp>
      <p:pic>
        <p:nvPicPr>
          <p:cNvPr id="14" name="Picture 13"/>
          <p:cNvPicPr>
            <a:picLocks noChangeAspect="1"/>
          </p:cNvPicPr>
          <p:nvPr/>
        </p:nvPicPr>
        <p:blipFill>
          <a:blip r:embed="rId3"/>
          <a:stretch>
            <a:fillRect/>
          </a:stretch>
        </p:blipFill>
        <p:spPr>
          <a:xfrm>
            <a:off x="5521154" y="4431928"/>
            <a:ext cx="509994" cy="614608"/>
          </a:xfrm>
          <a:prstGeom prst="rect">
            <a:avLst/>
          </a:prstGeom>
        </p:spPr>
      </p:pic>
      <p:pic>
        <p:nvPicPr>
          <p:cNvPr id="15" name="Picture 14"/>
          <p:cNvPicPr>
            <a:picLocks noChangeAspect="1"/>
          </p:cNvPicPr>
          <p:nvPr/>
        </p:nvPicPr>
        <p:blipFill>
          <a:blip r:embed="rId4"/>
          <a:stretch>
            <a:fillRect/>
          </a:stretch>
        </p:blipFill>
        <p:spPr>
          <a:xfrm>
            <a:off x="6211416" y="5529220"/>
            <a:ext cx="588220" cy="453770"/>
          </a:xfrm>
          <a:prstGeom prst="rect">
            <a:avLst/>
          </a:prstGeom>
        </p:spPr>
      </p:pic>
    </p:spTree>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745198" y="282589"/>
            <a:ext cx="9537500" cy="1938992"/>
          </a:xfrm>
          <a:prstGeom prst="rect">
            <a:avLst/>
          </a:prstGeom>
        </p:spPr>
        <p:txBody>
          <a:bodyPr wrap="square">
            <a:spAutoFit/>
          </a:bodyPr>
          <a:lstStyle/>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Nháy  chuột  chọn </a:t>
            </a:r>
            <a:r>
              <a:rPr lang="vi-VN" sz="2000" b="1" dirty="0">
                <a:latin typeface="UTM Avo" panose="02040603050506020204" pitchFamily="18" charset="0"/>
                <a:cs typeface="Times New Roman" panose="02020603050405020304" pitchFamily="18" charset="0"/>
              </a:rPr>
              <a:t>Tập tin </a:t>
            </a:r>
            <a:r>
              <a:rPr lang="vi-VN" sz="2000" dirty="0">
                <a:latin typeface="UTM Avo" panose="02040603050506020204" pitchFamily="18" charset="0"/>
                <a:cs typeface="Times New Roman" panose="02020603050405020304" pitchFamily="18" charset="0"/>
              </a:rPr>
              <a:t>và  chọn  lệnh </a:t>
            </a:r>
            <a:r>
              <a:rPr lang="vi-VN" sz="2000" b="1" dirty="0">
                <a:latin typeface="UTM Avo" panose="02040603050506020204" pitchFamily="18" charset="0"/>
                <a:cs typeface="Times New Roman" panose="02020603050405020304" pitchFamily="18" charset="0"/>
              </a:rPr>
              <a:t>Mở từ máy tính</a:t>
            </a:r>
            <a:r>
              <a:rPr lang="vi-VN" sz="2000" dirty="0">
                <a:latin typeface="UTM Avo" panose="02040603050506020204" pitchFamily="18" charset="0"/>
                <a:cs typeface="Times New Roman" panose="02020603050405020304" pitchFamily="18" charset="0"/>
              </a:rPr>
              <a:t>. Mở  tệp chương trình trò chơi “Điều khiển rô-bốt” có tên là Robot. Khi đó màn hình của phần mềm Scratch sẽ xuất hiện như Hình 63. Em hãy quan sát và nhận biết các thành phần của màn hình.          </a:t>
            </a:r>
          </a:p>
        </p:txBody>
      </p:sp>
      <p:pic>
        <p:nvPicPr>
          <p:cNvPr id="4" name="Picture 3"/>
          <p:cNvPicPr>
            <a:picLocks noChangeAspect="1"/>
          </p:cNvPicPr>
          <p:nvPr/>
        </p:nvPicPr>
        <p:blipFill>
          <a:blip r:embed="rId2"/>
          <a:stretch>
            <a:fillRect/>
          </a:stretch>
        </p:blipFill>
        <p:spPr>
          <a:xfrm>
            <a:off x="2566468" y="1889395"/>
            <a:ext cx="6451072" cy="4486896"/>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47823" y="686246"/>
            <a:ext cx="7313158" cy="685420"/>
            <a:chOff x="708098" y="292955"/>
            <a:chExt cx="7313158" cy="685420"/>
          </a:xfrm>
        </p:grpSpPr>
        <p:sp>
          <p:nvSpPr>
            <p:cNvPr id="11" name="Rectangle 10">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3" name="Rectangle 12">
              <a:extLst>
                <a:ext uri="{FF2B5EF4-FFF2-40B4-BE49-F238E27FC236}">
                  <a16:creationId xmlns:a16="http://schemas.microsoft.com/office/drawing/2014/main" id="{39558349-1F9F-48F3-830E-5BABDBF449D9}"/>
                </a:ext>
              </a:extLst>
            </p:cNvPr>
            <p:cNvSpPr/>
            <p:nvPr/>
          </p:nvSpPr>
          <p:spPr>
            <a:xfrm>
              <a:off x="3091070" y="437321"/>
              <a:ext cx="4930186"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từ với bài học </a:t>
              </a:r>
              <a:r>
                <a:rPr lang="vi-VN" sz="2000" b="1" dirty="0">
                  <a:solidFill>
                    <a:schemeClr val="accent6"/>
                  </a:solidFill>
                  <a:latin typeface="UTM Avo" panose="02040603050506020204" pitchFamily="18" charset="0"/>
                  <a:cs typeface="Times New Roman" panose="02020603050405020304" pitchFamily="18" charset="0"/>
                </a:rPr>
                <a:t>Words</a:t>
              </a:r>
              <a:r>
                <a:rPr lang="vi-VN"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p>
          </p:txBody>
        </p:sp>
      </p:grpSp>
      <p:sp>
        <p:nvSpPr>
          <p:cNvPr id="18" name="Rectangle 17">
            <a:extLst>
              <a:ext uri="{FF2B5EF4-FFF2-40B4-BE49-F238E27FC236}">
                <a16:creationId xmlns:a16="http://schemas.microsoft.com/office/drawing/2014/main" id="{39558349-1F9F-48F3-830E-5BABDBF449D9}"/>
              </a:ext>
            </a:extLst>
          </p:cNvPr>
          <p:cNvSpPr/>
          <p:nvPr/>
        </p:nvSpPr>
        <p:spPr>
          <a:xfrm>
            <a:off x="807308" y="1515775"/>
            <a:ext cx="9537500" cy="2862322"/>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1</a:t>
            </a:r>
            <a:r>
              <a:rPr lang="vi-VN" sz="2000" dirty="0">
                <a:solidFill>
                  <a:schemeClr val="accent6"/>
                </a:solidFill>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Nháy chuột vào khối lệnh hoặc nút lệnh cờ xanh       để chạy chương trình.</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Nháy chuột vào nút lệnh        để dừng chương trình. </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Em có thể nháy chuột vào nút lệnh         để tiếp tục lượt chơi khác. </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4: </a:t>
            </a:r>
            <a:r>
              <a:rPr lang="vi-VN" sz="2000" dirty="0">
                <a:latin typeface="UTM Avo" panose="02040603050506020204" pitchFamily="18" charset="0"/>
                <a:cs typeface="Times New Roman" panose="02020603050405020304" pitchFamily="18" charset="0"/>
              </a:rPr>
              <a:t>Nháy chuột vào nút        ở góc trên bên phải của màn hình Scratch để thoát khỏi phần mềm. </a:t>
            </a:r>
          </a:p>
        </p:txBody>
      </p:sp>
      <p:pic>
        <p:nvPicPr>
          <p:cNvPr id="4" name="Picture 3"/>
          <p:cNvPicPr>
            <a:picLocks noChangeAspect="1"/>
          </p:cNvPicPr>
          <p:nvPr/>
        </p:nvPicPr>
        <p:blipFill>
          <a:blip r:embed="rId2"/>
          <a:stretch>
            <a:fillRect/>
          </a:stretch>
        </p:blipFill>
        <p:spPr>
          <a:xfrm>
            <a:off x="7123233" y="1960231"/>
            <a:ext cx="347944" cy="478423"/>
          </a:xfrm>
          <a:prstGeom prst="rect">
            <a:avLst/>
          </a:prstGeom>
        </p:spPr>
      </p:pic>
      <p:pic>
        <p:nvPicPr>
          <p:cNvPr id="6" name="Picture 5"/>
          <p:cNvPicPr>
            <a:picLocks noChangeAspect="1"/>
          </p:cNvPicPr>
          <p:nvPr/>
        </p:nvPicPr>
        <p:blipFill>
          <a:blip r:embed="rId3"/>
          <a:stretch>
            <a:fillRect/>
          </a:stretch>
        </p:blipFill>
        <p:spPr>
          <a:xfrm>
            <a:off x="4504402" y="2438654"/>
            <a:ext cx="453724" cy="469370"/>
          </a:xfrm>
          <a:prstGeom prst="rect">
            <a:avLst/>
          </a:prstGeom>
        </p:spPr>
      </p:pic>
      <p:pic>
        <p:nvPicPr>
          <p:cNvPr id="14" name="Picture 13"/>
          <p:cNvPicPr>
            <a:picLocks noChangeAspect="1"/>
          </p:cNvPicPr>
          <p:nvPr/>
        </p:nvPicPr>
        <p:blipFill>
          <a:blip r:embed="rId2"/>
          <a:stretch>
            <a:fillRect/>
          </a:stretch>
        </p:blipFill>
        <p:spPr>
          <a:xfrm>
            <a:off x="5692735" y="2860717"/>
            <a:ext cx="347944" cy="478423"/>
          </a:xfrm>
          <a:prstGeom prst="rect">
            <a:avLst/>
          </a:prstGeom>
        </p:spPr>
      </p:pic>
      <p:grpSp>
        <p:nvGrpSpPr>
          <p:cNvPr id="10" name="Group 9"/>
          <p:cNvGrpSpPr/>
          <p:nvPr/>
        </p:nvGrpSpPr>
        <p:grpSpPr>
          <a:xfrm>
            <a:off x="4147527" y="3389145"/>
            <a:ext cx="406009" cy="507831"/>
            <a:chOff x="3866864" y="2587836"/>
            <a:chExt cx="406009" cy="507831"/>
          </a:xfrm>
        </p:grpSpPr>
        <p:sp>
          <p:nvSpPr>
            <p:cNvPr id="7" name="Rectangle 6"/>
            <p:cNvSpPr/>
            <p:nvPr/>
          </p:nvSpPr>
          <p:spPr>
            <a:xfrm>
              <a:off x="3866864" y="2638748"/>
              <a:ext cx="406009" cy="4060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90973" y="2587836"/>
              <a:ext cx="357790" cy="507831"/>
            </a:xfrm>
            <a:prstGeom prst="rect">
              <a:avLst/>
            </a:prstGeom>
          </p:spPr>
          <p:txBody>
            <a:bodyPr wrap="non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X</a:t>
              </a:r>
            </a:p>
          </p:txBody>
        </p:sp>
      </p:grpSp>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9680528" cy="3785652"/>
          </a:xfrm>
          <a:prstGeom prst="rect">
            <a:avLst/>
          </a:prstGeom>
        </p:spPr>
        <p:txBody>
          <a:bodyPr wrap="square">
            <a:spAutoFit/>
          </a:bodyPr>
          <a:lstStyle/>
          <a:p>
            <a:pPr marL="457200" indent="-457200" algn="just" defTabSz="342900">
              <a:lnSpc>
                <a:spcPct val="150000"/>
              </a:lnSpc>
              <a:buAutoNum type="arabicPeriod"/>
            </a:pPr>
            <a:r>
              <a:rPr lang="vi-VN" sz="2000" dirty="0">
                <a:latin typeface="UTM Avo" panose="02040603050506020204" pitchFamily="18" charset="0"/>
                <a:cs typeface="Times New Roman" panose="02020603050405020304" pitchFamily="18" charset="0"/>
              </a:rPr>
              <a:t>Chọn câu đúng trong các câu sau:</a:t>
            </a:r>
          </a:p>
          <a:p>
            <a:pPr algn="just" defTabSz="342900">
              <a:lnSpc>
                <a:spcPct val="150000"/>
              </a:lnSpc>
            </a:pPr>
            <a:r>
              <a:rPr lang="vi-VN" sz="2000" dirty="0">
                <a:latin typeface="UTM Avo" panose="02040603050506020204" pitchFamily="18" charset="0"/>
                <a:cs typeface="Times New Roman" panose="02020603050405020304" pitchFamily="18" charset="0"/>
              </a:rPr>
              <a:t>a) Em có thể dùng ngôn ngữ lập trình Scratch để diễn tả từng bước thực hiện một trò chơi trên máy tính.</a:t>
            </a:r>
          </a:p>
          <a:p>
            <a:pPr algn="just" defTabSz="342900">
              <a:lnSpc>
                <a:spcPct val="150000"/>
              </a:lnSpc>
            </a:pPr>
            <a:r>
              <a:rPr lang="vi-VN" sz="2000" dirty="0">
                <a:latin typeface="UTM Avo" panose="02040603050506020204" pitchFamily="18" charset="0"/>
                <a:cs typeface="Times New Roman" panose="02020603050405020304" pitchFamily="18" charset="0"/>
              </a:rPr>
              <a:t>b) Các câu lệnh của Scratch được sắp xếp theo một thứ tự nhất định tạo thành một chương trình máy tính.</a:t>
            </a:r>
          </a:p>
          <a:p>
            <a:pPr algn="just" defTabSz="342900">
              <a:lnSpc>
                <a:spcPct val="150000"/>
              </a:lnSpc>
            </a:pPr>
            <a:r>
              <a:rPr lang="vi-VN" sz="2000" dirty="0">
                <a:latin typeface="UTM Avo" panose="02040603050506020204" pitchFamily="18" charset="0"/>
                <a:cs typeface="Times New Roman" panose="02020603050405020304" pitchFamily="18" charset="0"/>
              </a:rPr>
              <a:t>c) Máy tính không thể thực hiện trò chơi</a:t>
            </a:r>
          </a:p>
          <a:p>
            <a:pPr algn="just" defTabSz="342900">
              <a:lnSpc>
                <a:spcPct val="150000"/>
              </a:lnSpc>
            </a:pPr>
            <a:r>
              <a:rPr lang="vi-VN" sz="2000" dirty="0">
                <a:latin typeface="UTM Avo" panose="02040603050506020204" pitchFamily="18" charset="0"/>
                <a:cs typeface="Times New Roman" panose="02020603050405020304" pitchFamily="18" charset="0"/>
              </a:rPr>
              <a:t>d) Trong Scratch các lệnh của chương trình máy tính có thể được thể hiện bằng ngôn ngữ tiếng Việt.</a:t>
            </a:r>
          </a:p>
        </p:txBody>
      </p:sp>
      <p:sp>
        <p:nvSpPr>
          <p:cNvPr id="7" name="Oval 6"/>
          <p:cNvSpPr/>
          <p:nvPr/>
        </p:nvSpPr>
        <p:spPr>
          <a:xfrm>
            <a:off x="726388" y="355513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 name="Oval 12"/>
          <p:cNvSpPr/>
          <p:nvPr/>
        </p:nvSpPr>
        <p:spPr>
          <a:xfrm>
            <a:off x="774960" y="4081468"/>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 name="Oval 13"/>
          <p:cNvSpPr/>
          <p:nvPr/>
        </p:nvSpPr>
        <p:spPr>
          <a:xfrm>
            <a:off x="726388" y="262187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5" name="Oval 14"/>
          <p:cNvSpPr/>
          <p:nvPr/>
        </p:nvSpPr>
        <p:spPr>
          <a:xfrm>
            <a:off x="788118" y="1753951"/>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8115</TotalTime>
  <Words>887</Words>
  <Application>Microsoft Office PowerPoint</Application>
  <PresentationFormat>Widescreen</PresentationFormat>
  <Paragraphs>76</Paragraphs>
  <Slides>12</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12</vt:i4>
      </vt:variant>
    </vt:vector>
  </HeadingPairs>
  <TitlesOfParts>
    <vt:vector size="28" baseType="lpstr">
      <vt:lpstr>等线</vt:lpstr>
      <vt:lpstr>Arial</vt:lpstr>
      <vt:lpstr>Calibri</vt:lpstr>
      <vt:lpstr>iCiel Cadena</vt:lpstr>
      <vt:lpstr>Segoe Print</vt:lpstr>
      <vt:lpstr>Sitka Subheading</vt:lpstr>
      <vt:lpstr>SVN-Adam Gorry</vt:lpstr>
      <vt:lpstr>SVN-Androgyne</vt:lpstr>
      <vt:lpstr>SVN-Avo</vt:lpstr>
      <vt:lpstr>SVN-SAF</vt:lpstr>
      <vt:lpstr>Times New Roman</vt:lpstr>
      <vt:lpstr>UTM Avo</vt:lpstr>
      <vt:lpstr>UTM Bienvenue</vt:lpstr>
      <vt:lpstr>UTM HelvetIns</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trung</dc:creator>
  <dc:description>9Slide.vn</dc:description>
  <cp:lastModifiedBy>Thao Phuong</cp:lastModifiedBy>
  <cp:revision>231</cp:revision>
  <dcterms:created xsi:type="dcterms:W3CDTF">2021-11-14T08:33:55Z</dcterms:created>
  <dcterms:modified xsi:type="dcterms:W3CDTF">2026-03-04T15:13:12Z</dcterms:modified>
  <cp:category>9Slide.vn</cp:category>
</cp:coreProperties>
</file>