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 id="2147483729" r:id="rId6"/>
  </p:sldMasterIdLst>
  <p:notesMasterIdLst>
    <p:notesMasterId r:id="rId32"/>
  </p:notesMasterIdLst>
  <p:sldIdLst>
    <p:sldId id="11708" r:id="rId7"/>
    <p:sldId id="280" r:id="rId8"/>
    <p:sldId id="271" r:id="rId9"/>
    <p:sldId id="258" r:id="rId10"/>
    <p:sldId id="259" r:id="rId11"/>
    <p:sldId id="260" r:id="rId12"/>
    <p:sldId id="261" r:id="rId13"/>
    <p:sldId id="8582" r:id="rId14"/>
    <p:sldId id="8586" r:id="rId15"/>
    <p:sldId id="8584" r:id="rId16"/>
    <p:sldId id="8585" r:id="rId17"/>
    <p:sldId id="11696" r:id="rId18"/>
    <p:sldId id="11697" r:id="rId19"/>
    <p:sldId id="11698" r:id="rId20"/>
    <p:sldId id="11699" r:id="rId21"/>
    <p:sldId id="11700" r:id="rId22"/>
    <p:sldId id="11701" r:id="rId23"/>
    <p:sldId id="11702" r:id="rId24"/>
    <p:sldId id="11703" r:id="rId25"/>
    <p:sldId id="11704" r:id="rId26"/>
    <p:sldId id="407" r:id="rId27"/>
    <p:sldId id="441" r:id="rId28"/>
    <p:sldId id="11705" r:id="rId29"/>
    <p:sldId id="11707" r:id="rId30"/>
    <p:sldId id="85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9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4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25</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2026/1/21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1/21/2026</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1/21/2026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1533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3111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9127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94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3880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94663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5543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19044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76969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66861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3127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1229722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440515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51503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6.xml"/><Relationship Id="rId7" Type="http://schemas.openxmlformats.org/officeDocument/2006/relationships/image" Target="../media/image4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13.xml"/><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9.xml"/><Relationship Id="rId7" Type="http://schemas.openxmlformats.org/officeDocument/2006/relationships/image" Target="../media/image4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13.xml"/><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2.xml"/><Relationship Id="rId7" Type="http://schemas.openxmlformats.org/officeDocument/2006/relationships/image" Target="../media/image4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9.png"/><Relationship Id="rId4" Type="http://schemas.openxmlformats.org/officeDocument/2006/relationships/slideLayout" Target="../slideLayouts/slideLayout13.xml"/><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5.xml"/><Relationship Id="rId7" Type="http://schemas.openxmlformats.org/officeDocument/2006/relationships/image" Target="../media/image4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50.png"/><Relationship Id="rId4" Type="http://schemas.openxmlformats.org/officeDocument/2006/relationships/slideLayout" Target="../slideLayouts/slideLayout13.xml"/><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8.xml"/><Relationship Id="rId7" Type="http://schemas.openxmlformats.org/officeDocument/2006/relationships/image" Target="../media/image40.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21.xml"/><Relationship Id="rId7" Type="http://schemas.openxmlformats.org/officeDocument/2006/relationships/image" Target="../media/image40.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24.xml"/><Relationship Id="rId7" Type="http://schemas.openxmlformats.org/officeDocument/2006/relationships/image" Target="../media/image4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27.xml"/><Relationship Id="rId7" Type="http://schemas.openxmlformats.org/officeDocument/2006/relationships/image" Target="../media/image40.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30.xml"/><Relationship Id="rId7" Type="http://schemas.openxmlformats.org/officeDocument/2006/relationships/image" Target="../media/image40.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3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33.xml"/><Relationship Id="rId7" Type="http://schemas.openxmlformats.org/officeDocument/2006/relationships/image" Target="../media/image40.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6.svg"/><Relationship Id="rId18" Type="http://schemas.openxmlformats.org/officeDocument/2006/relationships/image" Target="../media/image81.svg"/><Relationship Id="rId3" Type="http://schemas.openxmlformats.org/officeDocument/2006/relationships/image" Target="../media/image61.png"/><Relationship Id="rId21" Type="http://schemas.openxmlformats.org/officeDocument/2006/relationships/image" Target="../media/image71.png"/><Relationship Id="rId7" Type="http://schemas.openxmlformats.org/officeDocument/2006/relationships/image" Target="../media/image70.sv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image" Target="../media/image60.png"/><Relationship Id="rId16" Type="http://schemas.openxmlformats.org/officeDocument/2006/relationships/image" Target="../media/image68.png"/><Relationship Id="rId20" Type="http://schemas.openxmlformats.org/officeDocument/2006/relationships/image" Target="../media/image83.svg"/><Relationship Id="rId1" Type="http://schemas.openxmlformats.org/officeDocument/2006/relationships/slideLayout" Target="../slideLayouts/slideLayout57.xml"/><Relationship Id="rId6" Type="http://schemas.openxmlformats.org/officeDocument/2006/relationships/image" Target="../media/image63.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72.png"/><Relationship Id="rId10" Type="http://schemas.openxmlformats.org/officeDocument/2006/relationships/image" Target="../media/image65.png"/><Relationship Id="rId19" Type="http://schemas.openxmlformats.org/officeDocument/2006/relationships/image" Target="../media/image70.png"/><Relationship Id="rId4" Type="http://schemas.openxmlformats.org/officeDocument/2006/relationships/image" Target="../media/image62.png"/><Relationship Id="rId9" Type="http://schemas.openxmlformats.org/officeDocument/2006/relationships/image" Target="../media/image72.svg"/><Relationship Id="rId14" Type="http://schemas.openxmlformats.org/officeDocument/2006/relationships/image" Target="../media/image67.png"/><Relationship Id="rId22" Type="http://schemas.openxmlformats.org/officeDocument/2006/relationships/image" Target="../media/image85.sv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7.xml"/><Relationship Id="rId6" Type="http://schemas.openxmlformats.org/officeDocument/2006/relationships/image" Target="../media/image76.png"/><Relationship Id="rId5" Type="http://schemas.openxmlformats.org/officeDocument/2006/relationships/image" Target="../media/image7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7.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3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36.xml"/><Relationship Id="rId7" Type="http://schemas.openxmlformats.org/officeDocument/2006/relationships/image" Target="../media/image40.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Layout" Target="../slideLayouts/slideLayout13.xml"/><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gif"/></Relationships>
</file>

<file path=ppt/slides/_rels/slide4.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30.png"/><Relationship Id="rId18"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slide" Target="slide6.xml"/><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45.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26.gif"/><Relationship Id="rId15" Type="http://schemas.openxmlformats.org/officeDocument/2006/relationships/image" Target="../media/image31.png"/><Relationship Id="rId10" Type="http://schemas.openxmlformats.org/officeDocument/2006/relationships/slide" Target="slide5.xml"/><Relationship Id="rId4" Type="http://schemas.openxmlformats.org/officeDocument/2006/relationships/image" Target="../media/image21.png"/><Relationship Id="rId9" Type="http://schemas.openxmlformats.org/officeDocument/2006/relationships/image" Target="../media/image23.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3.gif"/><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33.jpe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jpeg"/><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22.gif"/><Relationship Id="rId5" Type="http://schemas.openxmlformats.org/officeDocument/2006/relationships/slide" Target="slide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23.gif"/><Relationship Id="rId5" Type="http://schemas.openxmlformats.org/officeDocument/2006/relationships/slide" Target="slide4.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37.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tags" Target="../tags/tag3.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slideLayout" Target="../slideLayouts/slideLayout13.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17426862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253813" y="4342244"/>
              <a:ext cx="1977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1874256" y="3417752"/>
            <a:ext cx="3285570"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848909" y="4279671"/>
              <a:ext cx="13798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gõ</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685518" y="2595641"/>
            <a:ext cx="510222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868465" y="2391955"/>
            <a:ext cx="10455066"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39780" y="3536410"/>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Chúng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tôi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thường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bí</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những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giỏ</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rực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rỡ</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đặt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lên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bậc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thềm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nhà</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người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quen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hoặc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bè</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gõ</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cửa</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rồi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chân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bốn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cẳng</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chạy</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nhanh</a:t>
              </a:r>
              <a:r>
                <a:rPr lang="en-US" sz="4000" b="1" i="1" dirty="0">
                  <a:effectLst/>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2"/>
            <a:ext cx="3242624" cy="1215718"/>
            <a:chOff x="3151567" y="4106353"/>
            <a:chExt cx="4182027" cy="1262610"/>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2308324"/>
          </a:xfrm>
          <a:prstGeom prst="rect">
            <a:avLst/>
          </a:prstGeom>
          <a:noFill/>
        </p:spPr>
        <p:txBody>
          <a:bodyPr wrap="square">
            <a:spAutoFit/>
          </a:bodyPr>
          <a:lstStyle/>
          <a:p>
            <a:pPr algn="just"/>
            <a:r>
              <a:rPr lang="vi-VN" sz="3600" b="1">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a:extLst>
              <a:ext uri="{FF2B5EF4-FFF2-40B4-BE49-F238E27FC236}">
                <a16:creationId xmlns:a16="http://schemas.microsoft.com/office/drawing/2014/main" id="{2F329E66-7083-48FD-BA6C-6058889AF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3974556"/>
            <a:ext cx="5399314" cy="228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219200"/>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806915" y="1857455"/>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TOP 10 mẫu Đoạn hội thoại (4-5 câu) có sử dụng thành ngữ &quot;ba chân bốn cẳng&quot;  (2024) SIÊU HAY">
            <a:extLst>
              <a:ext uri="{FF2B5EF4-FFF2-40B4-BE49-F238E27FC236}">
                <a16:creationId xmlns:a16="http://schemas.microsoft.com/office/drawing/2014/main" id="{EFEB9FA2-ABEE-2916-6D36-F8A941B6C2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30"/>
          <a:stretch/>
        </p:blipFill>
        <p:spPr bwMode="auto">
          <a:xfrm>
            <a:off x="4316866" y="2558143"/>
            <a:ext cx="5001305" cy="372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53943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mừng xuân vào tháng năm.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663750" y="1070856"/>
              <a:ext cx="7638410" cy="1064903"/>
            </a:xfrm>
            <a:prstGeom prst="rect">
              <a:avLst/>
            </a:prstGeom>
            <a:noFill/>
          </p:spPr>
          <p:txBody>
            <a:bodyPr wrap="square">
              <a:spAutoFit/>
            </a:bodyPr>
            <a:lstStyle/>
            <a:p>
              <a:pPr algn="ctr"/>
              <a:r>
                <a:rPr lang="vi-VN" sz="3200" b="1" dirty="0">
                  <a:solidFill>
                    <a:srgbClr val="127366"/>
                  </a:solidFill>
                  <a:latin typeface="Cambria" panose="02040503050406030204" pitchFamily="18" charset="0"/>
                </a:rPr>
                <a:t>Bạn thân  của Xu-di là ai? Vì sao Xu-di lại giận người bạn thân của mình?</a:t>
              </a:r>
              <a:endParaRPr lang="en-US" sz="32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553012"/>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68923" y="3080213"/>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71446" y="119743"/>
            <a:ext cx="8359182" cy="1820343"/>
            <a:chOff x="3333649" y="1032016"/>
            <a:chExt cx="8106937"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646573" y="1188326"/>
              <a:ext cx="7563291" cy="1260537"/>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Cambria" panose="02040503050406030204" pitchFamily="18" charset="0"/>
                  <a:ea typeface="Cambria" panose="02040503050406030204" pitchFamily="18" charset="0"/>
                </a:rPr>
                <a:t>Người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đón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như</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thế</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nào</a:t>
              </a:r>
              <a:r>
                <a:rPr lang="en-US" sz="2800" b="1" dirty="0">
                  <a:solidFill>
                    <a:srgbClr val="00B050"/>
                  </a:solidFill>
                  <a:effectLst/>
                  <a:latin typeface="Cambria" panose="02040503050406030204" pitchFamily="18" charset="0"/>
                  <a:ea typeface="Cambria" panose="02040503050406030204" pitchFamily="18" charset="0"/>
                </a:rPr>
                <a:t>? Theo </a:t>
              </a:r>
              <a:r>
                <a:rPr lang="en-US" sz="2800" b="1" dirty="0" err="1">
                  <a:solidFill>
                    <a:srgbClr val="00B050"/>
                  </a:solidFill>
                  <a:effectLst/>
                  <a:latin typeface="Cambria" panose="02040503050406030204" pitchFamily="18" charset="0"/>
                  <a:ea typeface="Cambria" panose="02040503050406030204" pitchFamily="18" charset="0"/>
                </a:rPr>
                <a:t>em</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có</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cảm</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nghĩ</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gì</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trước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cử</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chỉ</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nói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lúc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sp>
        <p:nvSpPr>
          <p:cNvPr id="20" name="TextBox 19">
            <a:extLst>
              <a:ext uri="{FF2B5EF4-FFF2-40B4-BE49-F238E27FC236}">
                <a16:creationId xmlns:a16="http://schemas.microsoft.com/office/drawing/2014/main" id="{98F07B84-B461-BD8E-399C-6CA72FE1806F}"/>
              </a:ext>
            </a:extLst>
          </p:cNvPr>
          <p:cNvSpPr txBox="1"/>
          <p:nvPr/>
        </p:nvSpPr>
        <p:spPr>
          <a:xfrm>
            <a:off x="545976" y="2598335"/>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079145"/>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muốn nói điều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thuyền 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6749143" cy="2677656"/>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tình bạn đẹp là một tình bạn dựa trên sự chân thành, thấu hiểu, và sẻ chia. Những người bạn tốt sẽ luôn ở bên cạnh ta, giúp đỡ ta trong lúc khó khăn, và chia sẻ niềm vui với ta trong những lúc vui vẻ.</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đúng ngữ điệu: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nêu giá trị của hạt gạo và những khó khăn, vất vả mà người nông dân phải trải qua trong quá trìmh sản xuất lúa gạo.</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9" name="Picture 8">
            <a:extLst>
              <a:ext uri="{FF2B5EF4-FFF2-40B4-BE49-F238E27FC236}">
                <a16:creationId xmlns:a16="http://schemas.microsoft.com/office/drawing/2014/main" id="{5FB75963-AD50-2855-4221-CE2D85A8DF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33" y="522514"/>
            <a:ext cx="14851862" cy="3582125"/>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497221" y="1324709"/>
            <a:ext cx="8980050" cy="3530320"/>
            <a:chOff x="2311446" y="515697"/>
            <a:chExt cx="7878725" cy="2355295"/>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9808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
        <p:nvSpPr>
          <p:cNvPr id="4" name="Rectangle: Rounded Corners 3">
            <a:hlinkClick r:id="rId18" action="ppaction://hlinksldjump"/>
            <a:extLst>
              <a:ext uri="{FF2B5EF4-FFF2-40B4-BE49-F238E27FC236}">
                <a16:creationId xmlns:a16="http://schemas.microsoft.com/office/drawing/2014/main" id="{139F1EBD-58FD-8475-1202-0EC895FE4E55}"/>
              </a:ext>
            </a:extLst>
          </p:cNvPr>
          <p:cNvSpPr/>
          <p:nvPr/>
        </p:nvSpPr>
        <p:spPr>
          <a:xfrm>
            <a:off x="10297886" y="206829"/>
            <a:ext cx="1502228" cy="47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077218"/>
          </a:xfrm>
          <a:prstGeom prst="rect">
            <a:avLst/>
          </a:prstGeom>
          <a:noFill/>
        </p:spPr>
        <p:txBody>
          <a:bodyPr wrap="square" rtlCol="0">
            <a:spAutoFit/>
          </a:bodyPr>
          <a:lstStyle/>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màu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Lớp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Tân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buổi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3" name="Group 2">
            <a:extLst>
              <a:ext uri="{FF2B5EF4-FFF2-40B4-BE49-F238E27FC236}">
                <a16:creationId xmlns:a16="http://schemas.microsoft.com/office/drawing/2014/main" id="{1BFB0AC8-5B3B-3FCE-0B45-05E6A176EAC6}"/>
              </a:ext>
            </a:extLst>
          </p:cNvPr>
          <p:cNvGrpSpPr/>
          <p:nvPr/>
        </p:nvGrpSpPr>
        <p:grpSpPr>
          <a:xfrm>
            <a:off x="3886201" y="1948544"/>
            <a:ext cx="7347856" cy="3864427"/>
            <a:chOff x="4012225" y="2737464"/>
            <a:chExt cx="3844324" cy="1171810"/>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12225" y="2823827"/>
              <a:ext cx="3487911" cy="108544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tabLst>
                  <a:tab pos="2286000" algn="l"/>
                </a:tabLst>
              </a:pPr>
              <a:r>
                <a:rPr lang="vi-VN" sz="3600" b="1" dirty="0">
                  <a:solidFill>
                    <a:srgbClr val="C00000"/>
                  </a:solidFill>
                  <a:effectLst/>
                  <a:latin typeface="Cambria" panose="02040503050406030204" pitchFamily="18" charset="0"/>
                  <a:ea typeface="Cambria" panose="02040503050406030204" pitchFamily="18"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84504" y="2737464"/>
              <a:ext cx="672045" cy="38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7684" y="3309257"/>
            <a:ext cx="3104489" cy="299534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424544" y="235975"/>
            <a:ext cx="11244942" cy="14839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576943" y="412955"/>
            <a:ext cx="10863943" cy="1200329"/>
          </a:xfrm>
          <a:prstGeom prst="rect">
            <a:avLst/>
          </a:prstGeom>
          <a:noFill/>
        </p:spPr>
        <p:txBody>
          <a:bodyPr wrap="square" rtlCol="0">
            <a:spAutoFit/>
          </a:bodyPr>
          <a:lstStyle/>
          <a:p>
            <a:pPr lvl="0" algn="ct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thanh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lvl="0" algn="ctr"/>
            <a:r>
              <a:rPr lang="vi-VN" sz="3600" b="1" dirty="0">
                <a:solidFill>
                  <a:srgbClr val="333333"/>
                </a:solidFill>
                <a:latin typeface="Cambria" panose="02040503050406030204" pitchFamily="18" charset="0"/>
                <a:ea typeface="Cambria" panose="02040503050406030204" pitchFamily="18"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6" name="Picture 8" descr="Combo TripU 3N2Ä Novotel PhÃº Quá»c">
            <a:hlinkClick r:id="rId5"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9342" y="3629653"/>
            <a:ext cx="4899762" cy="391981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4" name="Picutre 31">
            <a:extLst>
              <a:ext uri="{FF2B5EF4-FFF2-40B4-BE49-F238E27FC236}">
                <a16:creationId xmlns:a16="http://schemas.microsoft.com/office/drawing/2014/main" id="{8462FA5D-D3BE-DD9B-69CC-C48E2BB401F8}"/>
              </a:ext>
            </a:extLst>
          </p:cNvPr>
          <p:cNvPicPr/>
          <p:nvPr/>
        </p:nvPicPr>
        <p:blipFill>
          <a:blip r:embed="rId7"/>
          <a:stretch/>
        </p:blipFill>
        <p:spPr>
          <a:xfrm>
            <a:off x="1975757" y="2220276"/>
            <a:ext cx="7225393" cy="2972209"/>
          </a:xfrm>
          <a:prstGeom prst="rect">
            <a:avLst/>
          </a:prstGeom>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284162"/>
            <a:ext cx="10176387" cy="1200329"/>
          </a:xfrm>
          <a:prstGeom prst="rect">
            <a:avLst/>
          </a:prstGeom>
          <a:noFill/>
        </p:spPr>
        <p:txBody>
          <a:bodyPr wrap="square" rtlCol="0">
            <a:spAutoFit/>
          </a:bodyPr>
          <a:lstStyle/>
          <a:p>
            <a:pPr lvl="0" algn="ct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Theo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hộp</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quả</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thiên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thanh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chuyện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ý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nghĩa</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4245429" y="1305797"/>
            <a:ext cx="7946571" cy="4474515"/>
            <a:chOff x="973232" y="1806837"/>
            <a:chExt cx="7946571" cy="3652634"/>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973232" y="2406174"/>
              <a:ext cx="7282542" cy="305329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580205" y="180683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MÃ¡y Äiá»n giáº£i 03">
            <a:hlinkClick r:id="rId5"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1671" y="4223657"/>
            <a:ext cx="2730329" cy="26343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679149"/>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32687" y="3762588"/>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723360" y="2856382"/>
              <a:ext cx="2424449"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Từ</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thú</a:t>
              </a:r>
              <a:r>
                <a:rPr lang="en-US" sz="3600" b="1" dirty="0">
                  <a:effectLst/>
                  <a:latin typeface="Cambria" panose="02040503050406030204" pitchFamily="18" charset="0"/>
                  <a:ea typeface="Cambria" panose="02040503050406030204" pitchFamily="18" charset="0"/>
                </a:rPr>
                <a:t>.</a:t>
              </a: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8"/>
            <a:ext cx="8047467" cy="997675"/>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5991" y="2856382"/>
              <a:ext cx="27792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Tiếp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đến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người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a:t>
              </a:r>
              <a:endParaRPr kumimoji="0" lang="zh-CN" altLang="en-US" sz="54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511675" y="4041759"/>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967</Words>
  <Application>Microsoft Office PowerPoint</Application>
  <PresentationFormat>Widescreen</PresentationFormat>
  <Paragraphs>51</Paragraphs>
  <Slides>25</Slides>
  <Notes>7</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25</vt:i4>
      </vt:variant>
    </vt:vector>
  </HeadingPairs>
  <TitlesOfParts>
    <vt:vector size="47" baseType="lpstr">
      <vt:lpstr>宋体</vt:lpstr>
      <vt:lpstr>Arial</vt:lpstr>
      <vt:lpstr>Calibri</vt:lpstr>
      <vt:lpstr>Calibri Light</vt:lpstr>
      <vt:lpstr>Cambria</vt:lpstr>
      <vt:lpstr>等线</vt:lpstr>
      <vt:lpstr>等线 Light</vt:lpstr>
      <vt:lpstr>Lato Hairline</vt:lpstr>
      <vt:lpstr>Lato Light</vt:lpstr>
      <vt:lpstr>Lato Regular</vt:lpstr>
      <vt:lpstr>Tahoma</vt:lpstr>
      <vt:lpstr>Times New Roman</vt:lpstr>
      <vt:lpstr>字魂131号-酷乐潮玩体</vt:lpstr>
      <vt:lpstr>字魂50号-白鸽天行体</vt:lpstr>
      <vt:lpstr>思源黑体 CN</vt:lpstr>
      <vt:lpstr>思源黑体 CN Bold</vt:lpstr>
      <vt:lpstr>千图网海量PPT模板www.58pic.com ​​</vt:lpstr>
      <vt:lpstr>office</vt:lpstr>
      <vt:lpstr>Office 主题​​</vt:lpstr>
      <vt:lpstr>Office Theme</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62</cp:revision>
  <dcterms:created xsi:type="dcterms:W3CDTF">2023-07-25T07:36:31Z</dcterms:created>
  <dcterms:modified xsi:type="dcterms:W3CDTF">2026-01-21T10:13:19Z</dcterms:modified>
</cp:coreProperties>
</file>