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88" r:id="rId3"/>
    <p:sldId id="257" r:id="rId4"/>
    <p:sldId id="256" r:id="rId5"/>
    <p:sldId id="262" r:id="rId6"/>
    <p:sldId id="290" r:id="rId7"/>
    <p:sldId id="258" r:id="rId8"/>
    <p:sldId id="272" r:id="rId9"/>
    <p:sldId id="259" r:id="rId10"/>
    <p:sldId id="292" r:id="rId11"/>
    <p:sldId id="293" r:id="rId12"/>
    <p:sldId id="274" r:id="rId13"/>
    <p:sldId id="260" r:id="rId14"/>
    <p:sldId id="277" r:id="rId15"/>
    <p:sldId id="294" r:id="rId16"/>
    <p:sldId id="295" r:id="rId17"/>
    <p:sldId id="296" r:id="rId18"/>
    <p:sldId id="297" r:id="rId19"/>
    <p:sldId id="278" r:id="rId20"/>
    <p:sldId id="265" r:id="rId21"/>
    <p:sldId id="271" r:id="rId22"/>
    <p:sldId id="267" r:id="rId23"/>
    <p:sldId id="298"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6</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58.pn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76.svg"/><Relationship Id="rId4" Type="http://schemas.openxmlformats.org/officeDocument/2006/relationships/image" Target="../media/image59.sv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8.png"/><Relationship Id="rId7" Type="http://schemas.openxmlformats.org/officeDocument/2006/relationships/image" Target="../media/image6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9.sv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39.png"/><Relationship Id="rId12" Type="http://schemas.openxmlformats.org/officeDocument/2006/relationships/image" Target="../media/image4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15.svg"/><Relationship Id="rId4" Type="http://schemas.openxmlformats.org/officeDocument/2006/relationships/image" Target="../media/image19.svg"/><Relationship Id="rId9" Type="http://schemas.openxmlformats.org/officeDocument/2006/relationships/image" Target="../media/image14.png"/><Relationship Id="rId14" Type="http://schemas.openxmlformats.org/officeDocument/2006/relationships/image" Target="../media/image44.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sp>
        <p:nvSpPr>
          <p:cNvPr id="10" name="TextBox 9">
            <a:extLst>
              <a:ext uri="{FF2B5EF4-FFF2-40B4-BE49-F238E27FC236}">
                <a16:creationId xmlns:a16="http://schemas.microsoft.com/office/drawing/2014/main" id="{C06313C8-6CC5-4E11-9DAC-459ABDC436E6}"/>
              </a:ext>
            </a:extLst>
          </p:cNvPr>
          <p:cNvSpPr txBox="1"/>
          <p:nvPr/>
        </p:nvSpPr>
        <p:spPr>
          <a:xfrm>
            <a:off x="3085929" y="1929474"/>
            <a:ext cx="7331978" cy="2308324"/>
          </a:xfrm>
          <a:prstGeom prst="rect">
            <a:avLst/>
          </a:prstGeom>
          <a:noFill/>
        </p:spPr>
        <p:txBody>
          <a:bodyPr wrap="square" rtlCol="0">
            <a:spAutoFit/>
          </a:bodyPr>
          <a:lstStyle/>
          <a:p>
            <a:r>
              <a:rPr lang="vi-VN" sz="4800" dirty="0">
                <a:latin typeface="+mj-lt"/>
              </a:rPr>
              <a:t>GV: Bùi Thị Hà Mai</a:t>
            </a:r>
          </a:p>
          <a:p>
            <a:r>
              <a:rPr lang="vi-VN" sz="4800" dirty="0">
                <a:latin typeface="+mj-lt"/>
              </a:rPr>
              <a:t>Lớp : 5A4</a:t>
            </a:r>
          </a:p>
          <a:p>
            <a:r>
              <a:rPr lang="vi-VN" sz="4800" dirty="0">
                <a:latin typeface="+mj-lt"/>
              </a:rPr>
              <a:t>Trường Tiểu học Hưng Đạo</a:t>
            </a:r>
            <a:endParaRPr lang="en-US" sz="4800" dirty="0">
              <a:latin typeface="+mj-lt"/>
            </a:endParaRPr>
          </a:p>
        </p:txBody>
      </p:sp>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round pink label with white text and a black background&#10;&#10;Description automatically generated">
            <a:extLst>
              <a:ext uri="{FF2B5EF4-FFF2-40B4-BE49-F238E27FC236}">
                <a16:creationId xmlns:a16="http://schemas.microsoft.com/office/drawing/2014/main" id="{8825942E-27CB-F9FF-D6C6-61E20028B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790646"/>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2123658"/>
          </a:xfrm>
          <a:prstGeom prst="rect">
            <a:avLst/>
          </a:prstGeom>
        </p:spPr>
        <p:txBody>
          <a:bodyPr wrap="square">
            <a:spAutoFit/>
          </a:bodyPr>
          <a:lstStyle/>
          <a:p>
            <a:pPr algn="ctr" defTabSz="609630"/>
            <a:r>
              <a:rPr lang="vi-VN" sz="4400" b="1">
                <a:solidFill>
                  <a:prstClr val="white"/>
                </a:solidFill>
                <a:latin typeface="Calibri"/>
              </a:rPr>
              <a:t>Thời kì trước ông, bà, bố, mẹ các em có cuộc sống như thế nào? </a:t>
            </a:r>
            <a:endParaRPr lang="en-US" sz="4400" dirty="0">
              <a:solidFill>
                <a:prstClr val="white"/>
              </a:solidFill>
              <a:latin typeface="Calibri"/>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algn="ctr" defTabSz="609630"/>
            <a:r>
              <a:rPr lang="vi-VN" sz="4400" b="1" dirty="0">
                <a:solidFill>
                  <a:prstClr val="white"/>
                </a:solidFill>
                <a:latin typeface="Calibri"/>
              </a:rPr>
              <a:t>Thời kì đó có gì khác với ngày nay?</a:t>
            </a:r>
            <a:endParaRPr lang="en-US" sz="4400" dirty="0">
              <a:solidFill>
                <a:prstClr val="white"/>
              </a:solidFill>
              <a:latin typeface="Calibri"/>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87145" flipH="1" flipV="1">
            <a:off x="-1995890" y="-111511"/>
            <a:ext cx="3991779" cy="49975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3256">
            <a:off x="895295" y="2270758"/>
            <a:ext cx="3609871" cy="37110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13256">
            <a:off x="4322815" y="2270758"/>
            <a:ext cx="3609871" cy="3711082"/>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648124">
            <a:off x="8814022" y="4572440"/>
            <a:ext cx="4311513" cy="27432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13256">
            <a:off x="7763035" y="2251708"/>
            <a:ext cx="3609871" cy="371108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00000">
            <a:off x="7829547" y="1852907"/>
            <a:ext cx="407791" cy="391479"/>
          </a:xfrm>
          <a:prstGeom prst="rect">
            <a:avLst/>
          </a:prstGeom>
        </p:spPr>
      </p:pic>
      <p:sp>
        <p:nvSpPr>
          <p:cNvPr id="14" name="Rectangle 13"/>
          <p:cNvSpPr/>
          <p:nvPr/>
        </p:nvSpPr>
        <p:spPr>
          <a:xfrm rot="21332574">
            <a:off x="1074124" y="3223807"/>
            <a:ext cx="3216642" cy="2721964"/>
          </a:xfrm>
          <a:prstGeom prst="rect">
            <a:avLst/>
          </a:prstGeom>
        </p:spPr>
        <p:txBody>
          <a:bodyPr wrap="square">
            <a:spAutoFit/>
          </a:bodyPr>
          <a:lstStyle/>
          <a:p>
            <a:pPr indent="-304815" algn="just" defTabSz="609630">
              <a:lnSpc>
                <a:spcPct val="120000"/>
              </a:lnSpc>
            </a:pPr>
            <a:r>
              <a:rPr lang="vi-VN" sz="2400" dirty="0">
                <a:solidFill>
                  <a:prstClr val="black"/>
                </a:solidFill>
                <a:latin typeface="Calibri" panose="020F0502020204030204" pitchFamily="34" charset="0"/>
                <a:cs typeface="Calibri" panose="020F0502020204030204" pitchFamily="34" charset="0"/>
              </a:rPr>
              <a:t>Mô tả được một số hiện vật của thời bao cấp và thời kì Đổi mới ở Việt Nam trên cơ sở tư liệu (tranh ảnh, hiện vật,...) sưu tầm được.</a:t>
            </a:r>
          </a:p>
        </p:txBody>
      </p:sp>
      <p:sp>
        <p:nvSpPr>
          <p:cNvPr id="15" name="Rectangle 14"/>
          <p:cNvSpPr/>
          <p:nvPr/>
        </p:nvSpPr>
        <p:spPr>
          <a:xfrm rot="21407810">
            <a:off x="4557901" y="3558116"/>
            <a:ext cx="3139699" cy="2029530"/>
          </a:xfrm>
          <a:prstGeom prst="rect">
            <a:avLst/>
          </a:prstGeom>
        </p:spPr>
        <p:txBody>
          <a:bodyPr wrap="square">
            <a:spAutoFit/>
          </a:bodyPr>
          <a:lstStyle/>
          <a:p>
            <a:pPr indent="-304815" algn="just" defTabSz="609630">
              <a:lnSpc>
                <a:spcPct val="120000"/>
              </a:lnSpc>
            </a:pPr>
            <a:r>
              <a:rPr lang="vi-VN" sz="2667" dirty="0">
                <a:solidFill>
                  <a:prstClr val="black"/>
                </a:solidFill>
                <a:latin typeface="Calibri" panose="020F0502020204030204" pitchFamily="34" charset="0"/>
                <a:cs typeface="Calibri" panose="020F0502020204030204" pitchFamily="34" charset="0"/>
              </a:rPr>
              <a:t>Sưu tầm và kể lại được một số câu chuyện về thời bao cấp trên đất nước ta.</a:t>
            </a:r>
          </a:p>
        </p:txBody>
      </p:sp>
      <p:sp>
        <p:nvSpPr>
          <p:cNvPr id="16" name="Rectangle 15"/>
          <p:cNvSpPr/>
          <p:nvPr/>
        </p:nvSpPr>
        <p:spPr>
          <a:xfrm rot="21348072">
            <a:off x="8046757" y="3372079"/>
            <a:ext cx="3088801" cy="2502865"/>
          </a:xfrm>
          <a:prstGeom prst="rect">
            <a:avLst/>
          </a:prstGeom>
        </p:spPr>
        <p:txBody>
          <a:bodyPr wrap="square">
            <a:spAutoFit/>
          </a:bodyPr>
          <a:lstStyle/>
          <a:p>
            <a:pPr indent="-304815" algn="just" defTabSz="609630">
              <a:lnSpc>
                <a:spcPct val="120000"/>
              </a:lnSpc>
            </a:pPr>
            <a:r>
              <a:rPr lang="vi-VN" sz="2200" dirty="0">
                <a:solidFill>
                  <a:prstClr val="black"/>
                </a:solidFill>
                <a:latin typeface="Calibri" panose="020F0502020204030204" pitchFamily="34" charset="0"/>
                <a:cs typeface="Calibri" panose="020F0502020204030204" pitchFamily="34" charset="0"/>
              </a:rPr>
              <a:t>Nêu được một số thành tựu về kinh tế - xã hội của đất nước trong thời kì Đổi mới qua các tư liệu lịch sử (tranh ảnh, câu chuyện,...).</a:t>
            </a:r>
          </a:p>
        </p:txBody>
      </p:sp>
      <p:sp>
        <p:nvSpPr>
          <p:cNvPr id="157" name="椭圆 31"/>
          <p:cNvSpPr/>
          <p:nvPr/>
        </p:nvSpPr>
        <p:spPr>
          <a:xfrm rot="18406232">
            <a:off x="1914364" y="276749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A5CDB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0" name="chenying0907 5"/>
          <p:cNvGrpSpPr/>
          <p:nvPr/>
        </p:nvGrpSpPr>
        <p:grpSpPr>
          <a:xfrm rot="19481840">
            <a:off x="3554042" y="6723939"/>
            <a:ext cx="648430" cy="655163"/>
            <a:chOff x="4572039" y="2317937"/>
            <a:chExt cx="1451315" cy="1465933"/>
          </a:xfrm>
          <a:solidFill>
            <a:schemeClr val="tx1">
              <a:lumMod val="85000"/>
              <a:lumOff val="15000"/>
            </a:schemeClr>
          </a:solidFill>
        </p:grpSpPr>
        <p:sp>
          <p:nvSpPr>
            <p:cNvPr id="131" name="椭圆 31"/>
            <p:cNvSpPr/>
            <p:nvPr/>
          </p:nvSpPr>
          <p:spPr>
            <a:xfrm rot="15654318">
              <a:off x="4564730" y="2325246"/>
              <a:ext cx="1465933" cy="145131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2" name="chenying0907 279"/>
            <p:cNvGrpSpPr/>
            <p:nvPr/>
          </p:nvGrpSpPr>
          <p:grpSpPr>
            <a:xfrm>
              <a:off x="4928436" y="2645937"/>
              <a:ext cx="774866" cy="794236"/>
              <a:chOff x="3282950" y="1154113"/>
              <a:chExt cx="698501" cy="715963"/>
            </a:xfrm>
            <a:grpFill/>
          </p:grpSpPr>
          <p:sp>
            <p:nvSpPr>
              <p:cNvPr id="133" name="chenying0907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4" name="chenying0907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5" name="chenying0907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6" name="chenying0907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7" name="chenying0907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8" name="chenying0907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9" name="chenying0907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0" name="chenying0907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1" name="chenying0907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2" name="chenying0907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3" name="chenying0907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4" name="chenying0907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5" name="chenying0907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6" name="chenying0907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7" name="chenying0907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8" name="chenying0907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9" name="chenying0907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0" name="chenying0907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1" name="chenying0907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2" name="chenying0907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3" name="chenying0907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4" name="chenying0907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5" name="chenying0907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grpSp>
      </p:grpSp>
      <p:sp>
        <p:nvSpPr>
          <p:cNvPr id="158" name="椭圆 31"/>
          <p:cNvSpPr/>
          <p:nvPr/>
        </p:nvSpPr>
        <p:spPr>
          <a:xfrm rot="18406232">
            <a:off x="5578579" y="281645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BEB8"/>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59" name="椭圆 31"/>
          <p:cNvSpPr/>
          <p:nvPr/>
        </p:nvSpPr>
        <p:spPr>
          <a:xfrm rot="18406232">
            <a:off x="9085721" y="2683409"/>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60" name="TextBox 159"/>
          <p:cNvSpPr txBox="1"/>
          <p:nvPr/>
        </p:nvSpPr>
        <p:spPr>
          <a:xfrm>
            <a:off x="2029076" y="2748479"/>
            <a:ext cx="423167" cy="707886"/>
          </a:xfrm>
          <a:prstGeom prst="rect">
            <a:avLst/>
          </a:prstGeom>
          <a:noFill/>
        </p:spPr>
        <p:txBody>
          <a:bodyPr wrap="square" rtlCol="0">
            <a:spAutoFit/>
          </a:bodyPr>
          <a:lstStyle/>
          <a:p>
            <a:pPr defTabSz="609630"/>
            <a:r>
              <a:rPr lang="en-GB" sz="4000" dirty="0">
                <a:solidFill>
                  <a:prstClr val="black"/>
                </a:solidFill>
                <a:latin typeface="Calibri"/>
              </a:rPr>
              <a:t>1</a:t>
            </a:r>
            <a:endParaRPr lang="en-US" sz="4000" dirty="0">
              <a:solidFill>
                <a:prstClr val="black"/>
              </a:solidFill>
              <a:latin typeface="Calibri"/>
            </a:endParaRPr>
          </a:p>
        </p:txBody>
      </p:sp>
      <p:sp>
        <p:nvSpPr>
          <p:cNvPr id="161" name="TextBox 160"/>
          <p:cNvSpPr txBox="1"/>
          <p:nvPr/>
        </p:nvSpPr>
        <p:spPr>
          <a:xfrm>
            <a:off x="5674731" y="2783354"/>
            <a:ext cx="423167" cy="707886"/>
          </a:xfrm>
          <a:prstGeom prst="rect">
            <a:avLst/>
          </a:prstGeom>
          <a:noFill/>
        </p:spPr>
        <p:txBody>
          <a:bodyPr wrap="square" rtlCol="0">
            <a:spAutoFit/>
          </a:bodyPr>
          <a:lstStyle/>
          <a:p>
            <a:pPr defTabSz="609630"/>
            <a:r>
              <a:rPr lang="en-GB" sz="4000" dirty="0">
                <a:solidFill>
                  <a:prstClr val="black"/>
                </a:solidFill>
                <a:latin typeface="Calibri"/>
              </a:rPr>
              <a:t>2</a:t>
            </a:r>
            <a:endParaRPr lang="en-US" sz="4000" dirty="0">
              <a:solidFill>
                <a:prstClr val="black"/>
              </a:solidFill>
              <a:latin typeface="Calibri"/>
            </a:endParaRPr>
          </a:p>
        </p:txBody>
      </p:sp>
      <p:sp>
        <p:nvSpPr>
          <p:cNvPr id="162" name="TextBox 161"/>
          <p:cNvSpPr txBox="1"/>
          <p:nvPr/>
        </p:nvSpPr>
        <p:spPr>
          <a:xfrm>
            <a:off x="9178264" y="2655633"/>
            <a:ext cx="423167" cy="707886"/>
          </a:xfrm>
          <a:prstGeom prst="rect">
            <a:avLst/>
          </a:prstGeom>
          <a:noFill/>
        </p:spPr>
        <p:txBody>
          <a:bodyPr wrap="square" rtlCol="0">
            <a:spAutoFit/>
          </a:bodyPr>
          <a:lstStyle/>
          <a:p>
            <a:pPr defTabSz="609630"/>
            <a:r>
              <a:rPr lang="en-GB" sz="4000" dirty="0">
                <a:solidFill>
                  <a:prstClr val="black"/>
                </a:solidFill>
                <a:latin typeface="Calibri"/>
              </a:rPr>
              <a:t>3</a:t>
            </a:r>
            <a:endParaRPr lang="en-US" sz="4000" dirty="0">
              <a:solidFill>
                <a:prstClr val="black"/>
              </a:solidFill>
              <a:latin typeface="Calibri"/>
            </a:endParaRPr>
          </a:p>
        </p:txBody>
      </p:sp>
      <p:pic>
        <p:nvPicPr>
          <p:cNvPr id="10" name="Picture 9">
            <a:extLst>
              <a:ext uri="{FF2B5EF4-FFF2-40B4-BE49-F238E27FC236}">
                <a16:creationId xmlns:a16="http://schemas.microsoft.com/office/drawing/2014/main" id="{57E91B33-4576-E00F-1E57-91111B6BBECE}"/>
              </a:ext>
            </a:extLst>
          </p:cNvPr>
          <p:cNvPicPr>
            <a:picLocks noChangeAspect="1"/>
          </p:cNvPicPr>
          <p:nvPr/>
        </p:nvPicPr>
        <p:blipFill>
          <a:blip r:embed="rId15"/>
          <a:stretch>
            <a:fillRect/>
          </a:stretch>
        </p:blipFill>
        <p:spPr>
          <a:xfrm>
            <a:off x="1695319" y="592232"/>
            <a:ext cx="8882642"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Scale>
                                      <p:cBhvr>
                                        <p:cTn id="7" dur="750" decel="50000" fill="hold">
                                          <p:stCondLst>
                                            <p:cond delay="0"/>
                                          </p:stCondLst>
                                        </p:cTn>
                                        <p:tgtEl>
                                          <p:spTgt spid="1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0"/>
                                        </p:tgtEl>
                                        <p:attrNameLst>
                                          <p:attrName>ppt_x</p:attrName>
                                          <p:attrName>ppt_y</p:attrName>
                                        </p:attrNameLst>
                                      </p:cBhvr>
                                    </p:animMotion>
                                    <p:animEffect transition="in" filter="fade">
                                      <p:cBhvr>
                                        <p:cTn id="9" dur="750"/>
                                        <p:tgtEl>
                                          <p:spTgt spid="13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1000"/>
                                        <p:tgtEl>
                                          <p:spTgt spid="161"/>
                                        </p:tgtEl>
                                      </p:cBhvr>
                                    </p:animEffec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fade">
                                      <p:cBhvr>
                                        <p:cTn id="22" dur="1000"/>
                                        <p:tgtEl>
                                          <p:spTgt spid="162"/>
                                        </p:tgtEl>
                                      </p:cBhvr>
                                    </p:animEffect>
                                    <p:anim calcmode="lin" valueType="num">
                                      <p:cBhvr>
                                        <p:cTn id="23" dur="1000" fill="hold"/>
                                        <p:tgtEl>
                                          <p:spTgt spid="162"/>
                                        </p:tgtEl>
                                        <p:attrNameLst>
                                          <p:attrName>ppt_x</p:attrName>
                                        </p:attrNameLst>
                                      </p:cBhvr>
                                      <p:tavLst>
                                        <p:tav tm="0">
                                          <p:val>
                                            <p:strVal val="#ppt_x"/>
                                          </p:val>
                                        </p:tav>
                                        <p:tav tm="100000">
                                          <p:val>
                                            <p:strVal val="#ppt_x"/>
                                          </p:val>
                                        </p:tav>
                                      </p:tavLst>
                                    </p:anim>
                                    <p:anim calcmode="lin" valueType="num">
                                      <p:cBhvr>
                                        <p:cTn id="24" dur="1000" fill="hold"/>
                                        <p:tgtEl>
                                          <p:spTgt spid="1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1000"/>
                                        <p:tgtEl>
                                          <p:spTgt spid="160"/>
                                        </p:tgtEl>
                                      </p:cBhvr>
                                    </p:animEffect>
                                    <p:anim calcmode="lin" valueType="num">
                                      <p:cBhvr>
                                        <p:cTn id="28" dur="1000" fill="hold"/>
                                        <p:tgtEl>
                                          <p:spTgt spid="160"/>
                                        </p:tgtEl>
                                        <p:attrNameLst>
                                          <p:attrName>ppt_x</p:attrName>
                                        </p:attrNameLst>
                                      </p:cBhvr>
                                      <p:tavLst>
                                        <p:tav tm="0">
                                          <p:val>
                                            <p:strVal val="#ppt_x"/>
                                          </p:val>
                                        </p:tav>
                                        <p:tav tm="100000">
                                          <p:val>
                                            <p:strVal val="#ppt_x"/>
                                          </p:val>
                                        </p:tav>
                                      </p:tavLst>
                                    </p:anim>
                                    <p:anim calcmode="lin" valueType="num">
                                      <p:cBhvr>
                                        <p:cTn id="29" dur="1000" fill="hold"/>
                                        <p:tgtEl>
                                          <p:spTgt spid="1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anim calcmode="lin" valueType="num">
                                      <p:cBhvr>
                                        <p:cTn id="33" dur="1000" fill="hold"/>
                                        <p:tgtEl>
                                          <p:spTgt spid="158"/>
                                        </p:tgtEl>
                                        <p:attrNameLst>
                                          <p:attrName>ppt_x</p:attrName>
                                        </p:attrNameLst>
                                      </p:cBhvr>
                                      <p:tavLst>
                                        <p:tav tm="0">
                                          <p:val>
                                            <p:strVal val="#ppt_x"/>
                                          </p:val>
                                        </p:tav>
                                        <p:tav tm="100000">
                                          <p:val>
                                            <p:strVal val="#ppt_x"/>
                                          </p:val>
                                        </p:tav>
                                      </p:tavLst>
                                    </p:anim>
                                    <p:anim calcmode="lin" valueType="num">
                                      <p:cBhvr>
                                        <p:cTn id="34" dur="1000" fill="hold"/>
                                        <p:tgtEl>
                                          <p:spTgt spid="15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1000"/>
                                        <p:tgtEl>
                                          <p:spTgt spid="159"/>
                                        </p:tgtEl>
                                      </p:cBhvr>
                                    </p:animEffect>
                                    <p:anim calcmode="lin" valueType="num">
                                      <p:cBhvr>
                                        <p:cTn id="38" dur="1000" fill="hold"/>
                                        <p:tgtEl>
                                          <p:spTgt spid="159"/>
                                        </p:tgtEl>
                                        <p:attrNameLst>
                                          <p:attrName>ppt_x</p:attrName>
                                        </p:attrNameLst>
                                      </p:cBhvr>
                                      <p:tavLst>
                                        <p:tav tm="0">
                                          <p:val>
                                            <p:strVal val="#ppt_x"/>
                                          </p:val>
                                        </p:tav>
                                        <p:tav tm="100000">
                                          <p:val>
                                            <p:strVal val="#ppt_x"/>
                                          </p:val>
                                        </p:tav>
                                      </p:tavLst>
                                    </p:anim>
                                    <p:anim calcmode="lin" valueType="num">
                                      <p:cBhvr>
                                        <p:cTn id="3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57" grpId="0" animBg="1"/>
      <p:bldP spid="158" grpId="0" animBg="1"/>
      <p:bldP spid="159" grpId="0" animBg="1"/>
      <p:bldP spid="160" grpId="0"/>
      <p:bldP spid="161" grpId="0"/>
      <p:bldP spid="16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Đất nước trước thời kì </a:t>
            </a:r>
            <a:r>
              <a:rPr lang="en-US" altLang="vi-VN" sz="3300" b="1">
                <a:solidFill>
                  <a:srgbClr val="F79646">
                    <a:lumMod val="50000"/>
                  </a:srgbClr>
                </a:solidFill>
                <a:latin typeface="Calibri"/>
                <a:ea typeface="SimSun" pitchFamily="2" charset="-122"/>
                <a:sym typeface="Arial" charset="0"/>
              </a:rPr>
              <a:t>đ</a:t>
            </a:r>
            <a:r>
              <a:rPr lang="vi-VN" altLang="vi-VN" sz="3300" b="1">
                <a:solidFill>
                  <a:srgbClr val="F79646">
                    <a:lumMod val="50000"/>
                  </a:srgbClr>
                </a:solidFill>
                <a:latin typeface="Calibri"/>
                <a:ea typeface="SimSun" pitchFamily="2" charset="-122"/>
                <a:sym typeface="Arial" charset="0"/>
              </a:rPr>
              <a:t>ổi </a:t>
            </a:r>
            <a:r>
              <a:rPr lang="vi-VN" altLang="vi-VN" sz="3300" b="1" dirty="0">
                <a:solidFill>
                  <a:srgbClr val="F79646">
                    <a:lumMod val="50000"/>
                  </a:srgbClr>
                </a:solidFill>
                <a:latin typeface="Calibri"/>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768</Words>
  <Application>Microsoft Office PowerPoint</Application>
  <PresentationFormat>Widescreen</PresentationFormat>
  <Paragraphs>44</Paragraphs>
  <Slides>23</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#9Slide07 HoneyCream</vt:lpstr>
      <vt:lpstr>#9Slide07 TALUHLA</vt:lpstr>
      <vt:lpstr>Arial</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2024-11-19T07:24:47Z</dcterms:created>
  <dcterms:modified xsi:type="dcterms:W3CDTF">2026-01-25T14:38:43Z</dcterms:modified>
</cp:coreProperties>
</file>