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EC604-A2F0-4DE5-9927-4513B50E771F}"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A9479-F7A9-40CE-A820-1CC468A9F08C}" type="slidenum">
              <a:rPr lang="en-US" smtClean="0"/>
              <a:t>‹#›</a:t>
            </a:fld>
            <a:endParaRPr lang="en-US"/>
          </a:p>
        </p:txBody>
      </p:sp>
    </p:spTree>
    <p:extLst>
      <p:ext uri="{BB962C8B-B14F-4D97-AF65-F5344CB8AC3E}">
        <p14:creationId xmlns:p14="http://schemas.microsoft.com/office/powerpoint/2010/main" val="178867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9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54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4A8603-4491-47F8-9376-31D17C7F366D}"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4042014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8603-4491-47F8-9376-31D17C7F366D}"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3051289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8603-4491-47F8-9376-31D17C7F366D}"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219475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8603-4491-47F8-9376-31D17C7F366D}"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42382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4A8603-4491-47F8-9376-31D17C7F366D}"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402806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4A8603-4491-47F8-9376-31D17C7F366D}"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416694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4A8603-4491-47F8-9376-31D17C7F366D}" type="datetimeFigureOut">
              <a:rPr lang="en-US" smtClean="0"/>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66365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4A8603-4491-47F8-9376-31D17C7F366D}" type="datetimeFigureOut">
              <a:rPr lang="en-US" smtClean="0"/>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132079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A8603-4491-47F8-9376-31D17C7F366D}" type="datetimeFigureOut">
              <a:rPr lang="en-US" smtClean="0"/>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263499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A8603-4491-47F8-9376-31D17C7F366D}"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25323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A8603-4491-47F8-9376-31D17C7F366D}"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DE20-1066-4A70-AA09-2130EA190CE2}" type="slidenum">
              <a:rPr lang="en-US" smtClean="0"/>
              <a:t>‹#›</a:t>
            </a:fld>
            <a:endParaRPr lang="en-US"/>
          </a:p>
        </p:txBody>
      </p:sp>
    </p:spTree>
    <p:extLst>
      <p:ext uri="{BB962C8B-B14F-4D97-AF65-F5344CB8AC3E}">
        <p14:creationId xmlns:p14="http://schemas.microsoft.com/office/powerpoint/2010/main" val="327487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A8603-4491-47F8-9376-31D17C7F366D}" type="datetimeFigureOut">
              <a:rPr lang="en-US" smtClean="0"/>
              <a:t>1/27/2026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5DE20-1066-4A70-AA09-2130EA190CE2}" type="slidenum">
              <a:rPr lang="en-US" smtClean="0"/>
              <a:t>‹#›</a:t>
            </a:fld>
            <a:endParaRPr lang="en-US"/>
          </a:p>
        </p:txBody>
      </p:sp>
    </p:spTree>
    <p:extLst>
      <p:ext uri="{BB962C8B-B14F-4D97-AF65-F5344CB8AC3E}">
        <p14:creationId xmlns:p14="http://schemas.microsoft.com/office/powerpoint/2010/main" val="336327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pn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9.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png"/><Relationship Id="rId24" Type="http://schemas.openxmlformats.org/officeDocument/2006/relationships/image" Target="../media/image31.sv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14.png"/><Relationship Id="rId10" Type="http://schemas.openxmlformats.org/officeDocument/2006/relationships/image" Target="../media/image17.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6.svg"/><Relationship Id="rId18" Type="http://schemas.openxmlformats.org/officeDocument/2006/relationships/image" Target="../media/image51.png"/><Relationship Id="rId26" Type="http://schemas.openxmlformats.org/officeDocument/2006/relationships/image" Target="../media/image55.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39.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5.svg"/><Relationship Id="rId24" Type="http://schemas.openxmlformats.org/officeDocument/2006/relationships/image" Target="../media/image54.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48.png"/><Relationship Id="rId19" Type="http://schemas.openxmlformats.org/officeDocument/2006/relationships/image" Target="../media/image92.svg"/><Relationship Id="rId4" Type="http://schemas.openxmlformats.org/officeDocument/2006/relationships/image" Target="../media/image41.png"/><Relationship Id="rId9" Type="http://schemas.openxmlformats.org/officeDocument/2006/relationships/image" Target="../media/image83.svg"/><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pn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9.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png"/><Relationship Id="rId24" Type="http://schemas.openxmlformats.org/officeDocument/2006/relationships/image" Target="../media/image31.sv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14.png"/><Relationship Id="rId10" Type="http://schemas.openxmlformats.org/officeDocument/2006/relationships/image" Target="../media/image17.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13.png"/><Relationship Id="rId30"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917480" y="1635057"/>
            <a:ext cx="8357041" cy="3124432"/>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5" name="Freeform 5"/>
          <p:cNvSpPr/>
          <p:nvPr/>
        </p:nvSpPr>
        <p:spPr>
          <a:xfrm>
            <a:off x="5835203" y="5838789"/>
            <a:ext cx="5292245" cy="2877057"/>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8151125" y="131851"/>
            <a:ext cx="1699317" cy="1686958"/>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7" name="Group 7"/>
          <p:cNvGrpSpPr/>
          <p:nvPr/>
        </p:nvGrpSpPr>
        <p:grpSpPr>
          <a:xfrm>
            <a:off x="6328530" y="5064289"/>
            <a:ext cx="1124871" cy="791156"/>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xmlns="" r:embed="rId8"/>
                  </a:ext>
                </a:extLst>
              </a:blip>
              <a:stretch>
                <a:fillRect l="-92527" t="-111068" r="-10744" b="-63239"/>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xmlns="" r:embed="rId10"/>
                  </a:ext>
                </a:extLst>
              </a:blip>
              <a:stretch>
                <a:fillRect l="-222176" r="-45784" b="-505051"/>
              </a:stretch>
            </a:blipFill>
          </p:spPr>
          <p:txBody>
            <a:bodyPr/>
            <a:lstStyle/>
            <a:p>
              <a:pPr defTabSz="609630">
                <a:defRPr/>
              </a:pPr>
              <a:endParaRPr lang="en-US" sz="1200">
                <a:solidFill>
                  <a:prstClr val="black"/>
                </a:solidFill>
                <a:latin typeface="Calibri"/>
              </a:endParaRPr>
            </a:p>
          </p:txBody>
        </p:sp>
      </p:grpSp>
      <p:grpSp>
        <p:nvGrpSpPr>
          <p:cNvPr id="10" name="Group 10"/>
          <p:cNvGrpSpPr/>
          <p:nvPr/>
        </p:nvGrpSpPr>
        <p:grpSpPr>
          <a:xfrm>
            <a:off x="8403918" y="466259"/>
            <a:ext cx="1193731" cy="1018143"/>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defRPr/>
              </a:pPr>
              <a:endParaRPr lang="en-US" sz="1200">
                <a:solidFill>
                  <a:prstClr val="black"/>
                </a:solidFill>
                <a:latin typeface="Calibri"/>
              </a:endParaRPr>
            </a:p>
          </p:txBody>
        </p:sp>
      </p:grpSp>
      <p:sp>
        <p:nvSpPr>
          <p:cNvPr id="16" name="Freeform 16"/>
          <p:cNvSpPr/>
          <p:nvPr/>
        </p:nvSpPr>
        <p:spPr>
          <a:xfrm>
            <a:off x="247787" y="2783912"/>
            <a:ext cx="2985195" cy="4074088"/>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a:off x="965748" y="717186"/>
            <a:ext cx="1903463" cy="120631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9000783" y="3915229"/>
            <a:ext cx="1886613" cy="1688519"/>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defRPr/>
            </a:pPr>
            <a:endParaRPr lang="en-US" sz="1200">
              <a:solidFill>
                <a:prstClr val="black"/>
              </a:solidFill>
              <a:latin typeface="Calibri"/>
            </a:endParaRPr>
          </a:p>
        </p:txBody>
      </p:sp>
      <p:pic>
        <p:nvPicPr>
          <p:cNvPr id="20" name="Picture 19">
            <a:extLst>
              <a:ext uri="{FF2B5EF4-FFF2-40B4-BE49-F238E27FC236}">
                <a16:creationId xmlns:a16="http://schemas.microsoft.com/office/drawing/2014/main" xmlns="" id="{7915AC1F-E0E4-F3AD-95AF-C82370B69843}"/>
              </a:ext>
            </a:extLst>
          </p:cNvPr>
          <p:cNvPicPr>
            <a:picLocks noChangeAspect="1"/>
          </p:cNvPicPr>
          <p:nvPr/>
        </p:nvPicPr>
        <p:blipFill>
          <a:blip r:embed="rId27"/>
          <a:stretch>
            <a:fillRect/>
          </a:stretch>
        </p:blipFill>
        <p:spPr>
          <a:xfrm>
            <a:off x="2940172" y="1554240"/>
            <a:ext cx="6332187" cy="1772884"/>
          </a:xfrm>
          <a:prstGeom prst="rect">
            <a:avLst/>
          </a:prstGeom>
        </p:spPr>
      </p:pic>
      <p:pic>
        <p:nvPicPr>
          <p:cNvPr id="22" name="Picture 21">
            <a:extLst>
              <a:ext uri="{FF2B5EF4-FFF2-40B4-BE49-F238E27FC236}">
                <a16:creationId xmlns:a16="http://schemas.microsoft.com/office/drawing/2014/main" xmlns="" id="{B8746BCD-D97D-87FE-2C7D-1E291A0BFA44}"/>
              </a:ext>
            </a:extLst>
          </p:cNvPr>
          <p:cNvPicPr>
            <a:picLocks noChangeAspect="1"/>
          </p:cNvPicPr>
          <p:nvPr/>
        </p:nvPicPr>
        <p:blipFill>
          <a:blip r:embed="rId28"/>
          <a:stretch>
            <a:fillRect/>
          </a:stretch>
        </p:blipFill>
        <p:spPr>
          <a:xfrm>
            <a:off x="4470401" y="482601"/>
            <a:ext cx="2857239" cy="1426587"/>
          </a:xfrm>
          <a:prstGeom prst="rect">
            <a:avLst/>
          </a:prstGeom>
        </p:spPr>
      </p:pic>
      <p:pic>
        <p:nvPicPr>
          <p:cNvPr id="25" name="Picture 24">
            <a:extLst>
              <a:ext uri="{FF2B5EF4-FFF2-40B4-BE49-F238E27FC236}">
                <a16:creationId xmlns:a16="http://schemas.microsoft.com/office/drawing/2014/main" xmlns="" id="{04B9263F-20B5-A344-5DD6-C2F1543E84DA}"/>
              </a:ext>
            </a:extLst>
          </p:cNvPr>
          <p:cNvPicPr>
            <a:picLocks noChangeAspect="1"/>
          </p:cNvPicPr>
          <p:nvPr/>
        </p:nvPicPr>
        <p:blipFill>
          <a:blip r:embed="rId29"/>
          <a:stretch>
            <a:fillRect/>
          </a:stretch>
        </p:blipFill>
        <p:spPr>
          <a:xfrm>
            <a:off x="4669553" y="2691424"/>
            <a:ext cx="2458933" cy="1284335"/>
          </a:xfrm>
          <a:prstGeom prst="rect">
            <a:avLst/>
          </a:prstGeom>
        </p:spPr>
      </p:pic>
      <p:sp>
        <p:nvSpPr>
          <p:cNvPr id="24" name="tex02">
            <a:extLst>
              <a:ext uri="{FF2B5EF4-FFF2-40B4-BE49-F238E27FC236}">
                <a16:creationId xmlns:a16="http://schemas.microsoft.com/office/drawing/2014/main" xmlns="" id="{42976E72-D805-4783-B14C-CCD6189DC1FB}"/>
              </a:ext>
            </a:extLst>
          </p:cNvPr>
          <p:cNvSpPr txBox="1"/>
          <p:nvPr/>
        </p:nvSpPr>
        <p:spPr>
          <a:xfrm>
            <a:off x="1936312" y="3649751"/>
            <a:ext cx="7925413" cy="1200329"/>
          </a:xfrm>
          <a:prstGeom prst="rect">
            <a:avLst/>
          </a:prstGeom>
          <a:noFill/>
        </p:spPr>
        <p:txBody>
          <a:bodyPr wrap="square" rtlCol="0">
            <a:spAutoFit/>
          </a:bodyPr>
          <a:lstStyle/>
          <a:p>
            <a:pPr algn="ctr" defTabSz="457189"/>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6953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411127" y="-101491"/>
            <a:ext cx="13014254" cy="1650892"/>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sz="1200"/>
            </a:p>
          </p:txBody>
        </p:sp>
      </p:grpSp>
      <p:sp>
        <p:nvSpPr>
          <p:cNvPr id="20" name="TextBox 20"/>
          <p:cNvSpPr txBox="1"/>
          <p:nvPr/>
        </p:nvSpPr>
        <p:spPr>
          <a:xfrm>
            <a:off x="508000" y="127000"/>
            <a:ext cx="11023600" cy="1231106"/>
          </a:xfrm>
          <a:prstGeom prst="rect">
            <a:avLst/>
          </a:prstGeom>
        </p:spPr>
        <p:txBody>
          <a:bodyPr wrap="square" lIns="0" tIns="0" rIns="0" bIns="0" rtlCol="0" anchor="t">
            <a:spAutoFit/>
          </a:bodyPr>
          <a:lstStyle/>
          <a:p>
            <a:pPr marL="586556" lvl="1" indent="-293278" algn="just">
              <a:buFont typeface="Arial"/>
              <a:buChar char="•"/>
            </a:pPr>
            <a:r>
              <a:rPr lang="vi-VN" sz="4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4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xmlns="" id="{8D75997B-AB07-9664-F91B-1CE486362CBB}"/>
              </a:ext>
            </a:extLst>
          </p:cNvPr>
          <p:cNvPicPr>
            <a:picLocks noChangeAspect="1"/>
          </p:cNvPicPr>
          <p:nvPr/>
        </p:nvPicPr>
        <p:blipFill>
          <a:blip r:embed="rId2"/>
          <a:stretch>
            <a:fillRect/>
          </a:stretch>
        </p:blipFill>
        <p:spPr>
          <a:xfrm>
            <a:off x="2743200" y="1803400"/>
            <a:ext cx="6727753" cy="462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06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318000" y="685800"/>
            <a:ext cx="4419600" cy="2051844"/>
          </a:xfrm>
          <a:prstGeom prst="rect">
            <a:avLst/>
          </a:prstGeom>
        </p:spPr>
        <p:txBody>
          <a:bodyPr wrap="square" lIns="0" tIns="0" rIns="0" bIns="0" rtlCol="0" anchor="t">
            <a:spAutoFit/>
          </a:bodyPr>
          <a:lstStyle/>
          <a:p>
            <a:pPr algn="ctr">
              <a:lnSpc>
                <a:spcPts val="4000"/>
              </a:lnSpc>
              <a:spcBef>
                <a:spcPct val="0"/>
              </a:spcBef>
            </a:pPr>
            <a:r>
              <a:rPr lang="vi-VN" sz="36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3600" b="1"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914400" y="3784600"/>
            <a:ext cx="6756400" cy="2516019"/>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33867" tIns="33867" rIns="33867" bIns="33867" rtlCol="0" anchor="ctr"/>
            <a:lstStyle/>
            <a:p>
              <a:pPr marL="0" lvl="1" algn="ctr"/>
              <a:r>
                <a:rPr lang="vi-VN" sz="4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7667"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3882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318000" y="838200"/>
            <a:ext cx="4419600" cy="2051844"/>
          </a:xfrm>
          <a:prstGeom prst="rect">
            <a:avLst/>
          </a:prstGeom>
        </p:spPr>
        <p:txBody>
          <a:bodyPr wrap="square" lIns="0" tIns="0" rIns="0" bIns="0" rtlCol="0" anchor="t">
            <a:spAutoFit/>
          </a:bodyPr>
          <a:lstStyle/>
          <a:p>
            <a:pPr algn="ctr">
              <a:lnSpc>
                <a:spcPts val="4000"/>
              </a:lnSpc>
              <a:spcBef>
                <a:spcPct val="0"/>
              </a:spcBef>
            </a:pPr>
            <a:r>
              <a:rPr lang="vi-VN" sz="4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lang="en-US" sz="4000" b="1"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914400" y="4241800"/>
            <a:ext cx="6756400" cy="2058819"/>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33867" tIns="33867" rIns="33867" bIns="33867" rtlCol="0" anchor="ctr"/>
            <a:lstStyle/>
            <a:p>
              <a:pPr marL="0" lvl="1" algn="ctr" defTabSz="609630">
                <a:defRPr/>
              </a:pPr>
              <a:r>
                <a:rPr lang="vi-VN" sz="4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lang="en-US" sz="92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1698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318000" y="889000"/>
            <a:ext cx="4419600" cy="1354025"/>
          </a:xfrm>
          <a:prstGeom prst="rect">
            <a:avLst/>
          </a:prstGeom>
        </p:spPr>
        <p:txBody>
          <a:bodyPr wrap="square" lIns="0" tIns="0" rIns="0" bIns="0" rtlCol="0" anchor="t">
            <a:spAutoFit/>
          </a:bodyPr>
          <a:lstStyle/>
          <a:p>
            <a:pPr algn="ctr"/>
            <a:r>
              <a:rPr lang="en-US" sz="2933" dirty="0" err="1">
                <a:solidFill>
                  <a:srgbClr val="FF0000"/>
                </a:solidFill>
                <a:latin typeface="Cambria" panose="02040503050406030204" pitchFamily="18" charset="0"/>
                <a:ea typeface="Cambria" panose="02040503050406030204" pitchFamily="18" charset="0"/>
              </a:rPr>
              <a:t>Vì</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sao</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trong</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quá</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trình</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làm</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sữa</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cho</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cần</a:t>
            </a:r>
            <a:r>
              <a:rPr lang="en-US" sz="2933" dirty="0">
                <a:solidFill>
                  <a:srgbClr val="FF0000"/>
                </a:solidFill>
                <a:latin typeface="Cambria" panose="02040503050406030204" pitchFamily="18" charset="0"/>
                <a:ea typeface="Cambria" panose="02040503050406030204" pitchFamily="18" charset="0"/>
              </a:rPr>
              <a:t> ủ </a:t>
            </a:r>
            <a:r>
              <a:rPr lang="en-US" sz="2933" dirty="0" err="1">
                <a:solidFill>
                  <a:srgbClr val="FF0000"/>
                </a:solidFill>
                <a:latin typeface="Cambria" panose="02040503050406030204" pitchFamily="18" charset="0"/>
                <a:ea typeface="Cambria" panose="02040503050406030204" pitchFamily="18" charset="0"/>
              </a:rPr>
              <a:t>ấm</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sữa</a:t>
            </a:r>
            <a:r>
              <a:rPr lang="en-US" sz="2933" dirty="0">
                <a:solidFill>
                  <a:srgbClr val="FF0000"/>
                </a:solidFill>
                <a:latin typeface="Cambria" panose="02040503050406030204" pitchFamily="18" charset="0"/>
                <a:ea typeface="Cambria" panose="02040503050406030204" pitchFamily="18" charset="0"/>
              </a:rPr>
              <a:t> ở </a:t>
            </a:r>
            <a:r>
              <a:rPr lang="en-US" sz="2933" dirty="0" err="1">
                <a:solidFill>
                  <a:srgbClr val="FF0000"/>
                </a:solidFill>
                <a:latin typeface="Cambria" panose="02040503050406030204" pitchFamily="18" charset="0"/>
                <a:ea typeface="Cambria" panose="02040503050406030204" pitchFamily="18" charset="0"/>
              </a:rPr>
              <a:t>nhiệt</a:t>
            </a:r>
            <a:r>
              <a:rPr lang="en-US" sz="2933" dirty="0">
                <a:solidFill>
                  <a:srgbClr val="FF0000"/>
                </a:solidFill>
                <a:latin typeface="Cambria" panose="02040503050406030204" pitchFamily="18" charset="0"/>
                <a:ea typeface="Cambria" panose="02040503050406030204" pitchFamily="18" charset="0"/>
              </a:rPr>
              <a:t> </a:t>
            </a:r>
            <a:r>
              <a:rPr lang="en-US" sz="2933" dirty="0" err="1">
                <a:solidFill>
                  <a:srgbClr val="FF0000"/>
                </a:solidFill>
                <a:latin typeface="Cambria" panose="02040503050406030204" pitchFamily="18" charset="0"/>
                <a:ea typeface="Cambria" panose="02040503050406030204" pitchFamily="18" charset="0"/>
              </a:rPr>
              <a:t>độ</a:t>
            </a:r>
            <a:r>
              <a:rPr lang="en-US" sz="2933" dirty="0">
                <a:solidFill>
                  <a:srgbClr val="FF0000"/>
                </a:solidFill>
                <a:latin typeface="Cambria" panose="02040503050406030204" pitchFamily="18" charset="0"/>
                <a:ea typeface="Cambria" panose="02040503050406030204" pitchFamily="18" charset="0"/>
              </a:rPr>
              <a:t> 40</a:t>
            </a:r>
            <a:r>
              <a:rPr lang="en-US" sz="2933" baseline="30000" dirty="0">
                <a:solidFill>
                  <a:srgbClr val="FF0000"/>
                </a:solidFill>
                <a:latin typeface="Cambria" panose="02040503050406030204" pitchFamily="18" charset="0"/>
                <a:ea typeface="Cambria" panose="02040503050406030204" pitchFamily="18" charset="0"/>
              </a:rPr>
              <a:t>o</a:t>
            </a:r>
            <a:r>
              <a:rPr lang="en-US" sz="2933" dirty="0">
                <a:solidFill>
                  <a:srgbClr val="FF0000"/>
                </a:solidFill>
                <a:latin typeface="Cambria" panose="02040503050406030204" pitchFamily="18" charset="0"/>
                <a:ea typeface="Cambria" panose="02040503050406030204" pitchFamily="18" charset="0"/>
              </a:rPr>
              <a:t>C </a:t>
            </a:r>
            <a:r>
              <a:rPr lang="en-US" sz="2933" dirty="0" err="1">
                <a:solidFill>
                  <a:srgbClr val="FF0000"/>
                </a:solidFill>
                <a:latin typeface="Cambria" panose="02040503050406030204" pitchFamily="18" charset="0"/>
                <a:ea typeface="Cambria" panose="02040503050406030204" pitchFamily="18" charset="0"/>
              </a:rPr>
              <a:t>đến</a:t>
            </a:r>
            <a:r>
              <a:rPr lang="en-US" sz="2933" dirty="0">
                <a:solidFill>
                  <a:srgbClr val="FF0000"/>
                </a:solidFill>
                <a:latin typeface="Cambria" panose="02040503050406030204" pitchFamily="18" charset="0"/>
                <a:ea typeface="Cambria" panose="02040503050406030204" pitchFamily="18" charset="0"/>
              </a:rPr>
              <a:t> 50</a:t>
            </a:r>
            <a:r>
              <a:rPr lang="en-US" sz="2933" baseline="30000" dirty="0">
                <a:solidFill>
                  <a:srgbClr val="FF0000"/>
                </a:solidFill>
                <a:latin typeface="Cambria" panose="02040503050406030204" pitchFamily="18" charset="0"/>
                <a:ea typeface="Cambria" panose="02040503050406030204" pitchFamily="18" charset="0"/>
              </a:rPr>
              <a:t>o</a:t>
            </a:r>
            <a:r>
              <a:rPr lang="en-US" sz="2933"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914400" y="4241800"/>
            <a:ext cx="6756400" cy="2058819"/>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33867" tIns="33867" rIns="33867" bIns="33867" rtlCol="0" anchor="ctr"/>
            <a:lstStyle/>
            <a:p>
              <a:pPr marL="0" lvl="1" algn="ctr" defTabSz="609630">
                <a:defRPr/>
              </a:pPr>
              <a:r>
                <a:rPr lang="vi-VN" sz="5334"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Để biến đổi sữa chua.</a:t>
              </a:r>
              <a:endParaRPr lang="en-US" sz="11067"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8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6530838" y="2241243"/>
            <a:ext cx="5846425" cy="4400763"/>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rot="-5400000">
            <a:off x="10163378" y="-860917"/>
            <a:ext cx="2965133" cy="2981395"/>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5" name="Freeform 5"/>
          <p:cNvSpPr/>
          <p:nvPr/>
        </p:nvSpPr>
        <p:spPr>
          <a:xfrm>
            <a:off x="2175903" y="-472748"/>
            <a:ext cx="2699527" cy="141847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6" name="Freeform 6"/>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grpSp>
        <p:nvGrpSpPr>
          <p:cNvPr id="7" name="Group 7"/>
          <p:cNvGrpSpPr/>
          <p:nvPr/>
        </p:nvGrpSpPr>
        <p:grpSpPr>
          <a:xfrm rot="-10800000">
            <a:off x="304801" y="1361121"/>
            <a:ext cx="8229599" cy="3418758"/>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sz="1200"/>
            </a:p>
          </p:txBody>
        </p:sp>
      </p:grpSp>
      <p:sp>
        <p:nvSpPr>
          <p:cNvPr id="9" name="TextBox 9"/>
          <p:cNvSpPr txBox="1"/>
          <p:nvPr/>
        </p:nvSpPr>
        <p:spPr>
          <a:xfrm>
            <a:off x="558800" y="1701800"/>
            <a:ext cx="7670800" cy="2462213"/>
          </a:xfrm>
          <a:prstGeom prst="rect">
            <a:avLst/>
          </a:prstGeom>
        </p:spPr>
        <p:txBody>
          <a:bodyPr wrap="square" lIns="0" tIns="0" rIns="0" bIns="0" rtlCol="0" anchor="t">
            <a:spAutoFit/>
          </a:bodyPr>
          <a:lstStyle/>
          <a:p>
            <a:pPr algn="just"/>
            <a:r>
              <a:rPr lang="en-US" sz="4000" dirty="0">
                <a:solidFill>
                  <a:srgbClr val="FF0000"/>
                </a:solidFill>
                <a:latin typeface="Cambria" panose="02040503050406030204" pitchFamily="18" charset="0"/>
                <a:ea typeface="Cambria" panose="02040503050406030204" pitchFamily="18" charset="0"/>
              </a:rPr>
              <a:t>Vi </a:t>
            </a:r>
            <a:r>
              <a:rPr lang="en-US" sz="4000" dirty="0" err="1">
                <a:solidFill>
                  <a:srgbClr val="FF0000"/>
                </a:solidFill>
                <a:latin typeface="Cambria" panose="02040503050406030204" pitchFamily="18" charset="0"/>
                <a:ea typeface="Cambria" panose="02040503050406030204" pitchFamily="18" charset="0"/>
              </a:rPr>
              <a:t>khuẩn</a:t>
            </a:r>
            <a:r>
              <a:rPr lang="en-US" sz="4000" dirty="0">
                <a:solidFill>
                  <a:srgbClr val="FF0000"/>
                </a:solidFill>
                <a:latin typeface="Cambria" panose="02040503050406030204" pitchFamily="18" charset="0"/>
                <a:ea typeface="Cambria" panose="02040503050406030204" pitchFamily="18" charset="0"/>
              </a:rPr>
              <a:t> lactic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dung </a:t>
            </a:r>
            <a:r>
              <a:rPr lang="en-US" sz="4000" dirty="0" err="1">
                <a:solidFill>
                  <a:srgbClr val="FF0000"/>
                </a:solidFill>
                <a:latin typeface="Cambria" panose="02040503050406030204" pitchFamily="18" charset="0"/>
                <a:ea typeface="Cambria" panose="02040503050406030204" pitchFamily="18" charset="0"/>
              </a:rPr>
              <a:t>dịch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sữa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ủ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trường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nhiệt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độ</a:t>
            </a:r>
            <a:r>
              <a:rPr lang="en-US" sz="4000" dirty="0">
                <a:solidFill>
                  <a:srgbClr val="FF0000"/>
                </a:solidFill>
                <a:latin typeface="Cambria" panose="02040503050406030204" pitchFamily="18" charset="0"/>
                <a:ea typeface="Cambria" panose="02040503050406030204" pitchFamily="18" charset="0"/>
              </a:rPr>
              <a:t> 40 </a:t>
            </a:r>
            <a:r>
              <a:rPr lang="en-US" sz="4000" baseline="30000" dirty="0" err="1">
                <a:solidFill>
                  <a:srgbClr val="FF0000"/>
                </a:solidFill>
                <a:latin typeface="Cambria" panose="02040503050406030204" pitchFamily="18" charset="0"/>
                <a:ea typeface="Cambria" panose="02040503050406030204" pitchFamily="18" charset="0"/>
              </a:rPr>
              <a:t>o</a:t>
            </a:r>
            <a:r>
              <a:rPr lang="en-US" sz="4000" dirty="0" err="1">
                <a:solidFill>
                  <a:srgbClr val="FF0000"/>
                </a:solidFill>
                <a:latin typeface="Cambria" panose="02040503050406030204" pitchFamily="18" charset="0"/>
                <a:ea typeface="Cambria" panose="02040503050406030204" pitchFamily="18" charset="0"/>
              </a:rPr>
              <a:t>C</a:t>
            </a:r>
            <a:r>
              <a:rPr lang="en-US" sz="4000" dirty="0">
                <a:solidFill>
                  <a:srgbClr val="FF0000"/>
                </a:solidFill>
                <a:latin typeface="Cambria" panose="02040503050406030204" pitchFamily="18" charset="0"/>
                <a:ea typeface="Cambria" panose="02040503050406030204" pitchFamily="18" charset="0"/>
              </a:rPr>
              <a:t> – 50 </a:t>
            </a:r>
            <a:r>
              <a:rPr lang="en-US" sz="4000" baseline="30000" dirty="0">
                <a:solidFill>
                  <a:srgbClr val="FF0000"/>
                </a:solidFill>
                <a:latin typeface="Cambria" panose="02040503050406030204" pitchFamily="18" charset="0"/>
                <a:ea typeface="Cambria" panose="02040503050406030204" pitchFamily="18" charset="0"/>
              </a:rPr>
              <a:t>0</a:t>
            </a:r>
            <a:r>
              <a:rPr lang="en-US" sz="4000" dirty="0">
                <a:solidFill>
                  <a:srgbClr val="FF0000"/>
                </a:solidFill>
                <a:latin typeface="Cambria" panose="02040503050406030204" pitchFamily="18" charset="0"/>
                <a:ea typeface="Cambria" panose="02040503050406030204" pitchFamily="18" charset="0"/>
              </a:rPr>
              <a:t>C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8 đến12 </a:t>
            </a:r>
            <a:r>
              <a:rPr lang="en-US" sz="4000" dirty="0" err="1">
                <a:solidFill>
                  <a:srgbClr val="FF0000"/>
                </a:solidFill>
                <a:latin typeface="Cambria" panose="02040503050406030204" pitchFamily="18" charset="0"/>
                <a:ea typeface="Cambria" panose="02040503050406030204" pitchFamily="18" charset="0"/>
              </a:rPr>
              <a:t>giờ</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biến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đổi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sữa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sữa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chua</a:t>
            </a:r>
            <a:r>
              <a:rPr lang="en-US" sz="4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xmlns="" id="{30D1D04B-B6E4-03E0-93B5-8634D85530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spTree>
    <p:extLst>
      <p:ext uri="{BB962C8B-B14F-4D97-AF65-F5344CB8AC3E}">
        <p14:creationId xmlns:p14="http://schemas.microsoft.com/office/powerpoint/2010/main" val="15052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411127" y="-101491"/>
            <a:ext cx="13014254" cy="1904892"/>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20" name="TextBox 20"/>
          <p:cNvSpPr txBox="1"/>
          <p:nvPr/>
        </p:nvSpPr>
        <p:spPr>
          <a:xfrm>
            <a:off x="152400" y="127000"/>
            <a:ext cx="11887200" cy="1477328"/>
          </a:xfrm>
          <a:prstGeom prst="rect">
            <a:avLst/>
          </a:prstGeom>
        </p:spPr>
        <p:txBody>
          <a:bodyPr wrap="square" lIns="0" tIns="0" rIns="0" bIns="0" rtlCol="0" anchor="t">
            <a:spAutoFit/>
          </a:bodyPr>
          <a:lstStyle/>
          <a:p>
            <a:pPr marL="293278" lvl="1" algn="just"/>
            <a:r>
              <a:rPr lang="vi-VN" sz="32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293278" lvl="1" algn="just"/>
            <a:r>
              <a:rPr lang="vi-VN" sz="32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293278" lvl="1" algn="just"/>
            <a:r>
              <a:rPr lang="vi-VN" sz="32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lang="en-US" sz="32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xmlns="" id="{71F7C10A-9DA3-DAF1-0E26-09722644F823}"/>
              </a:ext>
            </a:extLst>
          </p:cNvPr>
          <p:cNvPicPr>
            <a:picLocks noChangeAspect="1"/>
          </p:cNvPicPr>
          <p:nvPr/>
        </p:nvPicPr>
        <p:blipFill>
          <a:blip r:embed="rId2"/>
          <a:stretch>
            <a:fillRect/>
          </a:stretch>
        </p:blipFill>
        <p:spPr>
          <a:xfrm>
            <a:off x="1676400" y="2108200"/>
            <a:ext cx="8636000" cy="4308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695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318000" y="889000"/>
            <a:ext cx="4419600" cy="2051844"/>
          </a:xfrm>
          <a:prstGeom prst="rect">
            <a:avLst/>
          </a:prstGeom>
        </p:spPr>
        <p:txBody>
          <a:bodyPr wrap="square" lIns="0" tIns="0" rIns="0" bIns="0" rtlCol="0" anchor="t">
            <a:spAutoFit/>
          </a:bodyPr>
          <a:lstStyle/>
          <a:p>
            <a:pPr algn="ctr">
              <a:lnSpc>
                <a:spcPts val="4000"/>
              </a:lnSpc>
              <a:spcBef>
                <a:spcPct val="0"/>
              </a:spcBef>
            </a:pPr>
            <a:r>
              <a:rPr lang="vi-VN" sz="36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lang="en-US" sz="3600" b="1"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457200" y="3886200"/>
            <a:ext cx="7213600" cy="2414419"/>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33867" tIns="33867" rIns="33867" bIns="33867" rtlCol="0" anchor="ctr"/>
            <a:lstStyle/>
            <a:p>
              <a:pPr algn="ctr">
                <a:lnSpc>
                  <a:spcPct val="120000"/>
                </a:lnSpc>
              </a:pPr>
              <a:r>
                <a:rPr lang="en-US" sz="3200" dirty="0" err="1">
                  <a:solidFill>
                    <a:srgbClr val="FF0000"/>
                  </a:solidFill>
                  <a:latin typeface="Cambria" panose="02040503050406030204" pitchFamily="18" charset="0"/>
                  <a:ea typeface="Cambria" panose="02040503050406030204" pitchFamily="18" charset="0"/>
                </a:rPr>
                <a:t>Sữa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dưỡng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cung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cấp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nhiều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đạm</a:t>
              </a:r>
              <a:r>
                <a:rPr lang="en-US" sz="3200" dirty="0">
                  <a:solidFill>
                    <a:srgbClr val="FF0000"/>
                  </a:solidFill>
                  <a:latin typeface="Cambria" panose="02040503050406030204" pitchFamily="18" charset="0"/>
                  <a:ea typeface="Cambria" panose="02040503050406030204" pitchFamily="18" charset="0"/>
                </a:rPr>
                <a:t>, can-xi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vitamin </a:t>
              </a:r>
              <a:r>
                <a:rPr lang="en-US" sz="3200" dirty="0" err="1">
                  <a:solidFill>
                    <a:srgbClr val="FF0000"/>
                  </a:solidFill>
                  <a:latin typeface="Cambria" panose="02040503050406030204" pitchFamily="18" charset="0"/>
                  <a:ea typeface="Cambria" panose="02040503050406030204" pitchFamily="18" charset="0"/>
                </a:rPr>
                <a:t>hơn</a:t>
              </a:r>
              <a:r>
                <a:rPr lang="en-US" sz="3200" dirty="0">
                  <a:solidFill>
                    <a:srgbClr val="FF0000"/>
                  </a:solidFill>
                  <a:latin typeface="Cambria" panose="02040503050406030204" pitchFamily="18" charset="0"/>
                  <a:ea typeface="Cambria" panose="02040503050406030204" pitchFamily="18" charset="0"/>
                </a:rPr>
                <a:t> so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sữa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tươi</a:t>
              </a:r>
              <a:r>
                <a:rPr lang="en-US" sz="3200" dirty="0">
                  <a:solidFill>
                    <a:srgbClr val="FF0000"/>
                  </a:solidFill>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93646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368800" y="584201"/>
            <a:ext cx="4419600" cy="2462597"/>
          </a:xfrm>
          <a:prstGeom prst="rect">
            <a:avLst/>
          </a:prstGeom>
        </p:spPr>
        <p:txBody>
          <a:bodyPr wrap="square" lIns="0" tIns="0" rIns="0" bIns="0" rtlCol="0" anchor="t">
            <a:spAutoFit/>
          </a:bodyPr>
          <a:lstStyle/>
          <a:p>
            <a:pPr lvl="0" algn="ctr">
              <a:spcBef>
                <a:spcPct val="0"/>
              </a:spcBef>
            </a:pPr>
            <a:r>
              <a:rPr lang="vi-VN" sz="5334"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457200" y="3886200"/>
            <a:ext cx="7772400" cy="2414419"/>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33867" tIns="33867" rIns="33867" bIns="33867" rtlCol="0" anchor="ctr"/>
            <a:lstStyle/>
            <a:p>
              <a:pPr algn="ctr">
                <a:lnSpc>
                  <a:spcPct val="120000"/>
                </a:lnSpc>
              </a:pPr>
              <a:r>
                <a:rPr lang="vi-VN" sz="3200" dirty="0">
                  <a:solidFill>
                    <a:srgbClr val="FF0000"/>
                  </a:solidFill>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32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79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10800000">
            <a:off x="1930400" y="1092201"/>
            <a:ext cx="5955879" cy="4900291"/>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sz="1200"/>
            </a:p>
          </p:txBody>
        </p:sp>
      </p:grpSp>
      <p:sp>
        <p:nvSpPr>
          <p:cNvPr id="8" name="Freeform 8"/>
          <p:cNvSpPr/>
          <p:nvPr/>
        </p:nvSpPr>
        <p:spPr>
          <a:xfrm>
            <a:off x="7924800" y="3022600"/>
            <a:ext cx="3474218" cy="3663399"/>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pic>
        <p:nvPicPr>
          <p:cNvPr id="4" name="Picture 3">
            <a:extLst>
              <a:ext uri="{FF2B5EF4-FFF2-40B4-BE49-F238E27FC236}">
                <a16:creationId xmlns:a16="http://schemas.microsoft.com/office/drawing/2014/main" xmlns=""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00" y="1803401"/>
            <a:ext cx="6661377" cy="5147427"/>
          </a:xfrm>
          <a:prstGeom prst="rect">
            <a:avLst/>
          </a:prstGeom>
        </p:spPr>
      </p:pic>
    </p:spTree>
    <p:extLst>
      <p:ext uri="{BB962C8B-B14F-4D97-AF65-F5344CB8AC3E}">
        <p14:creationId xmlns:p14="http://schemas.microsoft.com/office/powerpoint/2010/main" val="255678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267200" y="533400"/>
            <a:ext cx="4775200" cy="2215991"/>
          </a:xfrm>
          <a:prstGeom prst="rect">
            <a:avLst/>
          </a:prstGeom>
        </p:spPr>
        <p:txBody>
          <a:bodyPr wrap="square" lIns="0" tIns="0" rIns="0" bIns="0" rtlCol="0" anchor="t">
            <a:spAutoFit/>
          </a:bodyPr>
          <a:lstStyle/>
          <a:p>
            <a:pPr lvl="0" algn="ctr">
              <a:spcBef>
                <a:spcPct val="0"/>
              </a:spcBef>
            </a:pPr>
            <a:r>
              <a:rPr lang="vi-VN" sz="48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lang="en-US" sz="4800" b="1"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pic>
        <p:nvPicPr>
          <p:cNvPr id="1026" name="Picture 2" descr="Vì sao ngăn mát tủ lạnh có đèn nhưng ngăn đá thì không?">
            <a:extLst>
              <a:ext uri="{FF2B5EF4-FFF2-40B4-BE49-F238E27FC236}">
                <a16:creationId xmlns:a16="http://schemas.microsoft.com/office/drawing/2014/main" xmlns=""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00" y="3556000"/>
            <a:ext cx="4953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10800000">
            <a:off x="1930400" y="1092201"/>
            <a:ext cx="5955879" cy="4900291"/>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sz="1200"/>
            </a:p>
          </p:txBody>
        </p:sp>
      </p:grpSp>
      <p:sp>
        <p:nvSpPr>
          <p:cNvPr id="8" name="Freeform 8"/>
          <p:cNvSpPr/>
          <p:nvPr/>
        </p:nvSpPr>
        <p:spPr>
          <a:xfrm>
            <a:off x="7924800" y="3022600"/>
            <a:ext cx="3474218" cy="3663399"/>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pic>
        <p:nvPicPr>
          <p:cNvPr id="14" name="Picture 13">
            <a:extLst>
              <a:ext uri="{FF2B5EF4-FFF2-40B4-BE49-F238E27FC236}">
                <a16:creationId xmlns:a16="http://schemas.microsoft.com/office/drawing/2014/main" xmlns=""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1" y="1549400"/>
            <a:ext cx="6184495" cy="4765361"/>
          </a:xfrm>
          <a:prstGeom prst="rect">
            <a:avLst/>
          </a:prstGeom>
        </p:spPr>
      </p:pic>
    </p:spTree>
    <p:extLst>
      <p:ext uri="{BB962C8B-B14F-4D97-AF65-F5344CB8AC3E}">
        <p14:creationId xmlns:p14="http://schemas.microsoft.com/office/powerpoint/2010/main" val="3984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507747"/>
            <a:ext cx="13091379" cy="2209991"/>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sz="1200"/>
            </a:p>
          </p:txBody>
        </p:sp>
      </p:grpSp>
      <p:sp>
        <p:nvSpPr>
          <p:cNvPr id="4" name="Freeform 4"/>
          <p:cNvSpPr/>
          <p:nvPr/>
        </p:nvSpPr>
        <p:spPr>
          <a:xfrm>
            <a:off x="8585200" y="1498600"/>
            <a:ext cx="2832356" cy="4595268"/>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3810000" y="0"/>
            <a:ext cx="5425361" cy="390626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10"/>
          <p:cNvSpPr txBox="1"/>
          <p:nvPr/>
        </p:nvSpPr>
        <p:spPr>
          <a:xfrm>
            <a:off x="4267200" y="889000"/>
            <a:ext cx="4470400" cy="2051844"/>
          </a:xfrm>
          <a:prstGeom prst="rect">
            <a:avLst/>
          </a:prstGeom>
        </p:spPr>
        <p:txBody>
          <a:bodyPr wrap="square" lIns="0" tIns="0" rIns="0" bIns="0" rtlCol="0" anchor="t">
            <a:spAutoFit/>
          </a:bodyPr>
          <a:lstStyle/>
          <a:p>
            <a:pPr algn="ctr">
              <a:lnSpc>
                <a:spcPts val="4000"/>
              </a:lnSpc>
              <a:spcBef>
                <a:spcPct val="0"/>
              </a:spcBef>
            </a:pPr>
            <a:r>
              <a:rPr lang="vi-VN" sz="36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lang="en-US" sz="3600" b="1"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0348915" y="4708647"/>
            <a:ext cx="2666648" cy="1216961"/>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grpSp>
        <p:nvGrpSpPr>
          <p:cNvPr id="5" name="Group 2">
            <a:extLst>
              <a:ext uri="{FF2B5EF4-FFF2-40B4-BE49-F238E27FC236}">
                <a16:creationId xmlns:a16="http://schemas.microsoft.com/office/drawing/2014/main" xmlns="" id="{677B815A-F4C4-CFED-7CF2-FB9192AAB83C}"/>
              </a:ext>
            </a:extLst>
          </p:cNvPr>
          <p:cNvGrpSpPr/>
          <p:nvPr/>
        </p:nvGrpSpPr>
        <p:grpSpPr>
          <a:xfrm>
            <a:off x="457200" y="3886200"/>
            <a:ext cx="7213600" cy="2414419"/>
            <a:chOff x="0" y="0"/>
            <a:chExt cx="1098500" cy="406400"/>
          </a:xfrm>
        </p:grpSpPr>
        <p:sp>
          <p:nvSpPr>
            <p:cNvPr id="7" name="Freeform 3">
              <a:extLst>
                <a:ext uri="{FF2B5EF4-FFF2-40B4-BE49-F238E27FC236}">
                  <a16:creationId xmlns:a16="http://schemas.microsoft.com/office/drawing/2014/main" xmlns=""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sz="1200"/>
            </a:p>
          </p:txBody>
        </p:sp>
        <p:sp>
          <p:nvSpPr>
            <p:cNvPr id="8" name="TextBox 4">
              <a:extLst>
                <a:ext uri="{FF2B5EF4-FFF2-40B4-BE49-F238E27FC236}">
                  <a16:creationId xmlns:a16="http://schemas.microsoft.com/office/drawing/2014/main" xmlns="" id="{6069DE3E-7169-43F8-4598-D1EC818CA5E3}"/>
                </a:ext>
              </a:extLst>
            </p:cNvPr>
            <p:cNvSpPr txBox="1"/>
            <p:nvPr/>
          </p:nvSpPr>
          <p:spPr>
            <a:xfrm>
              <a:off x="0" y="0"/>
              <a:ext cx="1052085" cy="406400"/>
            </a:xfrm>
            <a:prstGeom prst="rect">
              <a:avLst/>
            </a:prstGeom>
          </p:spPr>
          <p:txBody>
            <a:bodyPr lIns="33867" tIns="33867" rIns="33867" bIns="33867" rtlCol="0" anchor="ctr"/>
            <a:lstStyle/>
            <a:p>
              <a:pPr algn="ctr" defTabSz="609630">
                <a:defRPr/>
              </a:pPr>
              <a:r>
                <a:rPr lang="vi-VN" sz="3600" dirty="0">
                  <a:solidFill>
                    <a:srgbClr val="FF0000"/>
                  </a:solidFill>
                  <a:latin typeface="Cambria" panose="02040503050406030204" pitchFamily="18" charset="0"/>
                  <a:ea typeface="Cambria" panose="02040503050406030204" pitchFamily="18" charset="0"/>
                </a:rPr>
                <a:t>Tác dụng làm chậm sự phát triển của vi khuẩn lactic giúp sữa không bị chua nhanh, giữ được vị ngon lâu hơn.</a:t>
              </a:r>
              <a:endParaRPr lang="en-US" sz="36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66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871619"/>
            <a:ext cx="9332201" cy="9179493"/>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21201" y="1092200"/>
            <a:ext cx="6966159" cy="5015635"/>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5" name="TextBox 5"/>
          <p:cNvSpPr txBox="1"/>
          <p:nvPr/>
        </p:nvSpPr>
        <p:spPr>
          <a:xfrm>
            <a:off x="5181600" y="1905001"/>
            <a:ext cx="5842000" cy="2769989"/>
          </a:xfrm>
          <a:prstGeom prst="rect">
            <a:avLst/>
          </a:prstGeom>
        </p:spPr>
        <p:txBody>
          <a:bodyPr wrap="square" lIns="0" tIns="0" rIns="0" bIns="0" rtlCol="0" anchor="t">
            <a:spAutoFit/>
          </a:bodyPr>
          <a:lstStyle/>
          <a:p>
            <a:pPr lvl="0" algn="ctr"/>
            <a:r>
              <a:rPr lang="vi-VN" sz="36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lang="en-US" sz="36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1999416" y="796968"/>
            <a:ext cx="3022899" cy="3039478"/>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43906" y="3644942"/>
            <a:ext cx="2749149" cy="1444553"/>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7235585" y="5914314"/>
            <a:ext cx="5564832" cy="3025245"/>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flipH="1">
            <a:off x="8121131" y="4789143"/>
            <a:ext cx="2547476" cy="1162575"/>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pic>
        <p:nvPicPr>
          <p:cNvPr id="11" name="Picture 10">
            <a:extLst>
              <a:ext uri="{FF2B5EF4-FFF2-40B4-BE49-F238E27FC236}">
                <a16:creationId xmlns:a16="http://schemas.microsoft.com/office/drawing/2014/main" xmlns="" id="{DBB1BDCF-ED43-C663-DF72-5C61C856BF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5200" y="228600"/>
            <a:ext cx="4596783" cy="1324979"/>
          </a:xfrm>
          <a:prstGeom prst="rect">
            <a:avLst/>
          </a:prstGeom>
        </p:spPr>
      </p:pic>
    </p:spTree>
    <p:extLst>
      <p:ext uri="{BB962C8B-B14F-4D97-AF65-F5344CB8AC3E}">
        <p14:creationId xmlns:p14="http://schemas.microsoft.com/office/powerpoint/2010/main" val="236397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defRPr/>
            </a:pPr>
            <a:endParaRPr lang="en-US">
              <a:solidFill>
                <a:prstClr val="white"/>
              </a:solidFill>
              <a:latin typeface="Aptos" panose="02110004020202020204"/>
            </a:endParaRPr>
          </a:p>
        </p:txBody>
      </p:sp>
      <p:grpSp>
        <p:nvGrpSpPr>
          <p:cNvPr id="4" name="Group 3">
            <a:extLst>
              <a:ext uri="{FF2B5EF4-FFF2-40B4-BE49-F238E27FC236}">
                <a16:creationId xmlns:a16="http://schemas.microsoft.com/office/drawing/2014/main" xmlns="" id="{C634AE30-17DC-1C40-0573-2DB66793A3BC}"/>
              </a:ext>
            </a:extLst>
          </p:cNvPr>
          <p:cNvGrpSpPr/>
          <p:nvPr/>
        </p:nvGrpSpPr>
        <p:grpSpPr>
          <a:xfrm>
            <a:off x="711200" y="689583"/>
            <a:ext cx="9361424" cy="2909089"/>
            <a:chOff x="7432880" y="455902"/>
            <a:chExt cx="3869104" cy="2909089"/>
          </a:xfrm>
        </p:grpSpPr>
        <p:sp>
          <p:nvSpPr>
            <p:cNvPr id="2" name="Freeform 18">
              <a:extLst>
                <a:ext uri="{FF2B5EF4-FFF2-40B4-BE49-F238E27FC236}">
                  <a16:creationId xmlns:a16="http://schemas.microsoft.com/office/drawing/2014/main" xmlns=""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46">
                <a:defRPr/>
              </a:pPr>
              <a:endParaRPr lang="vi-VN" sz="1867">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xmlns="" id="{781B9082-57E9-01DB-15B8-278A6AC5DD17}"/>
                </a:ext>
              </a:extLst>
            </p:cNvPr>
            <p:cNvSpPr txBox="1"/>
            <p:nvPr/>
          </p:nvSpPr>
          <p:spPr>
            <a:xfrm>
              <a:off x="7999766" y="909319"/>
              <a:ext cx="2902788" cy="2061783"/>
            </a:xfrm>
            <a:prstGeom prst="rect">
              <a:avLst/>
            </a:prstGeom>
            <a:noFill/>
          </p:spPr>
          <p:txBody>
            <a:bodyPr wrap="square" rtlCol="0">
              <a:spAutoFit/>
            </a:bodyPr>
            <a:lstStyle/>
            <a:p>
              <a:pPr algn="ctr">
                <a:lnSpc>
                  <a:spcPct val="120000"/>
                </a:lnSpc>
              </a:pPr>
              <a:r>
                <a:rPr lang="en-US" sz="2133" b="1" dirty="0" err="1">
                  <a:latin typeface="Cambria" panose="02040503050406030204" pitchFamily="18" charset="0"/>
                  <a:ea typeface="Cambria" panose="02040503050406030204" pitchFamily="18" charset="0"/>
                </a:rPr>
                <a:t>Một</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bạn</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đã</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thực</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hiện</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làm</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chua</a:t>
              </a:r>
              <a:r>
                <a:rPr lang="en-US" sz="2133" b="1" dirty="0">
                  <a:latin typeface="Cambria" panose="02040503050406030204" pitchFamily="18" charset="0"/>
                  <a:ea typeface="Cambria" panose="02040503050406030204" pitchFamily="18" charset="0"/>
                </a:rPr>
                <a:t> ở </a:t>
              </a:r>
              <a:r>
                <a:rPr lang="en-US" sz="2133" b="1" dirty="0" err="1">
                  <a:latin typeface="Cambria" panose="02040503050406030204" pitchFamily="18" charset="0"/>
                  <a:ea typeface="Cambria" panose="02040503050406030204" pitchFamily="18" charset="0"/>
                </a:rPr>
                <a:t>nhà</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như</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sau</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Đun</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sôi</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cho</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chua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vào</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khi</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đang</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sôi</a:t>
              </a:r>
              <a:r>
                <a:rPr lang="en-US" sz="2133" b="1" dirty="0">
                  <a:latin typeface="Cambria" panose="02040503050406030204" pitchFamily="18" charset="0"/>
                  <a:ea typeface="Cambria" panose="02040503050406030204" pitchFamily="18" charset="0"/>
                </a:rPr>
                <a:t>, ủ ở </a:t>
              </a:r>
              <a:r>
                <a:rPr lang="en-US" sz="2133" b="1" dirty="0" err="1">
                  <a:latin typeface="Cambria" panose="02040503050406030204" pitchFamily="18" charset="0"/>
                  <a:ea typeface="Cambria" panose="02040503050406030204" pitchFamily="18" charset="0"/>
                </a:rPr>
                <a:t>nhiệt</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độ</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khoảng</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từ</a:t>
              </a:r>
              <a:r>
                <a:rPr lang="en-US" sz="2133" b="1" dirty="0">
                  <a:latin typeface="Cambria" panose="02040503050406030204" pitchFamily="18" charset="0"/>
                  <a:ea typeface="Cambria" panose="02040503050406030204" pitchFamily="18" charset="0"/>
                </a:rPr>
                <a:t> 40 </a:t>
              </a:r>
              <a:r>
                <a:rPr lang="en-US" sz="2133" b="1" baseline="30000" dirty="0" err="1">
                  <a:latin typeface="Cambria" panose="02040503050406030204" pitchFamily="18" charset="0"/>
                  <a:ea typeface="Cambria" panose="02040503050406030204" pitchFamily="18" charset="0"/>
                </a:rPr>
                <a:t>o</a:t>
              </a:r>
              <a:r>
                <a:rPr lang="en-US" sz="2133" b="1" dirty="0" err="1">
                  <a:latin typeface="Cambria" panose="02040503050406030204" pitchFamily="18" charset="0"/>
                  <a:ea typeface="Cambria" panose="02040503050406030204" pitchFamily="18" charset="0"/>
                </a:rPr>
                <a:t>C</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đến</a:t>
              </a:r>
              <a:r>
                <a:rPr lang="en-US" sz="2133" b="1" dirty="0">
                  <a:latin typeface="Cambria" panose="02040503050406030204" pitchFamily="18" charset="0"/>
                  <a:ea typeface="Cambria" panose="02040503050406030204" pitchFamily="18" charset="0"/>
                </a:rPr>
                <a:t> 50 </a:t>
              </a:r>
              <a:r>
                <a:rPr lang="en-US" sz="2133" b="1" baseline="30000" dirty="0" err="1">
                  <a:latin typeface="Cambria" panose="02040503050406030204" pitchFamily="18" charset="0"/>
                  <a:ea typeface="Cambria" panose="02040503050406030204" pitchFamily="18" charset="0"/>
                </a:rPr>
                <a:t>o</a:t>
              </a:r>
              <a:r>
                <a:rPr lang="en-US" sz="2133" b="1" dirty="0" err="1">
                  <a:latin typeface="Cambria" panose="02040503050406030204" pitchFamily="18" charset="0"/>
                  <a:ea typeface="Cambria" panose="02040503050406030204" pitchFamily="18" charset="0"/>
                </a:rPr>
                <a:t>C</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trong</a:t>
              </a:r>
              <a:r>
                <a:rPr lang="en-US" sz="2133" b="1" dirty="0">
                  <a:latin typeface="Cambria" panose="02040503050406030204" pitchFamily="18" charset="0"/>
                  <a:ea typeface="Cambria" panose="02040503050406030204" pitchFamily="18" charset="0"/>
                </a:rPr>
                <a:t> 8 </a:t>
              </a:r>
              <a:r>
                <a:rPr lang="en-US" sz="2133" b="1" dirty="0" err="1">
                  <a:latin typeface="Cambria" panose="02040503050406030204" pitchFamily="18" charset="0"/>
                  <a:ea typeface="Cambria" panose="02040503050406030204" pitchFamily="18" charset="0"/>
                </a:rPr>
                <a:t>giờ</a:t>
              </a:r>
              <a:r>
                <a:rPr lang="en-US" sz="2133" b="1" dirty="0">
                  <a:latin typeface="Cambria" panose="02040503050406030204" pitchFamily="18" charset="0"/>
                  <a:ea typeface="Cambria" panose="02040503050406030204" pitchFamily="18" charset="0"/>
                </a:rPr>
                <a:t>. Sau </a:t>
              </a:r>
              <a:r>
                <a:rPr lang="en-US" sz="2133" b="1" dirty="0" err="1">
                  <a:latin typeface="Cambria" panose="02040503050406030204" pitchFamily="18" charset="0"/>
                  <a:ea typeface="Cambria" panose="02040503050406030204" pitchFamily="18" charset="0"/>
                </a:rPr>
                <a:t>khi</a:t>
              </a:r>
              <a:r>
                <a:rPr lang="en-US" sz="2133" b="1" dirty="0">
                  <a:latin typeface="Cambria" panose="02040503050406030204" pitchFamily="18" charset="0"/>
                  <a:ea typeface="Cambria" panose="02040503050406030204" pitchFamily="18" charset="0"/>
                </a:rPr>
                <a:t> ủ,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đã</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không</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tạo</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thành</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chua</a:t>
              </a:r>
              <a:r>
                <a:rPr lang="en-US" sz="2133" b="1" dirty="0">
                  <a:latin typeface="Cambria" panose="02040503050406030204" pitchFamily="18" charset="0"/>
                  <a:ea typeface="Cambria" panose="02040503050406030204" pitchFamily="18" charset="0"/>
                </a:rPr>
                <a:t>. Em </a:t>
              </a:r>
              <a:r>
                <a:rPr lang="en-US" sz="2133" b="1" dirty="0" err="1">
                  <a:latin typeface="Cambria" panose="02040503050406030204" pitchFamily="18" charset="0"/>
                  <a:ea typeface="Cambria" panose="02040503050406030204" pitchFamily="18" charset="0"/>
                </a:rPr>
                <a:t>hãy</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giải</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thích</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vì</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sao</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bạn</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làm</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sữa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chua</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không</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thành</a:t>
              </a:r>
              <a:r>
                <a:rPr lang="en-US" sz="2133" b="1" dirty="0">
                  <a:latin typeface="Cambria" panose="02040503050406030204" pitchFamily="18" charset="0"/>
                  <a:ea typeface="Cambria" panose="02040503050406030204" pitchFamily="18" charset="0"/>
                </a:rPr>
                <a:t> </a:t>
              </a:r>
              <a:r>
                <a:rPr lang="en-US" sz="2133" b="1" dirty="0" err="1">
                  <a:latin typeface="Cambria" panose="02040503050406030204" pitchFamily="18" charset="0"/>
                  <a:ea typeface="Cambria" panose="02040503050406030204" pitchFamily="18" charset="0"/>
                </a:rPr>
                <a:t>công</a:t>
              </a:r>
              <a:r>
                <a:rPr lang="en-US" sz="2133" b="1" dirty="0">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xmlns="" id="{A0A1CC96-D555-9B53-3AD0-D148C6D55C4E}"/>
              </a:ext>
            </a:extLst>
          </p:cNvPr>
          <p:cNvGrpSpPr/>
          <p:nvPr/>
        </p:nvGrpSpPr>
        <p:grpSpPr>
          <a:xfrm>
            <a:off x="8382000" y="3124200"/>
            <a:ext cx="3400592" cy="2794000"/>
            <a:chOff x="196763" y="169690"/>
            <a:chExt cx="3555164" cy="2971800"/>
          </a:xfrm>
        </p:grpSpPr>
        <p:sp>
          <p:nvSpPr>
            <p:cNvPr id="7" name="Freeform 10">
              <a:extLst>
                <a:ext uri="{FF2B5EF4-FFF2-40B4-BE49-F238E27FC236}">
                  <a16:creationId xmlns:a16="http://schemas.microsoft.com/office/drawing/2014/main" xmlns=""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xmlns="" id="{C5328054-6516-436E-FB81-4FC0E04AB55D}"/>
                </a:ext>
              </a:extLst>
            </p:cNvPr>
            <p:cNvSpPr txBox="1"/>
            <p:nvPr/>
          </p:nvSpPr>
          <p:spPr>
            <a:xfrm rot="20989747">
              <a:off x="376396" y="1924109"/>
              <a:ext cx="3375531" cy="818405"/>
            </a:xfrm>
            <a:prstGeom prst="rect">
              <a:avLst/>
            </a:prstGeom>
            <a:noFill/>
          </p:spPr>
          <p:txBody>
            <a:bodyPr wrap="none" rtlCol="0">
              <a:spAutoFit/>
            </a:bodyPr>
            <a:lstStyle/>
            <a:p>
              <a:r>
                <a:rPr lang="en-US" sz="4400" dirty="0" err="1">
                  <a:solidFill>
                    <a:srgbClr val="C00000"/>
                  </a:solidFill>
                  <a:latin typeface="#9Slide03 IcielUni Sans Heavy" panose="00000500000000000000" pitchFamily="2" charset="-93"/>
                </a:rPr>
                <a:t>Thảo</a:t>
              </a:r>
              <a:r>
                <a:rPr lang="en-US" sz="4400" dirty="0">
                  <a:solidFill>
                    <a:srgbClr val="C00000"/>
                  </a:solidFill>
                  <a:latin typeface="#9Slide03 IcielUni Sans Heavy" panose="00000500000000000000" pitchFamily="2" charset="-93"/>
                </a:rPr>
                <a:t> </a:t>
              </a:r>
              <a:r>
                <a:rPr lang="en-US" sz="4400" dirty="0" err="1">
                  <a:solidFill>
                    <a:srgbClr val="C00000"/>
                  </a:solidFill>
                  <a:latin typeface="#9Slide03 IcielUni Sans Heavy" panose="00000500000000000000" pitchFamily="2" charset="-93"/>
                </a:rPr>
                <a:t>luận</a:t>
              </a:r>
              <a:endParaRPr lang="vi-VN" sz="44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xmlns="" id="{72EE33EF-5BF1-BA4E-39DA-35F78D9AA473}"/>
              </a:ext>
            </a:extLst>
          </p:cNvPr>
          <p:cNvGrpSpPr/>
          <p:nvPr/>
        </p:nvGrpSpPr>
        <p:grpSpPr>
          <a:xfrm>
            <a:off x="558800" y="3886200"/>
            <a:ext cx="7366000" cy="2794000"/>
            <a:chOff x="0" y="0"/>
            <a:chExt cx="1098500" cy="406400"/>
          </a:xfrm>
        </p:grpSpPr>
        <p:sp>
          <p:nvSpPr>
            <p:cNvPr id="11" name="Freeform 3">
              <a:extLst>
                <a:ext uri="{FF2B5EF4-FFF2-40B4-BE49-F238E27FC236}">
                  <a16:creationId xmlns:a16="http://schemas.microsoft.com/office/drawing/2014/main" xmlns=""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sz="1200" b="1">
                <a:solidFill>
                  <a:srgbClr val="FF0000"/>
                </a:solidFill>
              </a:endParaRPr>
            </a:p>
          </p:txBody>
        </p:sp>
        <p:sp>
          <p:nvSpPr>
            <p:cNvPr id="12" name="TextBox 4">
              <a:extLst>
                <a:ext uri="{FF2B5EF4-FFF2-40B4-BE49-F238E27FC236}">
                  <a16:creationId xmlns:a16="http://schemas.microsoft.com/office/drawing/2014/main" xmlns="" id="{9201BE63-993E-C5CF-C104-038B7D14EA62}"/>
                </a:ext>
              </a:extLst>
            </p:cNvPr>
            <p:cNvSpPr txBox="1"/>
            <p:nvPr/>
          </p:nvSpPr>
          <p:spPr>
            <a:xfrm>
              <a:off x="21681" y="0"/>
              <a:ext cx="1030404" cy="406400"/>
            </a:xfrm>
            <a:prstGeom prst="rect">
              <a:avLst/>
            </a:prstGeom>
          </p:spPr>
          <p:txBody>
            <a:bodyPr lIns="33867" tIns="33867" rIns="33867" bIns="33867" rtlCol="0" anchor="ctr"/>
            <a:lstStyle/>
            <a:p>
              <a:pPr algn="ctr">
                <a:lnSpc>
                  <a:spcPct val="120000"/>
                </a:lnSpc>
              </a:pPr>
              <a:r>
                <a:rPr lang="en-US" sz="2667" b="1" dirty="0">
                  <a:solidFill>
                    <a:srgbClr val="FF0000"/>
                  </a:solidFill>
                  <a:latin typeface="Cambria" panose="02040503050406030204" pitchFamily="18" charset="0"/>
                  <a:ea typeface="Cambria" panose="02040503050406030204" pitchFamily="18" charset="0"/>
                </a:rPr>
                <a:t>Cho </a:t>
              </a:r>
              <a:r>
                <a:rPr lang="en-US" sz="2667" b="1" dirty="0" err="1">
                  <a:solidFill>
                    <a:srgbClr val="FF0000"/>
                  </a:solidFill>
                  <a:latin typeface="Cambria" panose="02040503050406030204" pitchFamily="18" charset="0"/>
                  <a:ea typeface="Cambria" panose="02040503050406030204" pitchFamily="18" charset="0"/>
                </a:rPr>
                <a:t>sữa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chua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vào</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ngay</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khi</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vừa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đun</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sôi</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trên</a:t>
              </a:r>
              <a:r>
                <a:rPr lang="en-US" sz="2667" b="1" dirty="0">
                  <a:solidFill>
                    <a:srgbClr val="FF0000"/>
                  </a:solidFill>
                  <a:latin typeface="Cambria" panose="02040503050406030204" pitchFamily="18" charset="0"/>
                  <a:ea typeface="Cambria" panose="02040503050406030204" pitchFamily="18" charset="0"/>
                </a:rPr>
                <a:t> 90 </a:t>
              </a:r>
              <a:r>
                <a:rPr lang="en-US" sz="2667" b="1" baseline="30000" dirty="0">
                  <a:solidFill>
                    <a:srgbClr val="FF0000"/>
                  </a:solidFill>
                  <a:latin typeface="Cambria" panose="02040503050406030204" pitchFamily="18" charset="0"/>
                  <a:ea typeface="Cambria" panose="02040503050406030204" pitchFamily="18" charset="0"/>
                </a:rPr>
                <a:t>0</a:t>
              </a:r>
              <a:r>
                <a:rPr lang="en-US" sz="2667" b="1" dirty="0">
                  <a:solidFill>
                    <a:srgbClr val="FF0000"/>
                  </a:solidFill>
                  <a:latin typeface="Cambria" panose="02040503050406030204" pitchFamily="18" charset="0"/>
                  <a:ea typeface="Cambria" panose="02040503050406030204" pitchFamily="18" charset="0"/>
                </a:rPr>
                <a:t>C → vi </a:t>
              </a:r>
              <a:r>
                <a:rPr lang="en-US" sz="2667" b="1" dirty="0" err="1">
                  <a:solidFill>
                    <a:srgbClr val="FF0000"/>
                  </a:solidFill>
                  <a:latin typeface="Cambria" panose="02040503050406030204" pitchFamily="18" charset="0"/>
                  <a:ea typeface="Cambria" panose="02040503050406030204" pitchFamily="18" charset="0"/>
                </a:rPr>
                <a:t>khuẩn</a:t>
              </a:r>
              <a:r>
                <a:rPr lang="en-US" sz="2667" b="1" dirty="0">
                  <a:solidFill>
                    <a:srgbClr val="FF0000"/>
                  </a:solidFill>
                  <a:latin typeface="Cambria" panose="02040503050406030204" pitchFamily="18" charset="0"/>
                  <a:ea typeface="Cambria" panose="02040503050406030204" pitchFamily="18" charset="0"/>
                </a:rPr>
                <a:t>, Lactic </a:t>
              </a:r>
              <a:r>
                <a:rPr lang="en-US" sz="2667" b="1" dirty="0" err="1">
                  <a:solidFill>
                    <a:srgbClr val="FF0000"/>
                  </a:solidFill>
                  <a:latin typeface="Cambria" panose="02040503050406030204" pitchFamily="18" charset="0"/>
                  <a:ea typeface="Cambria" panose="02040503050406030204" pitchFamily="18" charset="0"/>
                </a:rPr>
                <a:t>có</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trong</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sữa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chua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chết</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hết</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kết</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quả</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sau</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khi</a:t>
              </a:r>
              <a:r>
                <a:rPr lang="en-US" sz="2667" b="1" dirty="0">
                  <a:solidFill>
                    <a:srgbClr val="FF0000"/>
                  </a:solidFill>
                  <a:latin typeface="Cambria" panose="02040503050406030204" pitchFamily="18" charset="0"/>
                  <a:ea typeface="Cambria" panose="02040503050406030204" pitchFamily="18" charset="0"/>
                </a:rPr>
                <a:t> ủ, </a:t>
              </a:r>
              <a:r>
                <a:rPr lang="en-US" sz="2667" b="1" dirty="0" err="1">
                  <a:solidFill>
                    <a:srgbClr val="FF0000"/>
                  </a:solidFill>
                  <a:latin typeface="Cambria" panose="02040503050406030204" pitchFamily="18" charset="0"/>
                  <a:ea typeface="Cambria" panose="02040503050406030204" pitchFamily="18" charset="0"/>
                </a:rPr>
                <a:t>sữa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chua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không</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tạo</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thành</a:t>
              </a:r>
              <a:r>
                <a:rPr lang="en-US" sz="2667" b="1" dirty="0">
                  <a:solidFill>
                    <a:srgbClr val="FF0000"/>
                  </a:solidFill>
                  <a:latin typeface="Cambria" panose="02040503050406030204" pitchFamily="18" charset="0"/>
                  <a:ea typeface="Cambria" panose="02040503050406030204" pitchFamily="18" charset="0"/>
                </a:rPr>
                <a:t> → </a:t>
              </a:r>
              <a:r>
                <a:rPr lang="en-US" sz="2667" b="1" dirty="0" err="1">
                  <a:solidFill>
                    <a:srgbClr val="FF0000"/>
                  </a:solidFill>
                  <a:latin typeface="Cambria" panose="02040503050406030204" pitchFamily="18" charset="0"/>
                  <a:ea typeface="Cambria" panose="02040503050406030204" pitchFamily="18" charset="0"/>
                </a:rPr>
                <a:t>bạn</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làm</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sữa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chua</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không</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thành</a:t>
              </a:r>
              <a:r>
                <a:rPr lang="en-US" sz="2667" b="1" dirty="0">
                  <a:solidFill>
                    <a:srgbClr val="FF0000"/>
                  </a:solidFill>
                  <a:latin typeface="Cambria" panose="02040503050406030204" pitchFamily="18" charset="0"/>
                  <a:ea typeface="Cambria" panose="02040503050406030204" pitchFamily="18" charset="0"/>
                </a:rPr>
                <a:t> </a:t>
              </a:r>
              <a:r>
                <a:rPr lang="en-US" sz="2667" b="1" dirty="0" err="1">
                  <a:solidFill>
                    <a:srgbClr val="FF0000"/>
                  </a:solidFill>
                  <a:latin typeface="Cambria" panose="02040503050406030204" pitchFamily="18" charset="0"/>
                  <a:ea typeface="Cambria" panose="02040503050406030204" pitchFamily="18" charset="0"/>
                </a:rPr>
                <a:t>công</a:t>
              </a:r>
              <a:r>
                <a:rPr lang="en-US" sz="2667"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98152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871619"/>
            <a:ext cx="9332201" cy="9179493"/>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21201" y="1092200"/>
            <a:ext cx="6966159" cy="5015635"/>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5" name="TextBox 5"/>
          <p:cNvSpPr txBox="1"/>
          <p:nvPr/>
        </p:nvSpPr>
        <p:spPr>
          <a:xfrm>
            <a:off x="5181600" y="1905001"/>
            <a:ext cx="5791200" cy="2769989"/>
          </a:xfrm>
          <a:prstGeom prst="rect">
            <a:avLst/>
          </a:prstGeom>
        </p:spPr>
        <p:txBody>
          <a:bodyPr wrap="square" lIns="0" tIns="0" rIns="0" bIns="0" rtlCol="0" anchor="t">
            <a:spAutoFit/>
          </a:bodyPr>
          <a:lstStyle/>
          <a:p>
            <a:pPr algn="ctr" defTabSz="609630">
              <a:defRPr/>
            </a:pPr>
            <a:r>
              <a:rPr lang="vi-VN" sz="36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lang="en-US" sz="36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1999416" y="796968"/>
            <a:ext cx="3022899" cy="3039478"/>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43906" y="3644942"/>
            <a:ext cx="2749149" cy="1444553"/>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7235585" y="5914314"/>
            <a:ext cx="5564832" cy="3025245"/>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flipH="1">
            <a:off x="8121131" y="4789143"/>
            <a:ext cx="2547476" cy="1162575"/>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pic>
        <p:nvPicPr>
          <p:cNvPr id="11" name="Picture 10">
            <a:extLst>
              <a:ext uri="{FF2B5EF4-FFF2-40B4-BE49-F238E27FC236}">
                <a16:creationId xmlns:a16="http://schemas.microsoft.com/office/drawing/2014/main" xmlns="" id="{DBB1BDCF-ED43-C663-DF72-5C61C856BF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5200" y="228600"/>
            <a:ext cx="4596783" cy="1324979"/>
          </a:xfrm>
          <a:prstGeom prst="rect">
            <a:avLst/>
          </a:prstGeom>
        </p:spPr>
      </p:pic>
    </p:spTree>
    <p:extLst>
      <p:ext uri="{BB962C8B-B14F-4D97-AF65-F5344CB8AC3E}">
        <p14:creationId xmlns:p14="http://schemas.microsoft.com/office/powerpoint/2010/main" val="41026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defRPr/>
            </a:pPr>
            <a:endParaRPr lang="en-US">
              <a:solidFill>
                <a:prstClr val="white"/>
              </a:solidFill>
              <a:latin typeface="Aptos" panose="02110004020202020204"/>
            </a:endParaRPr>
          </a:p>
        </p:txBody>
      </p:sp>
      <p:pic>
        <p:nvPicPr>
          <p:cNvPr id="7" name="Picture 6">
            <a:extLst>
              <a:ext uri="{FF2B5EF4-FFF2-40B4-BE49-F238E27FC236}">
                <a16:creationId xmlns:a16="http://schemas.microsoft.com/office/drawing/2014/main" xmlns="" id="{BCABE206-2285-33F0-E274-B636FDFC0C2E}"/>
              </a:ext>
            </a:extLst>
          </p:cNvPr>
          <p:cNvPicPr>
            <a:picLocks noChangeAspect="1"/>
          </p:cNvPicPr>
          <p:nvPr/>
        </p:nvPicPr>
        <p:blipFill>
          <a:blip r:embed="rId2"/>
          <a:stretch>
            <a:fillRect/>
          </a:stretch>
        </p:blipFill>
        <p:spPr>
          <a:xfrm>
            <a:off x="558800" y="2006600"/>
            <a:ext cx="11194646" cy="3149600"/>
          </a:xfrm>
          <a:prstGeom prst="rect">
            <a:avLst/>
          </a:prstGeom>
        </p:spPr>
      </p:pic>
    </p:spTree>
    <p:extLst>
      <p:ext uri="{BB962C8B-B14F-4D97-AF65-F5344CB8AC3E}">
        <p14:creationId xmlns:p14="http://schemas.microsoft.com/office/powerpoint/2010/main" val="238096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10800000">
            <a:off x="1930400" y="1092201"/>
            <a:ext cx="5955879" cy="4900291"/>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sz="1200"/>
            </a:p>
          </p:txBody>
        </p:sp>
      </p:grpSp>
      <p:sp>
        <p:nvSpPr>
          <p:cNvPr id="8" name="Freeform 8"/>
          <p:cNvSpPr/>
          <p:nvPr/>
        </p:nvSpPr>
        <p:spPr>
          <a:xfrm>
            <a:off x="7924800" y="3022600"/>
            <a:ext cx="3474218" cy="3663399"/>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pic>
        <p:nvPicPr>
          <p:cNvPr id="3" name="Picture 2">
            <a:extLst>
              <a:ext uri="{FF2B5EF4-FFF2-40B4-BE49-F238E27FC236}">
                <a16:creationId xmlns:a16="http://schemas.microsoft.com/office/drawing/2014/main" xmlns=""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0" y="1549400"/>
            <a:ext cx="5931716" cy="4775535"/>
          </a:xfrm>
          <a:prstGeom prst="rect">
            <a:avLst/>
          </a:prstGeom>
        </p:spPr>
      </p:pic>
    </p:spTree>
    <p:extLst>
      <p:ext uri="{BB962C8B-B14F-4D97-AF65-F5344CB8AC3E}">
        <p14:creationId xmlns:p14="http://schemas.microsoft.com/office/powerpoint/2010/main" val="1959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defRPr/>
            </a:pPr>
            <a:endParaRPr lang="en-US">
              <a:solidFill>
                <a:prstClr val="white"/>
              </a:solidFill>
              <a:latin typeface="Aptos" panose="02110004020202020204"/>
            </a:endParaRPr>
          </a:p>
        </p:txBody>
      </p:sp>
      <p:grpSp>
        <p:nvGrpSpPr>
          <p:cNvPr id="4" name="Group 3">
            <a:extLst>
              <a:ext uri="{FF2B5EF4-FFF2-40B4-BE49-F238E27FC236}">
                <a16:creationId xmlns:a16="http://schemas.microsoft.com/office/drawing/2014/main" xmlns="" id="{C634AE30-17DC-1C40-0573-2DB66793A3BC}"/>
              </a:ext>
            </a:extLst>
          </p:cNvPr>
          <p:cNvGrpSpPr/>
          <p:nvPr/>
        </p:nvGrpSpPr>
        <p:grpSpPr>
          <a:xfrm>
            <a:off x="1930400" y="279400"/>
            <a:ext cx="8142224" cy="2794000"/>
            <a:chOff x="7432880" y="455902"/>
            <a:chExt cx="3869104" cy="2909089"/>
          </a:xfrm>
        </p:grpSpPr>
        <p:sp>
          <p:nvSpPr>
            <p:cNvPr id="2" name="Freeform 18">
              <a:extLst>
                <a:ext uri="{FF2B5EF4-FFF2-40B4-BE49-F238E27FC236}">
                  <a16:creationId xmlns:a16="http://schemas.microsoft.com/office/drawing/2014/main" xmlns=""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xmlns="" id="{781B9082-57E9-01DB-15B8-278A6AC5DD17}"/>
                </a:ext>
              </a:extLst>
            </p:cNvPr>
            <p:cNvSpPr txBox="1"/>
            <p:nvPr/>
          </p:nvSpPr>
          <p:spPr>
            <a:xfrm>
              <a:off x="7729069" y="1264919"/>
              <a:ext cx="3339446" cy="1224002"/>
            </a:xfrm>
            <a:prstGeom prst="rect">
              <a:avLst/>
            </a:prstGeom>
            <a:noFill/>
          </p:spPr>
          <p:txBody>
            <a:bodyPr wrap="square" rtlCol="0">
              <a:spAutoFit/>
            </a:bodyPr>
            <a:lstStyle/>
            <a:p>
              <a:pPr algn="ctr" defTabSz="609630">
                <a:lnSpc>
                  <a:spcPct val="120000"/>
                </a:lnSpc>
                <a:defRPr/>
              </a:pPr>
              <a:r>
                <a:rPr lang="vi-VN" sz="2933" b="1" dirty="0">
                  <a:solidFill>
                    <a:prstClr val="black"/>
                  </a:solidFill>
                  <a:latin typeface="Cambria" panose="02040503050406030204" pitchFamily="18" charset="0"/>
                  <a:ea typeface="Cambria" panose="02040503050406030204" pitchFamily="18" charset="0"/>
                </a:rPr>
                <a:t>Em hãy giải thích được cách làm sữa chua, muối chua rau, củ, quả</a:t>
              </a:r>
              <a:endParaRPr lang="en-US" sz="2933"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xmlns=""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6" name="Rectangle: Rounded Corners 5">
            <a:extLst>
              <a:ext uri="{FF2B5EF4-FFF2-40B4-BE49-F238E27FC236}">
                <a16:creationId xmlns:a16="http://schemas.microsoft.com/office/drawing/2014/main" xmlns="" id="{6F94FFED-C519-7DDD-1503-95FE52EA9B3E}"/>
              </a:ext>
            </a:extLst>
          </p:cNvPr>
          <p:cNvSpPr/>
          <p:nvPr/>
        </p:nvSpPr>
        <p:spPr>
          <a:xfrm>
            <a:off x="762000" y="3378200"/>
            <a:ext cx="7518400" cy="299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133" dirty="0">
                <a:solidFill>
                  <a:srgbClr val="FF0000"/>
                </a:solidFill>
              </a:rPr>
              <a:t>Muối chua là phương pháp được ứng dụng rộng rãi để bảo quản rau quả. Các loại vi</a:t>
            </a:r>
            <a:r>
              <a:rPr lang="en-US" sz="2133" dirty="0">
                <a:solidFill>
                  <a:srgbClr val="FF0000"/>
                </a:solidFill>
              </a:rPr>
              <a:t> </a:t>
            </a:r>
            <a:r>
              <a:rPr lang="vi-VN" sz="2133" dirty="0">
                <a:solidFill>
                  <a:srgbClr val="FF0000"/>
                </a:solidFill>
              </a:rPr>
              <a:t>sinh vật sống trên rau quả thực phẩm có nhiều loại khác nhau. Người ta có thể tạo điều</a:t>
            </a:r>
            <a:r>
              <a:rPr lang="en-US" sz="2133" dirty="0">
                <a:solidFill>
                  <a:srgbClr val="FF0000"/>
                </a:solidFill>
              </a:rPr>
              <a:t> </a:t>
            </a:r>
            <a:r>
              <a:rPr lang="vi-VN" sz="2133" dirty="0">
                <a:solidFill>
                  <a:srgbClr val="FF0000"/>
                </a:solidFill>
              </a:rPr>
              <a:t>kiện thuận lợi cho loại này phát triển, đồng thời hạn chế sự phát triển của loại khác. Các</a:t>
            </a:r>
            <a:r>
              <a:rPr lang="en-US" sz="2133" dirty="0">
                <a:solidFill>
                  <a:srgbClr val="FF0000"/>
                </a:solidFill>
              </a:rPr>
              <a:t> </a:t>
            </a:r>
            <a:r>
              <a:rPr lang="vi-VN" sz="2133" dirty="0">
                <a:solidFill>
                  <a:srgbClr val="FF0000"/>
                </a:solidFill>
              </a:rPr>
              <a:t>loại vi sinh vật có điều kiện phát triển đó lại biến một số chất dinh</a:t>
            </a:r>
            <a:r>
              <a:rPr lang="en-US" sz="2133" dirty="0">
                <a:solidFill>
                  <a:srgbClr val="FF0000"/>
                </a:solidFill>
              </a:rPr>
              <a:t> </a:t>
            </a:r>
            <a:r>
              <a:rPr lang="vi-VN" sz="2133" dirty="0">
                <a:solidFill>
                  <a:srgbClr val="FF0000"/>
                </a:solidFill>
              </a:rPr>
              <a:t>dưỡng của nông sản,</a:t>
            </a:r>
            <a:r>
              <a:rPr lang="en-US" sz="2133" dirty="0">
                <a:solidFill>
                  <a:srgbClr val="FF0000"/>
                </a:solidFill>
              </a:rPr>
              <a:t> </a:t>
            </a:r>
            <a:r>
              <a:rPr lang="vi-VN" sz="2133" dirty="0">
                <a:solidFill>
                  <a:srgbClr val="FF0000"/>
                </a:solidFill>
              </a:rPr>
              <a:t>thực phẩm thành một số chất có hại đối với vi sinh vật gây hại. Rau, quả cho lên men</a:t>
            </a:r>
            <a:r>
              <a:rPr lang="en-US" sz="2133" dirty="0">
                <a:solidFill>
                  <a:srgbClr val="FF0000"/>
                </a:solidFill>
              </a:rPr>
              <a:t> </a:t>
            </a:r>
            <a:r>
              <a:rPr lang="vi-VN" sz="2133" dirty="0">
                <a:solidFill>
                  <a:srgbClr val="FF0000"/>
                </a:solidFill>
              </a:rPr>
              <a:t>chính là tạo điều kiện cho quá trình lên men lactic. </a:t>
            </a:r>
          </a:p>
        </p:txBody>
      </p:sp>
    </p:spTree>
    <p:extLst>
      <p:ext uri="{BB962C8B-B14F-4D97-AF65-F5344CB8AC3E}">
        <p14:creationId xmlns:p14="http://schemas.microsoft.com/office/powerpoint/2010/main" val="2383013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267" y="6157880"/>
            <a:ext cx="5564832" cy="3025245"/>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884086" y="4696007"/>
            <a:ext cx="3257439" cy="1486577"/>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4" name="Group 4"/>
          <p:cNvGrpSpPr/>
          <p:nvPr/>
        </p:nvGrpSpPr>
        <p:grpSpPr>
          <a:xfrm>
            <a:off x="9475412" y="758271"/>
            <a:ext cx="2404325" cy="1263363"/>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xmlns="" r:embed="rId9"/>
                  </a:ext>
                </a:extLst>
              </a:blip>
              <a:stretch>
                <a:fillRect l="-222176" r="-45784" b="-505051"/>
              </a:stretch>
            </a:blipFill>
          </p:spPr>
          <p:txBody>
            <a:bodyPr/>
            <a:lstStyle/>
            <a:p>
              <a:endParaRPr lang="en-US" sz="1200"/>
            </a:p>
          </p:txBody>
        </p:sp>
      </p:grpSp>
      <p:sp>
        <p:nvSpPr>
          <p:cNvPr id="7" name="Freeform 7"/>
          <p:cNvSpPr/>
          <p:nvPr/>
        </p:nvSpPr>
        <p:spPr>
          <a:xfrm>
            <a:off x="9999152" y="5601296"/>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8" name="Freeform 8"/>
          <p:cNvSpPr/>
          <p:nvPr/>
        </p:nvSpPr>
        <p:spPr>
          <a:xfrm flipH="1">
            <a:off x="-1999416" y="1529481"/>
            <a:ext cx="3022899" cy="3039478"/>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9" name="Freeform 9"/>
          <p:cNvSpPr/>
          <p:nvPr/>
        </p:nvSpPr>
        <p:spPr>
          <a:xfrm rot="75381">
            <a:off x="9525085" y="2413097"/>
            <a:ext cx="2304979" cy="2581952"/>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grpSp>
        <p:nvGrpSpPr>
          <p:cNvPr id="10" name="Group 10"/>
          <p:cNvGrpSpPr/>
          <p:nvPr/>
        </p:nvGrpSpPr>
        <p:grpSpPr>
          <a:xfrm rot="-10800000">
            <a:off x="9783579" y="3106672"/>
            <a:ext cx="668160" cy="82586"/>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sz="1200"/>
            </a:p>
          </p:txBody>
        </p:sp>
      </p:grpSp>
      <p:grpSp>
        <p:nvGrpSpPr>
          <p:cNvPr id="12" name="Group 12"/>
          <p:cNvGrpSpPr/>
          <p:nvPr/>
        </p:nvGrpSpPr>
        <p:grpSpPr>
          <a:xfrm rot="-10800000">
            <a:off x="9783579" y="3229770"/>
            <a:ext cx="668160" cy="82586"/>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sz="1200"/>
            </a:p>
          </p:txBody>
        </p:sp>
      </p:grpSp>
      <p:grpSp>
        <p:nvGrpSpPr>
          <p:cNvPr id="14" name="Group 14"/>
          <p:cNvGrpSpPr/>
          <p:nvPr/>
        </p:nvGrpSpPr>
        <p:grpSpPr>
          <a:xfrm rot="-10800000">
            <a:off x="9783579" y="3350456"/>
            <a:ext cx="431940" cy="82586"/>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sz="1200"/>
            </a:p>
          </p:txBody>
        </p:sp>
      </p:grpSp>
      <p:sp>
        <p:nvSpPr>
          <p:cNvPr id="16" name="Freeform 16"/>
          <p:cNvSpPr/>
          <p:nvPr/>
        </p:nvSpPr>
        <p:spPr>
          <a:xfrm rot="75381">
            <a:off x="1404857" y="-532706"/>
            <a:ext cx="2304979" cy="2581952"/>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grpSp>
        <p:nvGrpSpPr>
          <p:cNvPr id="17" name="Group 17"/>
          <p:cNvGrpSpPr/>
          <p:nvPr/>
        </p:nvGrpSpPr>
        <p:grpSpPr>
          <a:xfrm rot="-10800000">
            <a:off x="6984967" y="-1401329"/>
            <a:ext cx="2415922" cy="2468127"/>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sz="1200"/>
            </a:p>
          </p:txBody>
        </p:sp>
      </p:grpSp>
      <p:sp>
        <p:nvSpPr>
          <p:cNvPr id="19" name="Freeform 19"/>
          <p:cNvSpPr/>
          <p:nvPr/>
        </p:nvSpPr>
        <p:spPr>
          <a:xfrm rot="-3957595">
            <a:off x="7145756" y="-949792"/>
            <a:ext cx="2102794" cy="1716645"/>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20" name="Freeform 20"/>
          <p:cNvSpPr/>
          <p:nvPr/>
        </p:nvSpPr>
        <p:spPr>
          <a:xfrm>
            <a:off x="1023484" y="4863074"/>
            <a:ext cx="706689" cy="1344909"/>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21" name="Freeform 21"/>
          <p:cNvSpPr/>
          <p:nvPr/>
        </p:nvSpPr>
        <p:spPr>
          <a:xfrm>
            <a:off x="1674577" y="645989"/>
            <a:ext cx="1765539" cy="757063"/>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sz="1200"/>
          </a:p>
        </p:txBody>
      </p:sp>
      <p:grpSp>
        <p:nvGrpSpPr>
          <p:cNvPr id="22" name="Group 22"/>
          <p:cNvGrpSpPr/>
          <p:nvPr/>
        </p:nvGrpSpPr>
        <p:grpSpPr>
          <a:xfrm>
            <a:off x="1610627" y="160869"/>
            <a:ext cx="1893438" cy="1643433"/>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sz="1200"/>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sz="1200"/>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sz="1200"/>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sz="1200"/>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sz="1200"/>
              </a:p>
            </p:txBody>
          </p:sp>
        </p:grpSp>
      </p:grpSp>
      <p:sp>
        <p:nvSpPr>
          <p:cNvPr id="33" name="Freeform 33"/>
          <p:cNvSpPr/>
          <p:nvPr/>
        </p:nvSpPr>
        <p:spPr>
          <a:xfrm>
            <a:off x="3952894" y="-501019"/>
            <a:ext cx="2519295" cy="1323775"/>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sz="1200"/>
          </a:p>
        </p:txBody>
      </p:sp>
      <p:sp>
        <p:nvSpPr>
          <p:cNvPr id="35" name="Freeform 35"/>
          <p:cNvSpPr/>
          <p:nvPr/>
        </p:nvSpPr>
        <p:spPr>
          <a:xfrm rot="766374">
            <a:off x="9934525" y="3642568"/>
            <a:ext cx="561988" cy="917191"/>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sz="1200"/>
          </a:p>
        </p:txBody>
      </p:sp>
      <p:sp>
        <p:nvSpPr>
          <p:cNvPr id="36" name="Freeform 36"/>
          <p:cNvSpPr/>
          <p:nvPr/>
        </p:nvSpPr>
        <p:spPr>
          <a:xfrm>
            <a:off x="10703190" y="3106672"/>
            <a:ext cx="698399" cy="1657922"/>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sz="1200"/>
          </a:p>
        </p:txBody>
      </p:sp>
      <p:pic>
        <p:nvPicPr>
          <p:cNvPr id="37" name="Picture 36">
            <a:extLst>
              <a:ext uri="{FF2B5EF4-FFF2-40B4-BE49-F238E27FC236}">
                <a16:creationId xmlns:a16="http://schemas.microsoft.com/office/drawing/2014/main" xmlns=""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5200" y="1600200"/>
            <a:ext cx="7221753" cy="3395526"/>
          </a:xfrm>
          <a:prstGeom prst="rect">
            <a:avLst/>
          </a:prstGeom>
        </p:spPr>
      </p:pic>
    </p:spTree>
    <p:extLst>
      <p:ext uri="{BB962C8B-B14F-4D97-AF65-F5344CB8AC3E}">
        <p14:creationId xmlns:p14="http://schemas.microsoft.com/office/powerpoint/2010/main" val="369672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ế giới diệu kì bên trong cốc sữa chua - VTV24">
            <a:hlinkClick r:id="" action="ppaction://media"/>
            <a:extLst>
              <a:ext uri="{FF2B5EF4-FFF2-40B4-BE49-F238E27FC236}">
                <a16:creationId xmlns:a16="http://schemas.microsoft.com/office/drawing/2014/main" xmlns="" id="{A32A1AF3-9089-DB61-27A0-EA88679132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43" y="0"/>
            <a:ext cx="12192000" cy="6858000"/>
          </a:xfrm>
          <a:prstGeom prst="rect">
            <a:avLst/>
          </a:prstGeom>
        </p:spPr>
      </p:pic>
    </p:spTree>
    <p:extLst>
      <p:ext uri="{BB962C8B-B14F-4D97-AF65-F5344CB8AC3E}">
        <p14:creationId xmlns:p14="http://schemas.microsoft.com/office/powerpoint/2010/main" val="1426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827768"/>
            <a:ext cx="13091379" cy="1889969"/>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grpSp>
        <p:nvGrpSpPr>
          <p:cNvPr id="4" name="Group 4"/>
          <p:cNvGrpSpPr/>
          <p:nvPr/>
        </p:nvGrpSpPr>
        <p:grpSpPr>
          <a:xfrm>
            <a:off x="1981200" y="228600"/>
            <a:ext cx="6918704" cy="17272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7" name="TextBox 7"/>
            <p:cNvSpPr txBox="1"/>
            <p:nvPr/>
          </p:nvSpPr>
          <p:spPr>
            <a:xfrm>
              <a:off x="914400" y="102409"/>
              <a:ext cx="12332810" cy="1349436"/>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Sữa chua được làm từ nguyên liệu gì?</a:t>
              </a:r>
              <a:endParaRPr lang="en-US" sz="4000" dirty="0">
                <a:solidFill>
                  <a:prstClr val="black"/>
                </a:solidFill>
                <a:latin typeface="Cambria" panose="02040503050406030204" pitchFamily="18" charset="0"/>
                <a:ea typeface="Cambria" panose="02040503050406030204" pitchFamily="18" charset="0"/>
              </a:endParaRPr>
            </a:p>
          </p:txBody>
        </p:sp>
      </p:grpSp>
      <p:sp>
        <p:nvSpPr>
          <p:cNvPr id="16" name="Freeform 16"/>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pic>
        <p:nvPicPr>
          <p:cNvPr id="1028" name="Picture 4" descr="Sữa chua có đường Vinamilk">
            <a:extLst>
              <a:ext uri="{FF2B5EF4-FFF2-40B4-BE49-F238E27FC236}">
                <a16:creationId xmlns:a16="http://schemas.microsoft.com/office/drawing/2014/main" xmlns=""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330200"/>
            <a:ext cx="3632200" cy="36322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xmlns="" id="{2506E744-98B1-98E4-3167-6FAE1608B5C9}"/>
              </a:ext>
            </a:extLst>
          </p:cNvPr>
          <p:cNvGrpSpPr/>
          <p:nvPr/>
        </p:nvGrpSpPr>
        <p:grpSpPr>
          <a:xfrm>
            <a:off x="965200" y="3124200"/>
            <a:ext cx="6756400" cy="2895600"/>
            <a:chOff x="0" y="0"/>
            <a:chExt cx="1098500" cy="406400"/>
          </a:xfrm>
        </p:grpSpPr>
        <p:sp>
          <p:nvSpPr>
            <p:cNvPr id="19" name="Freeform 3">
              <a:extLst>
                <a:ext uri="{FF2B5EF4-FFF2-40B4-BE49-F238E27FC236}">
                  <a16:creationId xmlns:a16="http://schemas.microsoft.com/office/drawing/2014/main" xmlns=""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defTabSz="609630">
                <a:defRPr/>
              </a:pPr>
              <a:endParaRPr lang="en-US" sz="1200">
                <a:solidFill>
                  <a:prstClr val="black"/>
                </a:solidFill>
                <a:latin typeface="Calibri"/>
              </a:endParaRPr>
            </a:p>
          </p:txBody>
        </p:sp>
        <p:sp>
          <p:nvSpPr>
            <p:cNvPr id="20" name="TextBox 4">
              <a:extLst>
                <a:ext uri="{FF2B5EF4-FFF2-40B4-BE49-F238E27FC236}">
                  <a16:creationId xmlns:a16="http://schemas.microsoft.com/office/drawing/2014/main" xmlns="" id="{711AEB60-3162-35C7-6D62-C643373BEF45}"/>
                </a:ext>
              </a:extLst>
            </p:cNvPr>
            <p:cNvSpPr txBox="1"/>
            <p:nvPr/>
          </p:nvSpPr>
          <p:spPr>
            <a:xfrm>
              <a:off x="0" y="0"/>
              <a:ext cx="1098500" cy="406400"/>
            </a:xfrm>
            <a:prstGeom prst="rect">
              <a:avLst/>
            </a:prstGeom>
          </p:spPr>
          <p:txBody>
            <a:bodyPr lIns="33867" tIns="33867" rIns="33867" bIns="33867" rtlCol="0" anchor="ctr"/>
            <a:lstStyle/>
            <a:p>
              <a:pPr marL="0" lvl="1" algn="ctr" defTabSz="609630">
                <a:defRPr/>
              </a:pPr>
              <a:r>
                <a:rPr lang="en-US" sz="5334" dirty="0">
                  <a:solidFill>
                    <a:srgbClr val="FF0000"/>
                  </a:solidFill>
                  <a:latin typeface="Cambria" panose="02040503050406030204" pitchFamily="18" charset="0"/>
                  <a:ea typeface="Cambria" panose="02040503050406030204" pitchFamily="18" charset="0"/>
                  <a:cs typeface="Times New Roman" panose="02020603050405020304" pitchFamily="18" charset="0"/>
                </a:rPr>
                <a:t>S</a:t>
              </a:r>
              <a:r>
                <a:rPr lang="vi-VN" sz="5334" dirty="0">
                  <a:solidFill>
                    <a:srgbClr val="FF0000"/>
                  </a:solidFill>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lang="en-US" sz="11067"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88254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827768"/>
            <a:ext cx="13091379" cy="1889969"/>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grpSp>
        <p:nvGrpSpPr>
          <p:cNvPr id="4" name="Group 4"/>
          <p:cNvGrpSpPr/>
          <p:nvPr/>
        </p:nvGrpSpPr>
        <p:grpSpPr>
          <a:xfrm>
            <a:off x="1981200" y="228600"/>
            <a:ext cx="6918704" cy="2367191"/>
            <a:chOff x="0" y="0"/>
            <a:chExt cx="13837408" cy="1603321"/>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7" name="TextBox 7"/>
            <p:cNvSpPr txBox="1"/>
            <p:nvPr/>
          </p:nvSpPr>
          <p:spPr>
            <a:xfrm>
              <a:off x="914400" y="102409"/>
              <a:ext cx="12332810" cy="1500912"/>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Dựa vào kiến thức đã học, vi khuẩn nào giúp cho sữa biến thành sữa chua?</a:t>
              </a:r>
              <a:endParaRPr lang="en-US" sz="4000" dirty="0">
                <a:solidFill>
                  <a:prstClr val="black"/>
                </a:solidFill>
                <a:latin typeface="Cambria" panose="02040503050406030204" pitchFamily="18" charset="0"/>
                <a:ea typeface="Cambria" panose="02040503050406030204" pitchFamily="18" charset="0"/>
              </a:endParaRPr>
            </a:p>
          </p:txBody>
        </p:sp>
      </p:grpSp>
      <p:sp>
        <p:nvSpPr>
          <p:cNvPr id="16" name="Freeform 16"/>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pic>
        <p:nvPicPr>
          <p:cNvPr id="1028" name="Picture 4" descr="Sữa chua có đường Vinamilk">
            <a:extLst>
              <a:ext uri="{FF2B5EF4-FFF2-40B4-BE49-F238E27FC236}">
                <a16:creationId xmlns:a16="http://schemas.microsoft.com/office/drawing/2014/main" xmlns=""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330200"/>
            <a:ext cx="3632200" cy="36322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xmlns="" id="{2506E744-98B1-98E4-3167-6FAE1608B5C9}"/>
              </a:ext>
            </a:extLst>
          </p:cNvPr>
          <p:cNvGrpSpPr/>
          <p:nvPr/>
        </p:nvGrpSpPr>
        <p:grpSpPr>
          <a:xfrm>
            <a:off x="2184400" y="3378200"/>
            <a:ext cx="5283200" cy="1778000"/>
            <a:chOff x="0" y="0"/>
            <a:chExt cx="1098500" cy="406400"/>
          </a:xfrm>
        </p:grpSpPr>
        <p:sp>
          <p:nvSpPr>
            <p:cNvPr id="19" name="Freeform 3">
              <a:extLst>
                <a:ext uri="{FF2B5EF4-FFF2-40B4-BE49-F238E27FC236}">
                  <a16:creationId xmlns:a16="http://schemas.microsoft.com/office/drawing/2014/main" xmlns=""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defTabSz="609630">
                <a:defRPr/>
              </a:pPr>
              <a:endParaRPr lang="en-US" sz="1200">
                <a:solidFill>
                  <a:prstClr val="black"/>
                </a:solidFill>
                <a:latin typeface="Calibri"/>
              </a:endParaRPr>
            </a:p>
          </p:txBody>
        </p:sp>
        <p:sp>
          <p:nvSpPr>
            <p:cNvPr id="20" name="TextBox 4">
              <a:extLst>
                <a:ext uri="{FF2B5EF4-FFF2-40B4-BE49-F238E27FC236}">
                  <a16:creationId xmlns:a16="http://schemas.microsoft.com/office/drawing/2014/main" xmlns="" id="{711AEB60-3162-35C7-6D62-C643373BEF45}"/>
                </a:ext>
              </a:extLst>
            </p:cNvPr>
            <p:cNvSpPr txBox="1"/>
            <p:nvPr/>
          </p:nvSpPr>
          <p:spPr>
            <a:xfrm>
              <a:off x="0" y="0"/>
              <a:ext cx="1098500" cy="406400"/>
            </a:xfrm>
            <a:prstGeom prst="rect">
              <a:avLst/>
            </a:prstGeom>
          </p:spPr>
          <p:txBody>
            <a:bodyPr lIns="33867" tIns="33867" rIns="33867" bIns="33867" rtlCol="0" anchor="ctr"/>
            <a:lstStyle/>
            <a:p>
              <a:pPr marL="0" lvl="1" algn="ctr" defTabSz="609630">
                <a:defRPr/>
              </a:pPr>
              <a:r>
                <a:rPr lang="en-US" sz="5334" dirty="0">
                  <a:solidFill>
                    <a:srgbClr val="FF0000"/>
                  </a:solidFill>
                  <a:latin typeface="Cambria" panose="02040503050406030204" pitchFamily="18" charset="0"/>
                  <a:ea typeface="Cambria" panose="02040503050406030204" pitchFamily="18" charset="0"/>
                  <a:cs typeface="Times New Roman" panose="02020603050405020304" pitchFamily="18" charset="0"/>
                </a:rPr>
                <a:t>Vi </a:t>
              </a:r>
              <a:r>
                <a:rPr lang="en-US" sz="5334"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khuẩn</a:t>
              </a:r>
              <a:r>
                <a:rPr lang="en-US" sz="5334"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lactic.</a:t>
              </a:r>
              <a:endParaRPr lang="en-US" sz="11067"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3090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917480" y="1635057"/>
            <a:ext cx="8357041" cy="3124432"/>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5" name="Freeform 5"/>
          <p:cNvSpPr/>
          <p:nvPr/>
        </p:nvSpPr>
        <p:spPr>
          <a:xfrm>
            <a:off x="5835203" y="5838789"/>
            <a:ext cx="5292245" cy="2877057"/>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8151125" y="131851"/>
            <a:ext cx="1699317" cy="1686958"/>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7" name="Group 7"/>
          <p:cNvGrpSpPr/>
          <p:nvPr/>
        </p:nvGrpSpPr>
        <p:grpSpPr>
          <a:xfrm>
            <a:off x="6328530" y="5064289"/>
            <a:ext cx="1124871" cy="791156"/>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xmlns="" r:embed="rId8"/>
                  </a:ext>
                </a:extLst>
              </a:blip>
              <a:stretch>
                <a:fillRect l="-92527" t="-111068" r="-10744" b="-63239"/>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xmlns="" r:embed="rId10"/>
                  </a:ext>
                </a:extLst>
              </a:blip>
              <a:stretch>
                <a:fillRect l="-222176" r="-45784" b="-505051"/>
              </a:stretch>
            </a:blipFill>
          </p:spPr>
          <p:txBody>
            <a:bodyPr/>
            <a:lstStyle/>
            <a:p>
              <a:pPr defTabSz="609630">
                <a:defRPr/>
              </a:pPr>
              <a:endParaRPr lang="en-US" sz="1200">
                <a:solidFill>
                  <a:prstClr val="black"/>
                </a:solidFill>
                <a:latin typeface="Calibri"/>
              </a:endParaRPr>
            </a:p>
          </p:txBody>
        </p:sp>
      </p:grpSp>
      <p:grpSp>
        <p:nvGrpSpPr>
          <p:cNvPr id="10" name="Group 10"/>
          <p:cNvGrpSpPr/>
          <p:nvPr/>
        </p:nvGrpSpPr>
        <p:grpSpPr>
          <a:xfrm>
            <a:off x="8403918" y="466259"/>
            <a:ext cx="1193731" cy="1018143"/>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defRPr/>
              </a:pPr>
              <a:endParaRPr lang="en-US" sz="1200">
                <a:solidFill>
                  <a:prstClr val="black"/>
                </a:solidFill>
                <a:latin typeface="Calibri"/>
              </a:endParaRPr>
            </a:p>
          </p:txBody>
        </p:sp>
      </p:grpSp>
      <p:sp>
        <p:nvSpPr>
          <p:cNvPr id="16" name="Freeform 16"/>
          <p:cNvSpPr/>
          <p:nvPr/>
        </p:nvSpPr>
        <p:spPr>
          <a:xfrm>
            <a:off x="247787" y="2783912"/>
            <a:ext cx="2985195" cy="4074088"/>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a:off x="965748" y="717186"/>
            <a:ext cx="1903463" cy="120631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9000783" y="3915229"/>
            <a:ext cx="1886613" cy="1688519"/>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defRPr/>
            </a:pPr>
            <a:endParaRPr lang="en-US" sz="1200">
              <a:solidFill>
                <a:prstClr val="black"/>
              </a:solidFill>
              <a:latin typeface="Calibri"/>
            </a:endParaRPr>
          </a:p>
        </p:txBody>
      </p:sp>
      <p:pic>
        <p:nvPicPr>
          <p:cNvPr id="20" name="Picture 19">
            <a:extLst>
              <a:ext uri="{FF2B5EF4-FFF2-40B4-BE49-F238E27FC236}">
                <a16:creationId xmlns:a16="http://schemas.microsoft.com/office/drawing/2014/main" xmlns="" id="{7915AC1F-E0E4-F3AD-95AF-C82370B69843}"/>
              </a:ext>
            </a:extLst>
          </p:cNvPr>
          <p:cNvPicPr>
            <a:picLocks noChangeAspect="1"/>
          </p:cNvPicPr>
          <p:nvPr/>
        </p:nvPicPr>
        <p:blipFill>
          <a:blip r:embed="rId27"/>
          <a:stretch>
            <a:fillRect/>
          </a:stretch>
        </p:blipFill>
        <p:spPr>
          <a:xfrm>
            <a:off x="2286000" y="1905000"/>
            <a:ext cx="7998645" cy="2239458"/>
          </a:xfrm>
          <a:prstGeom prst="rect">
            <a:avLst/>
          </a:prstGeom>
        </p:spPr>
      </p:pic>
      <p:pic>
        <p:nvPicPr>
          <p:cNvPr id="22" name="Picture 21">
            <a:extLst>
              <a:ext uri="{FF2B5EF4-FFF2-40B4-BE49-F238E27FC236}">
                <a16:creationId xmlns:a16="http://schemas.microsoft.com/office/drawing/2014/main" xmlns="" id="{B8746BCD-D97D-87FE-2C7D-1E291A0BFA44}"/>
              </a:ext>
            </a:extLst>
          </p:cNvPr>
          <p:cNvPicPr>
            <a:picLocks noChangeAspect="1"/>
          </p:cNvPicPr>
          <p:nvPr/>
        </p:nvPicPr>
        <p:blipFill>
          <a:blip r:embed="rId28"/>
          <a:stretch>
            <a:fillRect/>
          </a:stretch>
        </p:blipFill>
        <p:spPr>
          <a:xfrm>
            <a:off x="4470401" y="482601"/>
            <a:ext cx="2857239" cy="1426587"/>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xmlns=""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585200" y="5969000"/>
            <a:ext cx="1079301" cy="1079301"/>
          </a:xfrm>
          <a:prstGeom prst="rect">
            <a:avLst/>
          </a:prstGeom>
        </p:spPr>
      </p:pic>
      <p:pic>
        <p:nvPicPr>
          <p:cNvPr id="25" name="Picture 24">
            <a:extLst>
              <a:ext uri="{FF2B5EF4-FFF2-40B4-BE49-F238E27FC236}">
                <a16:creationId xmlns:a16="http://schemas.microsoft.com/office/drawing/2014/main" xmlns="" id="{04B9263F-20B5-A344-5DD6-C2F1543E84DA}"/>
              </a:ext>
            </a:extLst>
          </p:cNvPr>
          <p:cNvPicPr>
            <a:picLocks noChangeAspect="1"/>
          </p:cNvPicPr>
          <p:nvPr/>
        </p:nvPicPr>
        <p:blipFill>
          <a:blip r:embed="rId30"/>
          <a:stretch>
            <a:fillRect/>
          </a:stretch>
        </p:blipFill>
        <p:spPr>
          <a:xfrm>
            <a:off x="4876800" y="3683001"/>
            <a:ext cx="2458933" cy="1284335"/>
          </a:xfrm>
          <a:prstGeom prst="rect">
            <a:avLst/>
          </a:prstGeom>
        </p:spPr>
      </p:pic>
    </p:spTree>
    <p:extLst>
      <p:ext uri="{BB962C8B-B14F-4D97-AF65-F5344CB8AC3E}">
        <p14:creationId xmlns:p14="http://schemas.microsoft.com/office/powerpoint/2010/main" val="29440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10800000">
            <a:off x="1930400" y="1092201"/>
            <a:ext cx="5955879" cy="4900291"/>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sz="1200"/>
            </a:p>
          </p:txBody>
        </p:sp>
      </p:grpSp>
      <p:sp>
        <p:nvSpPr>
          <p:cNvPr id="8" name="Freeform 8"/>
          <p:cNvSpPr/>
          <p:nvPr/>
        </p:nvSpPr>
        <p:spPr>
          <a:xfrm>
            <a:off x="7924800" y="3022600"/>
            <a:ext cx="3474218" cy="3663399"/>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pic>
        <p:nvPicPr>
          <p:cNvPr id="3" name="Picture 2">
            <a:extLst>
              <a:ext uri="{FF2B5EF4-FFF2-40B4-BE49-F238E27FC236}">
                <a16:creationId xmlns:a16="http://schemas.microsoft.com/office/drawing/2014/main" xmlns=""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00" y="1549400"/>
            <a:ext cx="6327218" cy="4738947"/>
          </a:xfrm>
          <a:prstGeom prst="rect">
            <a:avLst/>
          </a:prstGeom>
        </p:spPr>
      </p:pic>
    </p:spTree>
    <p:extLst>
      <p:ext uri="{BB962C8B-B14F-4D97-AF65-F5344CB8AC3E}">
        <p14:creationId xmlns:p14="http://schemas.microsoft.com/office/powerpoint/2010/main" val="141320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01908" y="5827768"/>
            <a:ext cx="13091379" cy="1889969"/>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grpSp>
        <p:nvGrpSpPr>
          <p:cNvPr id="4" name="Group 4"/>
          <p:cNvGrpSpPr/>
          <p:nvPr/>
        </p:nvGrpSpPr>
        <p:grpSpPr>
          <a:xfrm>
            <a:off x="1524000" y="1193800"/>
            <a:ext cx="6918704" cy="234783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7" name="TextBox 7"/>
            <p:cNvSpPr txBox="1"/>
            <p:nvPr/>
          </p:nvSpPr>
          <p:spPr>
            <a:xfrm>
              <a:off x="981722" y="388807"/>
              <a:ext cx="12332810" cy="893451"/>
            </a:xfrm>
            <a:prstGeom prst="rect">
              <a:avLst/>
            </a:prstGeom>
          </p:spPr>
          <p:txBody>
            <a:bodyPr wrap="square" lIns="0" tIns="0" rIns="0" bIns="0" rtlCol="0" anchor="t">
              <a:spAutoFit/>
            </a:bodyPr>
            <a:lstStyle/>
            <a:p>
              <a:pPr algn="ctr" defTabSz="609630">
                <a:lnSpc>
                  <a:spcPct val="120000"/>
                </a:lnSpc>
                <a:defRPr/>
              </a:pPr>
              <a:r>
                <a:rPr lang="en-US" sz="3600" b="1" dirty="0">
                  <a:solidFill>
                    <a:prstClr val="black"/>
                  </a:solidFill>
                  <a:latin typeface="Cambria" panose="02040503050406030204" pitchFamily="18" charset="0"/>
                  <a:ea typeface="Cambria" panose="02040503050406030204" pitchFamily="18" charset="0"/>
                </a:rPr>
                <a:t>2. </a:t>
              </a:r>
              <a:r>
                <a:rPr lang="en-US" sz="3600" b="1" dirty="0" err="1">
                  <a:solidFill>
                    <a:prstClr val="black"/>
                  </a:solidFill>
                  <a:latin typeface="Cambria" panose="02040503050406030204" pitchFamily="18" charset="0"/>
                  <a:ea typeface="Cambria" panose="02040503050406030204" pitchFamily="18" charset="0"/>
                </a:rPr>
                <a:t>Sử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dụng</a:t>
              </a:r>
              <a:r>
                <a:rPr lang="en-US" sz="3600" b="1" dirty="0">
                  <a:solidFill>
                    <a:prstClr val="black"/>
                  </a:solidFill>
                  <a:latin typeface="Cambria" panose="02040503050406030204" pitchFamily="18" charset="0"/>
                  <a:ea typeface="Cambria" panose="02040503050406030204" pitchFamily="18" charset="0"/>
                </a:rPr>
                <a:t> vi </a:t>
              </a:r>
              <a:r>
                <a:rPr lang="en-US" sz="3600" b="1" dirty="0" err="1">
                  <a:solidFill>
                    <a:prstClr val="black"/>
                  </a:solidFill>
                  <a:latin typeface="Cambria" panose="02040503050406030204" pitchFamily="18" charset="0"/>
                  <a:ea typeface="Cambria" panose="02040503050406030204" pitchFamily="18" charset="0"/>
                </a:rPr>
                <a:t>khuẩn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sữa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chua</a:t>
              </a:r>
              <a:r>
                <a:rPr lang="en-US" sz="3600" b="1" dirty="0">
                  <a:solidFill>
                    <a:prstClr val="black"/>
                  </a:solidFill>
                  <a:latin typeface="Cambria" panose="02040503050406030204" pitchFamily="18" charset="0"/>
                  <a:ea typeface="Cambria" panose="02040503050406030204" pitchFamily="18" charset="0"/>
                </a:rPr>
                <a:t>.</a:t>
              </a:r>
              <a:endParaRPr lang="en-US" sz="3600" dirty="0">
                <a:solidFill>
                  <a:prstClr val="black"/>
                </a:solidFill>
                <a:latin typeface="Cambria" panose="02040503050406030204" pitchFamily="18" charset="0"/>
                <a:ea typeface="Cambria" panose="02040503050406030204" pitchFamily="18" charset="0"/>
              </a:endParaRPr>
            </a:p>
          </p:txBody>
        </p:sp>
      </p:grpSp>
      <p:sp>
        <p:nvSpPr>
          <p:cNvPr id="16" name="Freeform 16"/>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pic>
        <p:nvPicPr>
          <p:cNvPr id="8" name="Picture 2" descr="Sữa chua phô mai Blédina - Vị Dâu (570g) - 6 month+">
            <a:extLst>
              <a:ext uri="{FF2B5EF4-FFF2-40B4-BE49-F238E27FC236}">
                <a16:creationId xmlns:a16="http://schemas.microsoft.com/office/drawing/2014/main" xmlns=""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27686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5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599" y="1092199"/>
            <a:ext cx="11483685" cy="53848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sz="1200"/>
            </a:p>
          </p:txBody>
        </p:sp>
      </p:grpSp>
      <p:sp>
        <p:nvSpPr>
          <p:cNvPr id="9" name="TextBox 8">
            <a:extLst>
              <a:ext uri="{FF2B5EF4-FFF2-40B4-BE49-F238E27FC236}">
                <a16:creationId xmlns:a16="http://schemas.microsoft.com/office/drawing/2014/main" xmlns="" id="{B510C3CF-59BB-4F17-4EC8-C11587BF0A35}"/>
              </a:ext>
            </a:extLst>
          </p:cNvPr>
          <p:cNvSpPr txBox="1"/>
          <p:nvPr/>
        </p:nvSpPr>
        <p:spPr>
          <a:xfrm>
            <a:off x="558800" y="1346200"/>
            <a:ext cx="11074400" cy="501675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32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32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extLst>
      <p:ext uri="{BB962C8B-B14F-4D97-AF65-F5344CB8AC3E}">
        <p14:creationId xmlns:p14="http://schemas.microsoft.com/office/powerpoint/2010/main" val="303440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894</Words>
  <Application>Microsoft Office PowerPoint</Application>
  <PresentationFormat>Widescreen</PresentationFormat>
  <Paragraphs>40</Paragraphs>
  <Slides>27</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#9Slide03 IcielUni Sans Heavy</vt:lpstr>
      <vt:lpstr>Aptos</vt:lpstr>
      <vt:lpstr>Arial</vt:lpstr>
      <vt:lpstr>Arial-Rounded</vt:lpstr>
      <vt:lpstr>Cabin</vt:lpstr>
      <vt:lpstr>Cabin Bold</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2026-01-27T15:06:16Z</dcterms:created>
  <dcterms:modified xsi:type="dcterms:W3CDTF">2026-01-27T15:06:45Z</dcterms:modified>
</cp:coreProperties>
</file>