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3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EB0046-ECE4-4BDA-B23D-F09CE84DF905}"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1805499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B0046-ECE4-4BDA-B23D-F09CE84DF905}"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257404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B0046-ECE4-4BDA-B23D-F09CE84DF905}"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207516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893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636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16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EB0046-ECE4-4BDA-B23D-F09CE84DF905}"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4045847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EB0046-ECE4-4BDA-B23D-F09CE84DF905}" type="datetimeFigureOut">
              <a:rPr lang="en-US" smtClean="0"/>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2577339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EB0046-ECE4-4BDA-B23D-F09CE84DF905}"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265629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EB0046-ECE4-4BDA-B23D-F09CE84DF905}" type="datetimeFigureOut">
              <a:rPr lang="en-US" smtClean="0"/>
              <a:t>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2092896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EB0046-ECE4-4BDA-B23D-F09CE84DF905}" type="datetimeFigureOut">
              <a:rPr lang="en-US" smtClean="0"/>
              <a:t>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1584228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B0046-ECE4-4BDA-B23D-F09CE84DF905}" type="datetimeFigureOut">
              <a:rPr lang="en-US" smtClean="0"/>
              <a:t>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4042495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EB0046-ECE4-4BDA-B23D-F09CE84DF905}"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266241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EB0046-ECE4-4BDA-B23D-F09CE84DF905}" type="datetimeFigureOut">
              <a:rPr lang="en-US" smtClean="0"/>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025C9-CF9C-4A3D-86E5-2B494414DABA}" type="slidenum">
              <a:rPr lang="en-US" smtClean="0"/>
              <a:t>‹#›</a:t>
            </a:fld>
            <a:endParaRPr lang="en-US"/>
          </a:p>
        </p:txBody>
      </p:sp>
    </p:spTree>
    <p:extLst>
      <p:ext uri="{BB962C8B-B14F-4D97-AF65-F5344CB8AC3E}">
        <p14:creationId xmlns:p14="http://schemas.microsoft.com/office/powerpoint/2010/main" val="75537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B0046-ECE4-4BDA-B23D-F09CE84DF905}" type="datetimeFigureOut">
              <a:rPr lang="en-US" smtClean="0"/>
              <a:t>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025C9-CF9C-4A3D-86E5-2B494414DABA}" type="slidenum">
              <a:rPr lang="en-US" smtClean="0"/>
              <a:t>‹#›</a:t>
            </a:fld>
            <a:endParaRPr lang="en-US"/>
          </a:p>
        </p:txBody>
      </p:sp>
    </p:spTree>
    <p:extLst>
      <p:ext uri="{BB962C8B-B14F-4D97-AF65-F5344CB8AC3E}">
        <p14:creationId xmlns:p14="http://schemas.microsoft.com/office/powerpoint/2010/main" val="19536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2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e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3.svg"/><Relationship Id="rId3" Type="http://schemas.openxmlformats.org/officeDocument/2006/relationships/image" Target="../media/image24.svg"/><Relationship Id="rId7" Type="http://schemas.openxmlformats.org/officeDocument/2006/relationships/image" Target="../media/image34.sv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0.svg"/><Relationship Id="rId5" Type="http://schemas.openxmlformats.org/officeDocument/2006/relationships/image" Target="../media/image8.svg"/><Relationship Id="rId15" Type="http://schemas.openxmlformats.org/officeDocument/2006/relationships/image" Target="../media/image45.sv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41.sv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jpe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2.svg"/></Relationships>
</file>

<file path=ppt/slides/_rels/slide26.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5.gif"/><Relationship Id="rId12" Type="http://schemas.openxmlformats.org/officeDocument/2006/relationships/image" Target="../media/image5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8.xml"/><Relationship Id="rId11" Type="http://schemas.openxmlformats.org/officeDocument/2006/relationships/image" Target="../media/image57.gif"/><Relationship Id="rId5" Type="http://schemas.openxmlformats.org/officeDocument/2006/relationships/image" Target="../media/image54.png"/><Relationship Id="rId10" Type="http://schemas.openxmlformats.org/officeDocument/2006/relationships/slide" Target="slide27.xml"/><Relationship Id="rId4" Type="http://schemas.openxmlformats.org/officeDocument/2006/relationships/slide" Target="slide29.xml"/><Relationship Id="rId9" Type="http://schemas.openxmlformats.org/officeDocument/2006/relationships/image" Target="../media/image56.gif"/><Relationship Id="rId14" Type="http://schemas.openxmlformats.org/officeDocument/2006/relationships/slide" Target="slide31.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7.gif"/><Relationship Id="rId5" Type="http://schemas.openxmlformats.org/officeDocument/2006/relationships/image" Target="../media/image59.png"/><Relationship Id="rId4" Type="http://schemas.openxmlformats.org/officeDocument/2006/relationships/slide" Target="slide26.xml"/><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gif"/><Relationship Id="rId5" Type="http://schemas.openxmlformats.org/officeDocument/2006/relationships/image" Target="../media/image59.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audio" Target="../media/audio20.wav"/><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svg"/><Relationship Id="rId5" Type="http://schemas.openxmlformats.org/officeDocument/2006/relationships/image" Target="../media/image26.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8.svg"/><Relationship Id="rId3" Type="http://schemas.openxmlformats.org/officeDocument/2006/relationships/image" Target="../media/image32.svg"/><Relationship Id="rId7" Type="http://schemas.openxmlformats.org/officeDocument/2006/relationships/image" Target="../media/image12.svg"/><Relationship Id="rId12"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6.svg"/><Relationship Id="rId5" Type="http://schemas.openxmlformats.org/officeDocument/2006/relationships/image" Target="../media/image10.sv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34.sv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3.svg"/><Relationship Id="rId3" Type="http://schemas.openxmlformats.org/officeDocument/2006/relationships/image" Target="../media/image24.svg"/><Relationship Id="rId7" Type="http://schemas.openxmlformats.org/officeDocument/2006/relationships/image" Target="../media/image34.sv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0.svg"/><Relationship Id="rId5" Type="http://schemas.openxmlformats.org/officeDocument/2006/relationships/image" Target="../media/image8.svg"/><Relationship Id="rId15" Type="http://schemas.openxmlformats.org/officeDocument/2006/relationships/image" Target="../media/image45.svg"/><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41.sv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sz="1200"/>
            </a:p>
          </p:txBody>
        </p:sp>
      </p:grpSp>
      <p:sp>
        <p:nvSpPr>
          <p:cNvPr id="4" name="Freeform 4"/>
          <p:cNvSpPr/>
          <p:nvPr/>
        </p:nvSpPr>
        <p:spPr>
          <a:xfrm>
            <a:off x="403172" y="1742654"/>
            <a:ext cx="12512609" cy="1982105"/>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5" name="Freeform 5"/>
          <p:cNvSpPr/>
          <p:nvPr/>
        </p:nvSpPr>
        <p:spPr>
          <a:xfrm rot="-3731393">
            <a:off x="9603654" y="2995352"/>
            <a:ext cx="3172480" cy="3914444"/>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723781" y="5754624"/>
            <a:ext cx="4876800" cy="835152"/>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685800" y="-1157614"/>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8" name="Freeform 8"/>
          <p:cNvSpPr/>
          <p:nvPr/>
        </p:nvSpPr>
        <p:spPr>
          <a:xfrm rot="-5480260">
            <a:off x="9067800" y="268224"/>
            <a:ext cx="4876800" cy="835152"/>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9" name="Freeform 9"/>
          <p:cNvSpPr/>
          <p:nvPr/>
        </p:nvSpPr>
        <p:spPr>
          <a:xfrm>
            <a:off x="6096000" y="5526266"/>
            <a:ext cx="2663469" cy="2663469"/>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pic>
        <p:nvPicPr>
          <p:cNvPr id="13" name="Picture 12">
            <a:extLst>
              <a:ext uri="{FF2B5EF4-FFF2-40B4-BE49-F238E27FC236}">
                <a16:creationId xmlns:a16="http://schemas.microsoft.com/office/drawing/2014/main" xmlns="" id="{FA5D0744-687D-999A-9F2F-9DB1847A788C}"/>
              </a:ext>
            </a:extLst>
          </p:cNvPr>
          <p:cNvPicPr>
            <a:picLocks noChangeAspect="1"/>
          </p:cNvPicPr>
          <p:nvPr/>
        </p:nvPicPr>
        <p:blipFill>
          <a:blip r:embed="rId12"/>
          <a:stretch>
            <a:fillRect/>
          </a:stretch>
        </p:blipFill>
        <p:spPr>
          <a:xfrm>
            <a:off x="3335815" y="1495741"/>
            <a:ext cx="6434770" cy="2476073"/>
          </a:xfrm>
          <a:prstGeom prst="rect">
            <a:avLst/>
          </a:prstGeom>
        </p:spPr>
      </p:pic>
      <p:pic>
        <p:nvPicPr>
          <p:cNvPr id="14" name="Picture 13">
            <a:extLst>
              <a:ext uri="{FF2B5EF4-FFF2-40B4-BE49-F238E27FC236}">
                <a16:creationId xmlns:a16="http://schemas.microsoft.com/office/drawing/2014/main" xmlns="" id="{A8AC3551-F10E-B216-5093-D00F498803BF}"/>
              </a:ext>
            </a:extLst>
          </p:cNvPr>
          <p:cNvPicPr>
            <a:picLocks noChangeAspect="1"/>
          </p:cNvPicPr>
          <p:nvPr/>
        </p:nvPicPr>
        <p:blipFill>
          <a:blip r:embed="rId13"/>
          <a:stretch>
            <a:fillRect/>
          </a:stretch>
        </p:blipFill>
        <p:spPr>
          <a:xfrm>
            <a:off x="1778000" y="228600"/>
            <a:ext cx="9446297" cy="1705935"/>
          </a:xfrm>
          <a:prstGeom prst="rect">
            <a:avLst/>
          </a:prstGeom>
        </p:spPr>
      </p:pic>
      <p:sp>
        <p:nvSpPr>
          <p:cNvPr id="12" name="tex02">
            <a:extLst>
              <a:ext uri="{FF2B5EF4-FFF2-40B4-BE49-F238E27FC236}">
                <a16:creationId xmlns:a16="http://schemas.microsoft.com/office/drawing/2014/main" xmlns="" id="{42976E72-D805-4783-B14C-CCD6189DC1FB}"/>
              </a:ext>
            </a:extLst>
          </p:cNvPr>
          <p:cNvSpPr txBox="1"/>
          <p:nvPr/>
        </p:nvSpPr>
        <p:spPr>
          <a:xfrm>
            <a:off x="2590494" y="3916517"/>
            <a:ext cx="7925413" cy="1200329"/>
          </a:xfrm>
          <a:prstGeom prst="rect">
            <a:avLst/>
          </a:prstGeom>
          <a:noFill/>
        </p:spPr>
        <p:txBody>
          <a:bodyPr wrap="square" rtlCol="0">
            <a:spAutoFit/>
          </a:bodyPr>
          <a:lstStyle/>
          <a:p>
            <a:pPr algn="ctr" defTabSz="457189"/>
            <a:r>
              <a:rPr lang="en-US" altLang="zh-CN" sz="24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4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24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Đơn vị công tác: Tiểu học Hưng Đạo </a:t>
            </a:r>
            <a:endParaRPr lang="vi-VN" altLang="zh-CN" sz="24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54509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xmlns=""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7"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2744F487-2EEB-C44F-BA11-C5C24CB8C7F5}"/>
              </a:ext>
            </a:extLst>
          </p:cNvPr>
          <p:cNvSpPr/>
          <p:nvPr/>
        </p:nvSpPr>
        <p:spPr>
          <a:xfrm>
            <a:off x="4359900" y="104221"/>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0" name="Oval 19">
            <a:extLst>
              <a:ext uri="{FF2B5EF4-FFF2-40B4-BE49-F238E27FC236}">
                <a16:creationId xmlns:a16="http://schemas.microsoft.com/office/drawing/2014/main" xmlns="" id="{F6219C42-8248-A0DA-EC0E-26655BACA6CA}"/>
              </a:ext>
            </a:extLst>
          </p:cNvPr>
          <p:cNvSpPr/>
          <p:nvPr/>
        </p:nvSpPr>
        <p:spPr>
          <a:xfrm>
            <a:off x="3222072"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1" name="Oval 20">
            <a:extLst>
              <a:ext uri="{FF2B5EF4-FFF2-40B4-BE49-F238E27FC236}">
                <a16:creationId xmlns:a16="http://schemas.microsoft.com/office/drawing/2014/main" xmlns="" id="{123B28B0-CEDB-1593-8726-947862030934}"/>
              </a:ext>
            </a:extLst>
          </p:cNvPr>
          <p:cNvSpPr/>
          <p:nvPr/>
        </p:nvSpPr>
        <p:spPr>
          <a:xfrm>
            <a:off x="7401071"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2" name="Oval 21">
            <a:extLst>
              <a:ext uri="{FF2B5EF4-FFF2-40B4-BE49-F238E27FC236}">
                <a16:creationId xmlns:a16="http://schemas.microsoft.com/office/drawing/2014/main" xmlns="" id="{38DFDEDE-EC63-ABF0-BAB9-72BFF06E0358}"/>
              </a:ext>
            </a:extLst>
          </p:cNvPr>
          <p:cNvSpPr/>
          <p:nvPr/>
        </p:nvSpPr>
        <p:spPr>
          <a:xfrm>
            <a:off x="7433710"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6" name="Picture 2" descr="Cartoon Cloud PNG Transparent Images Free Download | Vector Files | Pngtree">
            <a:extLst>
              <a:ext uri="{FF2B5EF4-FFF2-40B4-BE49-F238E27FC236}">
                <a16:creationId xmlns:a16="http://schemas.microsoft.com/office/drawing/2014/main" xmlns=""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9"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xmlns=""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9"/>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xmlns=""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110655" y="150686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xmlns=""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xmlns=""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10348456" y="1030202"/>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8735FDF-318E-AB7E-E7C9-2D5E72666125}"/>
              </a:ext>
            </a:extLst>
          </p:cNvPr>
          <p:cNvPicPr>
            <a:picLocks noChangeAspect="1"/>
          </p:cNvPicPr>
          <p:nvPr/>
        </p:nvPicPr>
        <p:blipFill rotWithShape="1">
          <a:blip r:embed="rId4"/>
          <a:srcRect b="20667"/>
          <a:stretch/>
        </p:blipFill>
        <p:spPr>
          <a:xfrm>
            <a:off x="2348825" y="2373981"/>
            <a:ext cx="6726228" cy="4497069"/>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xmlns="" id="{AEB20873-C66D-6532-58BC-F5845A47D000}"/>
              </a:ext>
            </a:extLst>
          </p:cNvPr>
          <p:cNvGrpSpPr/>
          <p:nvPr/>
        </p:nvGrpSpPr>
        <p:grpSpPr>
          <a:xfrm>
            <a:off x="99500" y="3019427"/>
            <a:ext cx="2664418" cy="1938992"/>
            <a:chOff x="620971" y="2098307"/>
            <a:chExt cx="2247280" cy="1635426"/>
          </a:xfrm>
        </p:grpSpPr>
        <p:sp>
          <p:nvSpPr>
            <p:cNvPr id="11" name="Speech Bubble: Oval 10">
              <a:extLst>
                <a:ext uri="{FF2B5EF4-FFF2-40B4-BE49-F238E27FC236}">
                  <a16:creationId xmlns:a16="http://schemas.microsoft.com/office/drawing/2014/main" xmlns="" id="{CC96E9C5-F4FA-AC1B-B33D-96078BD96300}"/>
                </a:ext>
              </a:extLst>
            </p:cNvPr>
            <p:cNvSpPr/>
            <p:nvPr/>
          </p:nvSpPr>
          <p:spPr>
            <a:xfrm>
              <a:off x="679030" y="2098307"/>
              <a:ext cx="2189221" cy="1635426"/>
            </a:xfrm>
            <a:prstGeom prst="wedgeEllipseCallout">
              <a:avLst>
                <a:gd name="adj1" fmla="val 62755"/>
                <a:gd name="adj2" fmla="val -1038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2" name="TextBox 11">
              <a:extLst>
                <a:ext uri="{FF2B5EF4-FFF2-40B4-BE49-F238E27FC236}">
                  <a16:creationId xmlns:a16="http://schemas.microsoft.com/office/drawing/2014/main" xmlns="" id="{CD3F65C0-235F-C891-8225-497FFBE8BB19}"/>
                </a:ext>
              </a:extLst>
            </p:cNvPr>
            <p:cNvSpPr txBox="1"/>
            <p:nvPr/>
          </p:nvSpPr>
          <p:spPr>
            <a:xfrm>
              <a:off x="620971" y="2461735"/>
              <a:ext cx="2189222" cy="908570"/>
            </a:xfrm>
            <a:prstGeom prst="rect">
              <a:avLst/>
            </a:prstGeom>
            <a:noFill/>
          </p:spPr>
          <p:txBody>
            <a:bodyPr wrap="square">
              <a:spAutoFit/>
            </a:bodyPr>
            <a:lstStyle/>
            <a:p>
              <a:pPr algn="ctr" defTabSz="914446">
                <a:defRPr/>
              </a:pPr>
              <a:r>
                <a:rPr lang="vi-VN" sz="3200" b="1"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a:t>
              </a:r>
              <a:endParaRPr lang="en-029" sz="3200" b="1" dirty="0">
                <a:ln w="0"/>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xmlns="" id="{A369314D-711F-3821-5B3F-D93596A09150}"/>
              </a:ext>
            </a:extLst>
          </p:cNvPr>
          <p:cNvGrpSpPr/>
          <p:nvPr/>
        </p:nvGrpSpPr>
        <p:grpSpPr>
          <a:xfrm>
            <a:off x="8566258" y="2337201"/>
            <a:ext cx="3478886" cy="3771499"/>
            <a:chOff x="8566258" y="2337200"/>
            <a:chExt cx="3478886" cy="3771499"/>
          </a:xfrm>
        </p:grpSpPr>
        <p:sp>
          <p:nvSpPr>
            <p:cNvPr id="14" name="Speech Bubble: Rectangle with Corners Rounded 13">
              <a:extLst>
                <a:ext uri="{FF2B5EF4-FFF2-40B4-BE49-F238E27FC236}">
                  <a16:creationId xmlns:a16="http://schemas.microsoft.com/office/drawing/2014/main" xmlns="" id="{0076C0C9-2C52-56FC-1FD0-22A95562D3FB}"/>
                </a:ext>
              </a:extLst>
            </p:cNvPr>
            <p:cNvSpPr/>
            <p:nvPr/>
          </p:nvSpPr>
          <p:spPr>
            <a:xfrm>
              <a:off x="8566258" y="2337200"/>
              <a:ext cx="3478886" cy="3771499"/>
            </a:xfrm>
            <a:custGeom>
              <a:avLst/>
              <a:gdLst>
                <a:gd name="connsiteX0" fmla="*/ 0 w 2777798"/>
                <a:gd name="connsiteY0" fmla="*/ 462976 h 3771499"/>
                <a:gd name="connsiteX1" fmla="*/ 462976 w 2777798"/>
                <a:gd name="connsiteY1" fmla="*/ 0 h 3771499"/>
                <a:gd name="connsiteX2" fmla="*/ 462966 w 2777798"/>
                <a:gd name="connsiteY2" fmla="*/ 0 h 3771499"/>
                <a:gd name="connsiteX3" fmla="*/ 462966 w 2777798"/>
                <a:gd name="connsiteY3" fmla="*/ 0 h 3771499"/>
                <a:gd name="connsiteX4" fmla="*/ 1157416 w 2777798"/>
                <a:gd name="connsiteY4" fmla="*/ 0 h 3771499"/>
                <a:gd name="connsiteX5" fmla="*/ 2314822 w 2777798"/>
                <a:gd name="connsiteY5" fmla="*/ 0 h 3771499"/>
                <a:gd name="connsiteX6" fmla="*/ 2777798 w 2777798"/>
                <a:gd name="connsiteY6" fmla="*/ 462976 h 3771499"/>
                <a:gd name="connsiteX7" fmla="*/ 2777798 w 2777798"/>
                <a:gd name="connsiteY7" fmla="*/ 628583 h 3771499"/>
                <a:gd name="connsiteX8" fmla="*/ 2777798 w 2777798"/>
                <a:gd name="connsiteY8" fmla="*/ 628583 h 3771499"/>
                <a:gd name="connsiteX9" fmla="*/ 2777798 w 2777798"/>
                <a:gd name="connsiteY9" fmla="*/ 1571458 h 3771499"/>
                <a:gd name="connsiteX10" fmla="*/ 2777798 w 2777798"/>
                <a:gd name="connsiteY10" fmla="*/ 3308523 h 3771499"/>
                <a:gd name="connsiteX11" fmla="*/ 2314822 w 2777798"/>
                <a:gd name="connsiteY11" fmla="*/ 3771499 h 3771499"/>
                <a:gd name="connsiteX12" fmla="*/ 1157416 w 2777798"/>
                <a:gd name="connsiteY12" fmla="*/ 3771499 h 3771499"/>
                <a:gd name="connsiteX13" fmla="*/ 462966 w 2777798"/>
                <a:gd name="connsiteY13" fmla="*/ 3771499 h 3771499"/>
                <a:gd name="connsiteX14" fmla="*/ 462966 w 2777798"/>
                <a:gd name="connsiteY14" fmla="*/ 3771499 h 3771499"/>
                <a:gd name="connsiteX15" fmla="*/ 462976 w 2777798"/>
                <a:gd name="connsiteY15" fmla="*/ 3771499 h 3771499"/>
                <a:gd name="connsiteX16" fmla="*/ 0 w 2777798"/>
                <a:gd name="connsiteY16" fmla="*/ 3308523 h 3771499"/>
                <a:gd name="connsiteX17" fmla="*/ 0 w 2777798"/>
                <a:gd name="connsiteY17" fmla="*/ 1571458 h 3771499"/>
                <a:gd name="connsiteX18" fmla="*/ -701088 w 2777798"/>
                <a:gd name="connsiteY18" fmla="*/ 1302563 h 3771499"/>
                <a:gd name="connsiteX19" fmla="*/ 0 w 2777798"/>
                <a:gd name="connsiteY19" fmla="*/ 628583 h 3771499"/>
                <a:gd name="connsiteX20" fmla="*/ 0 w 2777798"/>
                <a:gd name="connsiteY20" fmla="*/ 462976 h 3771499"/>
                <a:gd name="connsiteX0" fmla="*/ 701088 w 3478886"/>
                <a:gd name="connsiteY0" fmla="*/ 462976 h 3771499"/>
                <a:gd name="connsiteX1" fmla="*/ 1164064 w 3478886"/>
                <a:gd name="connsiteY1" fmla="*/ 0 h 3771499"/>
                <a:gd name="connsiteX2" fmla="*/ 1164054 w 3478886"/>
                <a:gd name="connsiteY2" fmla="*/ 0 h 3771499"/>
                <a:gd name="connsiteX3" fmla="*/ 1164054 w 3478886"/>
                <a:gd name="connsiteY3" fmla="*/ 0 h 3771499"/>
                <a:gd name="connsiteX4" fmla="*/ 1858504 w 3478886"/>
                <a:gd name="connsiteY4" fmla="*/ 0 h 3771499"/>
                <a:gd name="connsiteX5" fmla="*/ 3015910 w 3478886"/>
                <a:gd name="connsiteY5" fmla="*/ 0 h 3771499"/>
                <a:gd name="connsiteX6" fmla="*/ 3478886 w 3478886"/>
                <a:gd name="connsiteY6" fmla="*/ 462976 h 3771499"/>
                <a:gd name="connsiteX7" fmla="*/ 3478886 w 3478886"/>
                <a:gd name="connsiteY7" fmla="*/ 628583 h 3771499"/>
                <a:gd name="connsiteX8" fmla="*/ 3478886 w 3478886"/>
                <a:gd name="connsiteY8" fmla="*/ 628583 h 3771499"/>
                <a:gd name="connsiteX9" fmla="*/ 3478886 w 3478886"/>
                <a:gd name="connsiteY9" fmla="*/ 1571458 h 3771499"/>
                <a:gd name="connsiteX10" fmla="*/ 3478886 w 3478886"/>
                <a:gd name="connsiteY10" fmla="*/ 3308523 h 3771499"/>
                <a:gd name="connsiteX11" fmla="*/ 3015910 w 3478886"/>
                <a:gd name="connsiteY11" fmla="*/ 3771499 h 3771499"/>
                <a:gd name="connsiteX12" fmla="*/ 1858504 w 3478886"/>
                <a:gd name="connsiteY12" fmla="*/ 3771499 h 3771499"/>
                <a:gd name="connsiteX13" fmla="*/ 1164054 w 3478886"/>
                <a:gd name="connsiteY13" fmla="*/ 3771499 h 3771499"/>
                <a:gd name="connsiteX14" fmla="*/ 1164054 w 3478886"/>
                <a:gd name="connsiteY14" fmla="*/ 3771499 h 3771499"/>
                <a:gd name="connsiteX15" fmla="*/ 1164064 w 3478886"/>
                <a:gd name="connsiteY15" fmla="*/ 3771499 h 3771499"/>
                <a:gd name="connsiteX16" fmla="*/ 701088 w 3478886"/>
                <a:gd name="connsiteY16" fmla="*/ 3308523 h 3771499"/>
                <a:gd name="connsiteX17" fmla="*/ 701088 w 3478886"/>
                <a:gd name="connsiteY17" fmla="*/ 1571458 h 3771499"/>
                <a:gd name="connsiteX18" fmla="*/ 0 w 3478886"/>
                <a:gd name="connsiteY18" fmla="*/ 1302563 h 3771499"/>
                <a:gd name="connsiteX19" fmla="*/ 711248 w 3478886"/>
                <a:gd name="connsiteY19" fmla="*/ 1121343 h 3771499"/>
                <a:gd name="connsiteX20" fmla="*/ 701088 w 3478886"/>
                <a:gd name="connsiteY20" fmla="*/ 462976 h 377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78886" h="3771499">
                  <a:moveTo>
                    <a:pt x="701088" y="462976"/>
                  </a:moveTo>
                  <a:cubicBezTo>
                    <a:pt x="701088" y="207281"/>
                    <a:pt x="908369" y="0"/>
                    <a:pt x="1164064" y="0"/>
                  </a:cubicBezTo>
                  <a:lnTo>
                    <a:pt x="1164054" y="0"/>
                  </a:lnTo>
                  <a:lnTo>
                    <a:pt x="1164054" y="0"/>
                  </a:lnTo>
                  <a:lnTo>
                    <a:pt x="1858504" y="0"/>
                  </a:lnTo>
                  <a:lnTo>
                    <a:pt x="3015910" y="0"/>
                  </a:lnTo>
                  <a:cubicBezTo>
                    <a:pt x="3271605" y="0"/>
                    <a:pt x="3478886" y="207281"/>
                    <a:pt x="3478886" y="462976"/>
                  </a:cubicBezTo>
                  <a:lnTo>
                    <a:pt x="3478886" y="628583"/>
                  </a:lnTo>
                  <a:lnTo>
                    <a:pt x="3478886" y="628583"/>
                  </a:lnTo>
                  <a:lnTo>
                    <a:pt x="3478886" y="1571458"/>
                  </a:lnTo>
                  <a:lnTo>
                    <a:pt x="3478886" y="3308523"/>
                  </a:lnTo>
                  <a:cubicBezTo>
                    <a:pt x="3478886" y="3564218"/>
                    <a:pt x="3271605" y="3771499"/>
                    <a:pt x="3015910" y="3771499"/>
                  </a:cubicBezTo>
                  <a:lnTo>
                    <a:pt x="1858504" y="3771499"/>
                  </a:lnTo>
                  <a:lnTo>
                    <a:pt x="1164054" y="3771499"/>
                  </a:lnTo>
                  <a:lnTo>
                    <a:pt x="1164054" y="3771499"/>
                  </a:lnTo>
                  <a:lnTo>
                    <a:pt x="1164064" y="3771499"/>
                  </a:lnTo>
                  <a:cubicBezTo>
                    <a:pt x="908369" y="3771499"/>
                    <a:pt x="701088" y="3564218"/>
                    <a:pt x="701088" y="3308523"/>
                  </a:cubicBezTo>
                  <a:lnTo>
                    <a:pt x="701088" y="1571458"/>
                  </a:lnTo>
                  <a:lnTo>
                    <a:pt x="0" y="1302563"/>
                  </a:lnTo>
                  <a:lnTo>
                    <a:pt x="711248" y="1121343"/>
                  </a:lnTo>
                  <a:cubicBezTo>
                    <a:pt x="711248" y="1066141"/>
                    <a:pt x="701088" y="518178"/>
                    <a:pt x="701088" y="462976"/>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8" name="TextBox 17">
              <a:extLst>
                <a:ext uri="{FF2B5EF4-FFF2-40B4-BE49-F238E27FC236}">
                  <a16:creationId xmlns:a16="http://schemas.microsoft.com/office/drawing/2014/main" xmlns="" id="{B141D702-3BDD-E190-B029-B419CEF20EA2}"/>
                </a:ext>
              </a:extLst>
            </p:cNvPr>
            <p:cNvSpPr txBox="1"/>
            <p:nvPr/>
          </p:nvSpPr>
          <p:spPr>
            <a:xfrm>
              <a:off x="9375328" y="2703470"/>
              <a:ext cx="2576142" cy="2554545"/>
            </a:xfrm>
            <a:prstGeom prst="rect">
              <a:avLst/>
            </a:prstGeom>
            <a:noFill/>
          </p:spPr>
          <p:txBody>
            <a:bodyPr wrap="square">
              <a:spAutoFit/>
            </a:bodyPr>
            <a:lstStyle/>
            <a:p>
              <a:pPr algn="ctr" defTabSz="914446">
                <a:defRPr/>
              </a:pPr>
              <a:r>
                <a:rPr lang="en-US" sz="4000" b="1" dirty="0" err="1">
                  <a:ln w="0">
                    <a:solidFill>
                      <a:srgbClr val="FF6600"/>
                    </a:solidFill>
                  </a:ln>
                  <a:solidFill>
                    <a:srgbClr val="FF6600"/>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Dự</a:t>
              </a:r>
              <a:r>
                <a:rPr lang="en-US" sz="4000" b="1" dirty="0">
                  <a:ln w="0">
                    <a:solidFill>
                      <a:srgbClr val="FF6600"/>
                    </a:solidFill>
                  </a:ln>
                  <a:solidFill>
                    <a:srgbClr val="FF6600"/>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 </a:t>
              </a:r>
              <a:r>
                <a:rPr lang="en-US" sz="4000" b="1" dirty="0" err="1">
                  <a:ln w="0">
                    <a:solidFill>
                      <a:srgbClr val="FF6600"/>
                    </a:solidFill>
                  </a:ln>
                  <a:solidFill>
                    <a:srgbClr val="FF6600"/>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đoán</a:t>
              </a:r>
              <a:r>
                <a:rPr lang="en-US" sz="4000" b="1" dirty="0">
                  <a:ln w="0">
                    <a:solidFill>
                      <a:srgbClr val="FF6600"/>
                    </a:solidFill>
                  </a:ln>
                  <a:solidFill>
                    <a:srgbClr val="FF6600"/>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 </a:t>
              </a:r>
              <a:r>
                <a:rPr lang="en-US" sz="4000" b="1" dirty="0" err="1">
                  <a:ln w="0">
                    <a:solidFill>
                      <a:srgbClr val="FF6600"/>
                    </a:solidFill>
                  </a:ln>
                  <a:solidFill>
                    <a:srgbClr val="FF6600"/>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mẫu</a:t>
              </a:r>
              <a:r>
                <a:rPr lang="en-US" sz="4000" b="1" dirty="0">
                  <a:ln w="0">
                    <a:solidFill>
                      <a:srgbClr val="FF6600"/>
                    </a:solidFill>
                  </a:ln>
                  <a:solidFill>
                    <a:srgbClr val="FF6600"/>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 </a:t>
              </a:r>
              <a:r>
                <a:rPr lang="en-US" sz="4000" b="1" dirty="0" err="1">
                  <a:ln w="0">
                    <a:solidFill>
                      <a:srgbClr val="FF6600"/>
                    </a:solidFill>
                  </a:ln>
                  <a:solidFill>
                    <a:srgbClr val="FF6600"/>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chứa</a:t>
              </a:r>
              <a:r>
                <a:rPr lang="en-US" sz="4000" b="1" dirty="0">
                  <a:ln w="0">
                    <a:solidFill>
                      <a:srgbClr val="FF6600"/>
                    </a:solidFill>
                  </a:ln>
                  <a:solidFill>
                    <a:srgbClr val="FF6600"/>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 vi </a:t>
              </a:r>
              <a:r>
                <a:rPr lang="en-US" sz="4000" b="1" dirty="0" err="1">
                  <a:ln w="0">
                    <a:solidFill>
                      <a:srgbClr val="FF6600"/>
                    </a:solidFill>
                  </a:ln>
                  <a:solidFill>
                    <a:srgbClr val="FF6600"/>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Calibri" panose="020F0502020204030204" pitchFamily="34" charset="0"/>
                </a:rPr>
                <a:t>khuẩn</a:t>
              </a:r>
              <a:endParaRPr lang="en-029" sz="4000" b="1" dirty="0">
                <a:ln w="0">
                  <a:solidFill>
                    <a:srgbClr val="FF6600"/>
                  </a:solidFill>
                </a:ln>
                <a:solidFill>
                  <a:srgbClr val="FF6600"/>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Calibri" panose="020F0502020204030204" pitchFamily="34" charset="0"/>
              </a:endParaRPr>
            </a:p>
          </p:txBody>
        </p:sp>
      </p:grpSp>
      <p:pic>
        <p:nvPicPr>
          <p:cNvPr id="2" name="Picture 1">
            <a:extLst>
              <a:ext uri="{FF2B5EF4-FFF2-40B4-BE49-F238E27FC236}">
                <a16:creationId xmlns:a16="http://schemas.microsoft.com/office/drawing/2014/main" xmlns="" id="{021D7CFB-EFBF-1A93-7686-1BE5652BA7BD}"/>
              </a:ext>
            </a:extLst>
          </p:cNvPr>
          <p:cNvPicPr>
            <a:picLocks noChangeAspect="1"/>
          </p:cNvPicPr>
          <p:nvPr/>
        </p:nvPicPr>
        <p:blipFill>
          <a:blip r:embed="rId5"/>
          <a:stretch>
            <a:fillRect/>
          </a:stretch>
        </p:blipFill>
        <p:spPr>
          <a:xfrm>
            <a:off x="-14331" y="266282"/>
            <a:ext cx="12192000" cy="1720212"/>
          </a:xfrm>
          <a:prstGeom prst="rect">
            <a:avLst/>
          </a:prstGeom>
        </p:spPr>
      </p:pic>
    </p:spTree>
    <p:extLst>
      <p:ext uri="{BB962C8B-B14F-4D97-AF65-F5344CB8AC3E}">
        <p14:creationId xmlns:p14="http://schemas.microsoft.com/office/powerpoint/2010/main" val="29596166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8CC3871-3BF4-34A0-A936-21E60AF27241}"/>
              </a:ext>
            </a:extLst>
          </p:cNvPr>
          <p:cNvSpPr/>
          <p:nvPr/>
        </p:nvSpPr>
        <p:spPr>
          <a:xfrm>
            <a:off x="567070" y="1819489"/>
            <a:ext cx="11057860" cy="4149511"/>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219231">
              <a:buClr>
                <a:srgbClr val="000000"/>
              </a:buClr>
              <a:defRPr/>
            </a:pPr>
            <a:endParaRPr lang="en-US" sz="1867" kern="0">
              <a:solidFill>
                <a:srgbClr val="73BCFF"/>
              </a:solidFill>
              <a:latin typeface="Arial"/>
              <a:sym typeface="Arial"/>
            </a:endParaRPr>
          </a:p>
        </p:txBody>
      </p:sp>
      <p:sp>
        <p:nvSpPr>
          <p:cNvPr id="4" name="TextBox 3">
            <a:extLst>
              <a:ext uri="{FF2B5EF4-FFF2-40B4-BE49-F238E27FC236}">
                <a16:creationId xmlns:a16="http://schemas.microsoft.com/office/drawing/2014/main" xmlns="" id="{9E528B81-5C3B-D736-5BE0-4176328D4138}"/>
              </a:ext>
            </a:extLst>
          </p:cNvPr>
          <p:cNvSpPr txBox="1"/>
          <p:nvPr/>
        </p:nvSpPr>
        <p:spPr>
          <a:xfrm>
            <a:off x="660400" y="2006600"/>
            <a:ext cx="10639483" cy="3477875"/>
          </a:xfrm>
          <a:prstGeom prst="rect">
            <a:avLst/>
          </a:prstGeom>
          <a:noFill/>
        </p:spPr>
        <p:txBody>
          <a:bodyPr wrap="square" rtlCol="0">
            <a:spAutoFit/>
          </a:bodyPr>
          <a:lstStyle/>
          <a:p>
            <a:pPr marL="609616" indent="-609616" algn="just" defTabSz="1219231">
              <a:buClr>
                <a:srgbClr val="000000"/>
              </a:buClr>
              <a:buFont typeface="Wingdings" panose="05000000000000000000" pitchFamily="2" charset="2"/>
              <a:buChar char="Ø"/>
            </a:pPr>
            <a:r>
              <a:rPr lang="vi-VN" sz="4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xmlns="" id="{04F1BE6E-EF06-2479-7AF0-8E58B61BE1EA}"/>
              </a:ext>
            </a:extLst>
          </p:cNvPr>
          <p:cNvPicPr>
            <a:picLocks noChangeAspect="1"/>
          </p:cNvPicPr>
          <p:nvPr/>
        </p:nvPicPr>
        <p:blipFill>
          <a:blip r:embed="rId2"/>
          <a:stretch>
            <a:fillRect/>
          </a:stretch>
        </p:blipFill>
        <p:spPr>
          <a:xfrm>
            <a:off x="803620" y="711678"/>
            <a:ext cx="9894666" cy="1201016"/>
          </a:xfrm>
          <a:prstGeom prst="rect">
            <a:avLst/>
          </a:prstGeom>
        </p:spPr>
      </p:pic>
    </p:spTree>
    <p:extLst>
      <p:ext uri="{BB962C8B-B14F-4D97-AF65-F5344CB8AC3E}">
        <p14:creationId xmlns:p14="http://schemas.microsoft.com/office/powerpoint/2010/main" val="152916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672905" y="583757"/>
            <a:ext cx="10846191" cy="5537643"/>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Aptos" panose="02110004020202020204"/>
            </a:endParaRPr>
          </a:p>
        </p:txBody>
      </p:sp>
      <p:sp>
        <p:nvSpPr>
          <p:cNvPr id="24" name="Hộp Văn bản 23">
            <a:extLst>
              <a:ext uri="{FF2B5EF4-FFF2-40B4-BE49-F238E27FC236}">
                <a16:creationId xmlns:a16="http://schemas.microsoft.com/office/drawing/2014/main" xmlns="" id="{07D88914-88E3-9363-FDF1-05D92DDE79C6}"/>
              </a:ext>
            </a:extLst>
          </p:cNvPr>
          <p:cNvSpPr txBox="1"/>
          <p:nvPr/>
        </p:nvSpPr>
        <p:spPr>
          <a:xfrm>
            <a:off x="1422400" y="889000"/>
            <a:ext cx="9507337" cy="1569660"/>
          </a:xfrm>
          <a:prstGeom prst="rect">
            <a:avLst/>
          </a:prstGeom>
          <a:noFill/>
        </p:spPr>
        <p:txBody>
          <a:bodyPr wrap="square">
            <a:spAutoFit/>
          </a:bodyPr>
          <a:lstStyle/>
          <a:p>
            <a:pPr algn="just" defTabSz="914446"/>
            <a:r>
              <a:rPr lang="en-US" sz="4800" dirty="0">
                <a:solidFill>
                  <a:prstClr val="black"/>
                </a:solidFill>
                <a:latin typeface="Calibri" panose="020F0502020204030204" pitchFamily="34" charset="0"/>
                <a:cs typeface="Calibri" panose="020F0502020204030204" pitchFamily="34" charset="0"/>
              </a:rPr>
              <a:t>T</a:t>
            </a:r>
            <a:r>
              <a:rPr lang="vi-VN" sz="48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48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xmlns="" id="{63B7F269-B956-A102-E7E5-10C20106F932}"/>
              </a:ext>
            </a:extLst>
          </p:cNvPr>
          <p:cNvPicPr>
            <a:picLocks noChangeAspect="1"/>
          </p:cNvPicPr>
          <p:nvPr/>
        </p:nvPicPr>
        <p:blipFill>
          <a:blip r:embed="rId2"/>
          <a:stretch>
            <a:fillRect/>
          </a:stretch>
        </p:blipFill>
        <p:spPr>
          <a:xfrm>
            <a:off x="833872" y="980276"/>
            <a:ext cx="588529" cy="578417"/>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xmlns="" id="{D1FD4CBD-1573-66EA-B37E-55256EB455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833816" y="3802173"/>
            <a:ext cx="4358185" cy="3486548"/>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xmlns="" id="{83E86E97-726F-1CE0-35D3-FB3551D7F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2667000"/>
            <a:ext cx="3289300" cy="328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200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xmlns=""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2754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672905" y="583757"/>
            <a:ext cx="10846191" cy="5537643"/>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Aptos" panose="02110004020202020204"/>
            </a:endParaRPr>
          </a:p>
        </p:txBody>
      </p:sp>
      <p:sp>
        <p:nvSpPr>
          <p:cNvPr id="24" name="Hộp Văn bản 23">
            <a:extLst>
              <a:ext uri="{FF2B5EF4-FFF2-40B4-BE49-F238E27FC236}">
                <a16:creationId xmlns:a16="http://schemas.microsoft.com/office/drawing/2014/main" xmlns="" id="{07D88914-88E3-9363-FDF1-05D92DDE79C6}"/>
              </a:ext>
            </a:extLst>
          </p:cNvPr>
          <p:cNvSpPr txBox="1"/>
          <p:nvPr/>
        </p:nvSpPr>
        <p:spPr>
          <a:xfrm>
            <a:off x="1422400" y="889000"/>
            <a:ext cx="9804400" cy="1938992"/>
          </a:xfrm>
          <a:prstGeom prst="rect">
            <a:avLst/>
          </a:prstGeom>
          <a:noFill/>
        </p:spPr>
        <p:txBody>
          <a:bodyPr wrap="square">
            <a:spAutoFit/>
          </a:bodyPr>
          <a:lstStyle/>
          <a:p>
            <a:pPr algn="just" defTabSz="914446"/>
            <a:r>
              <a:rPr lang="vi-VN" sz="4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xmlns="" id="{63B7F269-B956-A102-E7E5-10C20106F932}"/>
              </a:ext>
            </a:extLst>
          </p:cNvPr>
          <p:cNvPicPr>
            <a:picLocks noChangeAspect="1"/>
          </p:cNvPicPr>
          <p:nvPr/>
        </p:nvPicPr>
        <p:blipFill>
          <a:blip r:embed="rId2"/>
          <a:stretch>
            <a:fillRect/>
          </a:stretch>
        </p:blipFill>
        <p:spPr>
          <a:xfrm>
            <a:off x="833872" y="980276"/>
            <a:ext cx="588529" cy="578417"/>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xmlns="" id="{D1FD4CBD-1573-66EA-B37E-55256EB455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833816" y="3802173"/>
            <a:ext cx="4358185" cy="3486548"/>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xmlns="" id="{83E86E97-726F-1CE0-35D3-FB3551D7F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0" y="3022600"/>
            <a:ext cx="3035300" cy="303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495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sz="1200"/>
            </a:p>
          </p:txBody>
        </p:sp>
      </p:grpSp>
      <p:sp>
        <p:nvSpPr>
          <p:cNvPr id="4" name="Freeform 4"/>
          <p:cNvSpPr/>
          <p:nvPr/>
        </p:nvSpPr>
        <p:spPr>
          <a:xfrm rot="5400000">
            <a:off x="-3877198" y="5248797"/>
            <a:ext cx="14536195" cy="54102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sz="1200"/>
          </a:p>
        </p:txBody>
      </p:sp>
      <p:sp>
        <p:nvSpPr>
          <p:cNvPr id="5" name="Freeform 5"/>
          <p:cNvSpPr/>
          <p:nvPr/>
        </p:nvSpPr>
        <p:spPr>
          <a:xfrm>
            <a:off x="11456392" y="685800"/>
            <a:ext cx="2383170" cy="2383170"/>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8558462" y="6172201"/>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7414973" y="-1382039"/>
            <a:ext cx="2663469" cy="2663469"/>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8" name="Freeform 8"/>
          <p:cNvSpPr/>
          <p:nvPr/>
        </p:nvSpPr>
        <p:spPr>
          <a:xfrm>
            <a:off x="-673515" y="-10231"/>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9" name="Freeform 9"/>
          <p:cNvSpPr/>
          <p:nvPr/>
        </p:nvSpPr>
        <p:spPr>
          <a:xfrm rot="-3929336">
            <a:off x="8568704" y="1957454"/>
            <a:ext cx="3544477" cy="3548913"/>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10" name="Freeform 10"/>
          <p:cNvSpPr/>
          <p:nvPr/>
        </p:nvSpPr>
        <p:spPr>
          <a:xfrm rot="1413869">
            <a:off x="6405535" y="2499293"/>
            <a:ext cx="3171231" cy="3171231"/>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11" name="TextBox 11"/>
          <p:cNvSpPr txBox="1"/>
          <p:nvPr/>
        </p:nvSpPr>
        <p:spPr>
          <a:xfrm>
            <a:off x="1066800" y="939800"/>
            <a:ext cx="4876800" cy="5170646"/>
          </a:xfrm>
          <a:prstGeom prst="rect">
            <a:avLst/>
          </a:prstGeom>
        </p:spPr>
        <p:txBody>
          <a:bodyPr wrap="square" lIns="0" tIns="0" rIns="0" bIns="0" rtlCol="0" anchor="t">
            <a:spAutoFit/>
          </a:bodyPr>
          <a:lstStyle/>
          <a:p>
            <a:pPr lvl="0" algn="ctr"/>
            <a:r>
              <a:rPr lang="vi-VN" sz="48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48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48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lang="en-US" sz="4800" dirty="0">
              <a:solidFill>
                <a:srgbClr val="000000"/>
              </a:solidFill>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43667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672905" y="655094"/>
            <a:ext cx="10846191" cy="5955257"/>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Aptos" panose="02110004020202020204"/>
            </a:endParaRPr>
          </a:p>
        </p:txBody>
      </p:sp>
      <p:sp>
        <p:nvSpPr>
          <p:cNvPr id="10" name="Arrow: Chevron 9">
            <a:extLst>
              <a:ext uri="{FF2B5EF4-FFF2-40B4-BE49-F238E27FC236}">
                <a16:creationId xmlns:a16="http://schemas.microsoft.com/office/drawing/2014/main" xmlns="" id="{AD340527-24A8-4E43-9BEB-F3E195A2BDDC}"/>
              </a:ext>
            </a:extLst>
          </p:cNvPr>
          <p:cNvSpPr/>
          <p:nvPr/>
        </p:nvSpPr>
        <p:spPr>
          <a:xfrm>
            <a:off x="863600" y="137139"/>
            <a:ext cx="10566400" cy="1463061"/>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defRPr/>
            </a:pPr>
            <a:endParaRPr lang="en-US" sz="1867" kern="0">
              <a:solidFill>
                <a:srgbClr val="FFE259"/>
              </a:solidFill>
              <a:latin typeface="Arial"/>
              <a:sym typeface="Arial"/>
            </a:endParaRPr>
          </a:p>
        </p:txBody>
      </p:sp>
      <p:sp>
        <p:nvSpPr>
          <p:cNvPr id="3" name="TextBox 2">
            <a:extLst>
              <a:ext uri="{FF2B5EF4-FFF2-40B4-BE49-F238E27FC236}">
                <a16:creationId xmlns:a16="http://schemas.microsoft.com/office/drawing/2014/main" xmlns="" id="{68479FC2-C97B-4952-9743-56507EA189DD}"/>
              </a:ext>
            </a:extLst>
          </p:cNvPr>
          <p:cNvSpPr txBox="1"/>
          <p:nvPr/>
        </p:nvSpPr>
        <p:spPr>
          <a:xfrm>
            <a:off x="1625601" y="177800"/>
            <a:ext cx="9093199" cy="1446358"/>
          </a:xfrm>
          <a:prstGeom prst="rect">
            <a:avLst/>
          </a:prstGeom>
          <a:noFill/>
        </p:spPr>
        <p:txBody>
          <a:bodyPr wrap="square" rtlCol="0">
            <a:spAutoFit/>
          </a:bodyPr>
          <a:lstStyle/>
          <a:p>
            <a:pPr lvl="0"/>
            <a:r>
              <a:rPr lang="vi-VN" sz="2933"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lang="vi-VN" sz="2933" dirty="0">
              <a:solidFill>
                <a:prstClr val="black"/>
              </a:solidFill>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xmlns="" id="{40B11858-CC45-46A1-B541-B99BA0BB501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0967102" y="6254678"/>
            <a:ext cx="1224899" cy="603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60FFFA29-C780-071E-C6AF-7E028F1C93DF}"/>
              </a:ext>
            </a:extLst>
          </p:cNvPr>
          <p:cNvPicPr>
            <a:picLocks noChangeAspect="1"/>
          </p:cNvPicPr>
          <p:nvPr/>
        </p:nvPicPr>
        <p:blipFill>
          <a:blip r:embed="rId4"/>
          <a:stretch>
            <a:fillRect/>
          </a:stretch>
        </p:blipFill>
        <p:spPr>
          <a:xfrm>
            <a:off x="1930400" y="1905000"/>
            <a:ext cx="8423170" cy="4267200"/>
          </a:xfrm>
          <a:prstGeom prst="rect">
            <a:avLst/>
          </a:prstGeom>
        </p:spPr>
      </p:pic>
    </p:spTree>
    <p:extLst>
      <p:ext uri="{BB962C8B-B14F-4D97-AF65-F5344CB8AC3E}">
        <p14:creationId xmlns:p14="http://schemas.microsoft.com/office/powerpoint/2010/main" val="1014526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BB32E8D0-475D-C490-564B-F09CEA520C57}"/>
              </a:ext>
            </a:extLst>
          </p:cNvPr>
          <p:cNvGrpSpPr/>
          <p:nvPr/>
        </p:nvGrpSpPr>
        <p:grpSpPr>
          <a:xfrm>
            <a:off x="588599" y="4308666"/>
            <a:ext cx="2189221" cy="1635426"/>
            <a:chOff x="228100" y="3941545"/>
            <a:chExt cx="2435192" cy="1819175"/>
          </a:xfrm>
        </p:grpSpPr>
        <p:sp>
          <p:nvSpPr>
            <p:cNvPr id="8" name="Speech Bubble: Oval 7">
              <a:extLst>
                <a:ext uri="{FF2B5EF4-FFF2-40B4-BE49-F238E27FC236}">
                  <a16:creationId xmlns:a16="http://schemas.microsoft.com/office/drawing/2014/main" xmlns="" id="{84993F05-568F-B1A4-5BAB-2501629795C3}"/>
                </a:ext>
              </a:extLst>
            </p:cNvPr>
            <p:cNvSpPr/>
            <p:nvPr/>
          </p:nvSpPr>
          <p:spPr>
            <a:xfrm>
              <a:off x="228100" y="3941545"/>
              <a:ext cx="2435192" cy="1819175"/>
            </a:xfrm>
            <a:prstGeom prst="wedgeEllipseCallout">
              <a:avLst>
                <a:gd name="adj1" fmla="val 53677"/>
                <a:gd name="adj2" fmla="val -395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9" name="TextBox 8">
              <a:extLst>
                <a:ext uri="{FF2B5EF4-FFF2-40B4-BE49-F238E27FC236}">
                  <a16:creationId xmlns:a16="http://schemas.microsoft.com/office/drawing/2014/main" xmlns="" id="{56B92B2C-87E1-2A85-A5A3-BF3CE6743221}"/>
                </a:ext>
              </a:extLst>
            </p:cNvPr>
            <p:cNvSpPr txBox="1"/>
            <p:nvPr/>
          </p:nvSpPr>
          <p:spPr>
            <a:xfrm>
              <a:off x="338728" y="4287044"/>
              <a:ext cx="2189222" cy="1198249"/>
            </a:xfrm>
            <a:prstGeom prst="rect">
              <a:avLst/>
            </a:prstGeom>
            <a:noFill/>
          </p:spPr>
          <p:txBody>
            <a:bodyPr wrap="square">
              <a:spAutoFit/>
            </a:bodyPr>
            <a:lstStyle/>
            <a:p>
              <a:pPr algn="ctr" defTabSz="914446">
                <a:defRPr/>
              </a:pPr>
              <a:r>
                <a:rPr lang="vi-VN" sz="3200" b="1">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Quan sát hình ảnh</a:t>
              </a:r>
              <a:endParaRPr lang="en-029" sz="3200" b="1">
                <a:ln w="0"/>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xmlns="" id="{362E3A0B-C0AD-C2E3-C95F-BE6CA8624740}"/>
              </a:ext>
            </a:extLst>
          </p:cNvPr>
          <p:cNvGrpSpPr/>
          <p:nvPr/>
        </p:nvGrpSpPr>
        <p:grpSpPr>
          <a:xfrm>
            <a:off x="172406" y="2529508"/>
            <a:ext cx="2281206" cy="1512150"/>
            <a:chOff x="679029" y="2098307"/>
            <a:chExt cx="2189222" cy="1635426"/>
          </a:xfrm>
        </p:grpSpPr>
        <p:sp>
          <p:nvSpPr>
            <p:cNvPr id="11" name="Speech Bubble: Oval 10">
              <a:extLst>
                <a:ext uri="{FF2B5EF4-FFF2-40B4-BE49-F238E27FC236}">
                  <a16:creationId xmlns:a16="http://schemas.microsoft.com/office/drawing/2014/main" xmlns="" id="{80D40864-1976-72B7-32C6-A0BD7A1B5A27}"/>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2" name="TextBox 11">
              <a:extLst>
                <a:ext uri="{FF2B5EF4-FFF2-40B4-BE49-F238E27FC236}">
                  <a16:creationId xmlns:a16="http://schemas.microsoft.com/office/drawing/2014/main" xmlns="" id="{AFB9428E-DB72-A484-9033-519F083DF984}"/>
                </a:ext>
              </a:extLst>
            </p:cNvPr>
            <p:cNvSpPr txBox="1"/>
            <p:nvPr/>
          </p:nvSpPr>
          <p:spPr>
            <a:xfrm>
              <a:off x="679029" y="2387084"/>
              <a:ext cx="2189222" cy="1165037"/>
            </a:xfrm>
            <a:prstGeom prst="rect">
              <a:avLst/>
            </a:prstGeom>
            <a:noFill/>
          </p:spPr>
          <p:txBody>
            <a:bodyPr wrap="square">
              <a:spAutoFit/>
            </a:bodyPr>
            <a:lstStyle/>
            <a:p>
              <a:pPr algn="ctr" defTabSz="914446">
                <a:defRPr/>
              </a:pPr>
              <a:r>
                <a:rPr lang="vi-VN" sz="3200" b="1">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Thảo luận nhóm 2</a:t>
              </a:r>
              <a:endParaRPr lang="en-029" sz="3200" b="1">
                <a:ln w="0"/>
                <a:solidFill>
                  <a:prstClr val="black"/>
                </a:solidFill>
                <a:effectLst>
                  <a:outerShdw blurRad="38100" dist="19050" dir="2700000" algn="tl" rotWithShape="0">
                    <a:prstClr val="black">
                      <a:alpha val="40000"/>
                    </a:prstClr>
                  </a:outerShdw>
                </a:effectLst>
                <a:latin typeface="Calibri" panose="020F0502020204030204"/>
                <a:ea typeface="Times New Roman" panose="02020603050405020304" pitchFamily="18" charset="0"/>
                <a:cs typeface="Arial" panose="020B0604020202020204" pitchFamily="34" charset="0"/>
              </a:endParaRPr>
            </a:p>
          </p:txBody>
        </p:sp>
      </p:grpSp>
      <p:pic>
        <p:nvPicPr>
          <p:cNvPr id="14" name="Picture 13">
            <a:extLst>
              <a:ext uri="{FF2B5EF4-FFF2-40B4-BE49-F238E27FC236}">
                <a16:creationId xmlns:a16="http://schemas.microsoft.com/office/drawing/2014/main" xmlns="" id="{FE759399-D744-09DF-97BB-2388E7BF471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82" b="44606" l="27596" r="50505">
                        <a14:foregroundMark x1="38828" y1="6182" x2="38828" y2="6182"/>
                        <a14:foregroundMark x1="29333" y1="18141" x2="29333" y2="18141"/>
                        <a14:foregroundMark x1="40202" y1="22667" x2="40283" y2="23838"/>
                        <a14:foregroundMark x1="50545" y1="18222" x2="50545" y2="18222"/>
                        <a14:foregroundMark x1="41899" y1="22909" x2="38828" y2="22586"/>
                        <a14:foregroundMark x1="36646" y1="44606" x2="39071" y2="40768"/>
                        <a14:foregroundMark x1="39071" y1="40768" x2="38828" y2="40121"/>
                        <a14:foregroundMark x1="43394" y1="44283" x2="41980" y2="40040"/>
                      </a14:backgroundRemoval>
                    </a14:imgEffect>
                  </a14:imgLayer>
                </a14:imgProps>
              </a:ext>
              <a:ext uri="{28A0092B-C50C-407E-A947-70E740481C1C}">
                <a14:useLocalDpi xmlns:a14="http://schemas.microsoft.com/office/drawing/2010/main" val="0"/>
              </a:ext>
            </a:extLst>
          </a:blip>
          <a:srcRect l="24845" t="1654" r="47192" b="51354"/>
          <a:stretch/>
        </p:blipFill>
        <p:spPr>
          <a:xfrm>
            <a:off x="2127822" y="1379884"/>
            <a:ext cx="3463323" cy="5820174"/>
          </a:xfrm>
          <a:prstGeom prst="rect">
            <a:avLst/>
          </a:prstGeom>
          <a:effectLst>
            <a:outerShdw blurRad="63500" sx="102000" sy="102000" algn="ctr" rotWithShape="0">
              <a:prstClr val="black">
                <a:alpha val="40000"/>
              </a:prstClr>
            </a:outerShdw>
          </a:effectLst>
        </p:spPr>
      </p:pic>
      <p:sp>
        <p:nvSpPr>
          <p:cNvPr id="15" name="Rectangle: Rounded Corners 44">
            <a:extLst>
              <a:ext uri="{FF2B5EF4-FFF2-40B4-BE49-F238E27FC236}">
                <a16:creationId xmlns:a16="http://schemas.microsoft.com/office/drawing/2014/main" xmlns="" id="{F47B501F-984F-E982-D568-0271A52C9C35}"/>
              </a:ext>
            </a:extLst>
          </p:cNvPr>
          <p:cNvSpPr/>
          <p:nvPr/>
        </p:nvSpPr>
        <p:spPr>
          <a:xfrm>
            <a:off x="5220586" y="2529508"/>
            <a:ext cx="6635012" cy="3283464"/>
          </a:xfrm>
          <a:custGeom>
            <a:avLst/>
            <a:gdLst>
              <a:gd name="connsiteX0" fmla="*/ 48211 w 6635012"/>
              <a:gd name="connsiteY0" fmla="*/ 595245 h 3283464"/>
              <a:gd name="connsiteX1" fmla="*/ 597567 w 6635012"/>
              <a:gd name="connsiteY1" fmla="*/ 117899 h 3283464"/>
              <a:gd name="connsiteX2" fmla="*/ 2625590 w 6635012"/>
              <a:gd name="connsiteY2" fmla="*/ 19296 h 3283464"/>
              <a:gd name="connsiteX3" fmla="*/ 4664511 w 6635012"/>
              <a:gd name="connsiteY3" fmla="*/ 6714 h 3283464"/>
              <a:gd name="connsiteX4" fmla="*/ 6075893 w 6635012"/>
              <a:gd name="connsiteY4" fmla="*/ 117899 h 3283464"/>
              <a:gd name="connsiteX5" fmla="*/ 6625249 w 6635012"/>
              <a:gd name="connsiteY5" fmla="*/ 595245 h 3283464"/>
              <a:gd name="connsiteX6" fmla="*/ 6625249 w 6635012"/>
              <a:gd name="connsiteY6" fmla="*/ 2801998 h 3283464"/>
              <a:gd name="connsiteX7" fmla="*/ 6075893 w 6635012"/>
              <a:gd name="connsiteY7" fmla="*/ 3279344 h 3283464"/>
              <a:gd name="connsiteX8" fmla="*/ 597567 w 6635012"/>
              <a:gd name="connsiteY8" fmla="*/ 3279344 h 3283464"/>
              <a:gd name="connsiteX9" fmla="*/ 48211 w 6635012"/>
              <a:gd name="connsiteY9" fmla="*/ 2801998 h 3283464"/>
              <a:gd name="connsiteX10" fmla="*/ 48211 w 6635012"/>
              <a:gd name="connsiteY10" fmla="*/ 595245 h 3283464"/>
              <a:gd name="connsiteX0" fmla="*/ 48211 w 6635012"/>
              <a:gd name="connsiteY0" fmla="*/ 595245 h 3283464"/>
              <a:gd name="connsiteX1" fmla="*/ 597567 w 6635012"/>
              <a:gd name="connsiteY1" fmla="*/ 117899 h 3283464"/>
              <a:gd name="connsiteX2" fmla="*/ 3202552 w 6635012"/>
              <a:gd name="connsiteY2" fmla="*/ 90593 h 3283464"/>
              <a:gd name="connsiteX3" fmla="*/ 6075893 w 6635012"/>
              <a:gd name="connsiteY3" fmla="*/ 117899 h 3283464"/>
              <a:gd name="connsiteX4" fmla="*/ 6625249 w 6635012"/>
              <a:gd name="connsiteY4" fmla="*/ 595245 h 3283464"/>
              <a:gd name="connsiteX5" fmla="*/ 6625249 w 6635012"/>
              <a:gd name="connsiteY5" fmla="*/ 2801998 h 3283464"/>
              <a:gd name="connsiteX6" fmla="*/ 6075893 w 6635012"/>
              <a:gd name="connsiteY6" fmla="*/ 3279344 h 3283464"/>
              <a:gd name="connsiteX7" fmla="*/ 597567 w 6635012"/>
              <a:gd name="connsiteY7" fmla="*/ 3279344 h 3283464"/>
              <a:gd name="connsiteX8" fmla="*/ 48211 w 6635012"/>
              <a:gd name="connsiteY8" fmla="*/ 2801998 h 3283464"/>
              <a:gd name="connsiteX9" fmla="*/ 48211 w 6635012"/>
              <a:gd name="connsiteY9" fmla="*/ 595245 h 3283464"/>
              <a:gd name="connsiteX0" fmla="*/ 48211 w 6635012"/>
              <a:gd name="connsiteY0" fmla="*/ 595245 h 3283464"/>
              <a:gd name="connsiteX1" fmla="*/ 597567 w 6635012"/>
              <a:gd name="connsiteY1" fmla="*/ 117899 h 3283464"/>
              <a:gd name="connsiteX2" fmla="*/ 2625590 w 6635012"/>
              <a:gd name="connsiteY2" fmla="*/ 19296 h 3283464"/>
              <a:gd name="connsiteX3" fmla="*/ 4664511 w 6635012"/>
              <a:gd name="connsiteY3" fmla="*/ 6714 h 3283464"/>
              <a:gd name="connsiteX4" fmla="*/ 6075893 w 6635012"/>
              <a:gd name="connsiteY4" fmla="*/ 117899 h 3283464"/>
              <a:gd name="connsiteX5" fmla="*/ 6625249 w 6635012"/>
              <a:gd name="connsiteY5" fmla="*/ 595245 h 3283464"/>
              <a:gd name="connsiteX6" fmla="*/ 6625249 w 6635012"/>
              <a:gd name="connsiteY6" fmla="*/ 2801998 h 3283464"/>
              <a:gd name="connsiteX7" fmla="*/ 6075893 w 6635012"/>
              <a:gd name="connsiteY7" fmla="*/ 3279344 h 3283464"/>
              <a:gd name="connsiteX8" fmla="*/ 597567 w 6635012"/>
              <a:gd name="connsiteY8" fmla="*/ 3279344 h 3283464"/>
              <a:gd name="connsiteX9" fmla="*/ 48211 w 6635012"/>
              <a:gd name="connsiteY9" fmla="*/ 2801998 h 3283464"/>
              <a:gd name="connsiteX10" fmla="*/ 48211 w 6635012"/>
              <a:gd name="connsiteY10" fmla="*/ 595245 h 32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5012" h="3283464" fill="none" extrusionOk="0">
                <a:moveTo>
                  <a:pt x="48211" y="595245"/>
                </a:moveTo>
                <a:cubicBezTo>
                  <a:pt x="42657" y="392277"/>
                  <a:pt x="351096" y="205089"/>
                  <a:pt x="597567" y="117899"/>
                </a:cubicBezTo>
                <a:cubicBezTo>
                  <a:pt x="969392" y="165914"/>
                  <a:pt x="1523681" y="52792"/>
                  <a:pt x="2625590" y="19296"/>
                </a:cubicBezTo>
                <a:cubicBezTo>
                  <a:pt x="3354261" y="76187"/>
                  <a:pt x="4018544" y="-47117"/>
                  <a:pt x="4664511" y="6714"/>
                </a:cubicBezTo>
                <a:cubicBezTo>
                  <a:pt x="5257064" y="40093"/>
                  <a:pt x="5734471" y="46011"/>
                  <a:pt x="6075893" y="117899"/>
                </a:cubicBezTo>
                <a:cubicBezTo>
                  <a:pt x="6335029" y="137948"/>
                  <a:pt x="6640392" y="327048"/>
                  <a:pt x="6625249" y="595245"/>
                </a:cubicBezTo>
                <a:cubicBezTo>
                  <a:pt x="6561673" y="1041289"/>
                  <a:pt x="6587904" y="2341167"/>
                  <a:pt x="6625249" y="2801998"/>
                </a:cubicBezTo>
                <a:cubicBezTo>
                  <a:pt x="6654063" y="3110583"/>
                  <a:pt x="6312637" y="3310567"/>
                  <a:pt x="6075893" y="3279344"/>
                </a:cubicBezTo>
                <a:cubicBezTo>
                  <a:pt x="5570002" y="3200106"/>
                  <a:pt x="1884123" y="3455756"/>
                  <a:pt x="597567" y="3279344"/>
                </a:cubicBezTo>
                <a:cubicBezTo>
                  <a:pt x="221618" y="3274745"/>
                  <a:pt x="-17669" y="3057752"/>
                  <a:pt x="48211" y="2801998"/>
                </a:cubicBezTo>
                <a:cubicBezTo>
                  <a:pt x="101461" y="1915554"/>
                  <a:pt x="-47428" y="1405623"/>
                  <a:pt x="48211" y="595245"/>
                </a:cubicBezTo>
                <a:close/>
              </a:path>
              <a:path w="6635012" h="3283464" stroke="0" extrusionOk="0">
                <a:moveTo>
                  <a:pt x="48211" y="595245"/>
                </a:moveTo>
                <a:cubicBezTo>
                  <a:pt x="34675" y="328038"/>
                  <a:pt x="321472" y="219775"/>
                  <a:pt x="597567" y="117899"/>
                </a:cubicBezTo>
                <a:cubicBezTo>
                  <a:pt x="1059871" y="269815"/>
                  <a:pt x="2127717" y="141941"/>
                  <a:pt x="3202552" y="90593"/>
                </a:cubicBezTo>
                <a:cubicBezTo>
                  <a:pt x="4164807" y="186262"/>
                  <a:pt x="5540244" y="-110959"/>
                  <a:pt x="6075893" y="117899"/>
                </a:cubicBezTo>
                <a:cubicBezTo>
                  <a:pt x="6666681" y="214029"/>
                  <a:pt x="6633133" y="295035"/>
                  <a:pt x="6625249" y="595245"/>
                </a:cubicBezTo>
                <a:cubicBezTo>
                  <a:pt x="6703856" y="992139"/>
                  <a:pt x="6605458" y="2038725"/>
                  <a:pt x="6625249" y="2801998"/>
                </a:cubicBezTo>
                <a:cubicBezTo>
                  <a:pt x="6702781" y="3014550"/>
                  <a:pt x="6381048" y="3317678"/>
                  <a:pt x="6075893" y="3279344"/>
                </a:cubicBezTo>
                <a:cubicBezTo>
                  <a:pt x="4735627" y="3227150"/>
                  <a:pt x="1544096" y="3082048"/>
                  <a:pt x="597567" y="3279344"/>
                </a:cubicBezTo>
                <a:cubicBezTo>
                  <a:pt x="231474" y="3296288"/>
                  <a:pt x="44894" y="3083296"/>
                  <a:pt x="48211" y="2801998"/>
                </a:cubicBezTo>
                <a:cubicBezTo>
                  <a:pt x="-11456" y="2214300"/>
                  <a:pt x="238129" y="1182792"/>
                  <a:pt x="48211" y="595245"/>
                </a:cubicBezTo>
                <a:close/>
              </a:path>
              <a:path w="6635012" h="3283464" fill="none" stroke="0" extrusionOk="0">
                <a:moveTo>
                  <a:pt x="48211" y="595245"/>
                </a:moveTo>
                <a:cubicBezTo>
                  <a:pt x="32998" y="378296"/>
                  <a:pt x="288947" y="123414"/>
                  <a:pt x="597567" y="117899"/>
                </a:cubicBezTo>
                <a:cubicBezTo>
                  <a:pt x="1022379" y="105587"/>
                  <a:pt x="1778218" y="6418"/>
                  <a:pt x="2625590" y="19296"/>
                </a:cubicBezTo>
                <a:cubicBezTo>
                  <a:pt x="3424766" y="10217"/>
                  <a:pt x="4042180" y="154"/>
                  <a:pt x="4664511" y="6714"/>
                </a:cubicBezTo>
                <a:cubicBezTo>
                  <a:pt x="5268342" y="42645"/>
                  <a:pt x="5723448" y="17328"/>
                  <a:pt x="6075893" y="117899"/>
                </a:cubicBezTo>
                <a:cubicBezTo>
                  <a:pt x="6379201" y="119303"/>
                  <a:pt x="6608697" y="372046"/>
                  <a:pt x="6625249" y="595245"/>
                </a:cubicBezTo>
                <a:cubicBezTo>
                  <a:pt x="6526421" y="956668"/>
                  <a:pt x="6529783" y="2283958"/>
                  <a:pt x="6625249" y="2801998"/>
                </a:cubicBezTo>
                <a:cubicBezTo>
                  <a:pt x="6670683" y="3123185"/>
                  <a:pt x="6335561" y="3238626"/>
                  <a:pt x="6075893" y="3279344"/>
                </a:cubicBezTo>
                <a:cubicBezTo>
                  <a:pt x="5496398" y="3245626"/>
                  <a:pt x="1775414" y="3318845"/>
                  <a:pt x="597567" y="3279344"/>
                </a:cubicBezTo>
                <a:cubicBezTo>
                  <a:pt x="220509" y="3316679"/>
                  <a:pt x="52750" y="3053272"/>
                  <a:pt x="48211" y="2801998"/>
                </a:cubicBezTo>
                <a:cubicBezTo>
                  <a:pt x="-27081" y="1934922"/>
                  <a:pt x="4914" y="1371190"/>
                  <a:pt x="48211" y="595245"/>
                </a:cubicBezTo>
                <a:close/>
              </a:path>
              <a:path w="6635012" h="3283464" fill="none" stroke="0" extrusionOk="0">
                <a:moveTo>
                  <a:pt x="48211" y="595245"/>
                </a:moveTo>
                <a:cubicBezTo>
                  <a:pt x="59365" y="386688"/>
                  <a:pt x="323372" y="224057"/>
                  <a:pt x="597567" y="117899"/>
                </a:cubicBezTo>
                <a:cubicBezTo>
                  <a:pt x="1016977" y="118092"/>
                  <a:pt x="1691621" y="27325"/>
                  <a:pt x="2625590" y="19296"/>
                </a:cubicBezTo>
                <a:cubicBezTo>
                  <a:pt x="3441635" y="24780"/>
                  <a:pt x="4070564" y="-113840"/>
                  <a:pt x="4664511" y="6714"/>
                </a:cubicBezTo>
                <a:cubicBezTo>
                  <a:pt x="5251851" y="19365"/>
                  <a:pt x="5721872" y="-528"/>
                  <a:pt x="6075893" y="117899"/>
                </a:cubicBezTo>
                <a:cubicBezTo>
                  <a:pt x="6404844" y="133607"/>
                  <a:pt x="6608369" y="376534"/>
                  <a:pt x="6625249" y="595245"/>
                </a:cubicBezTo>
                <a:cubicBezTo>
                  <a:pt x="6509180" y="1071184"/>
                  <a:pt x="6617954" y="2293176"/>
                  <a:pt x="6625249" y="2801998"/>
                </a:cubicBezTo>
                <a:cubicBezTo>
                  <a:pt x="6628523" y="3136874"/>
                  <a:pt x="6319232" y="3277220"/>
                  <a:pt x="6075893" y="3279344"/>
                </a:cubicBezTo>
                <a:cubicBezTo>
                  <a:pt x="5561258" y="3304596"/>
                  <a:pt x="1748285" y="3342443"/>
                  <a:pt x="597567" y="3279344"/>
                </a:cubicBezTo>
                <a:cubicBezTo>
                  <a:pt x="250135" y="3309241"/>
                  <a:pt x="12775" y="3047776"/>
                  <a:pt x="48211" y="2801998"/>
                </a:cubicBezTo>
                <a:cubicBezTo>
                  <a:pt x="21850" y="1995110"/>
                  <a:pt x="17571" y="1433936"/>
                  <a:pt x="48211" y="59524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72316 w 9952518"/>
                      <a:gd name="connsiteY0" fmla="*/ 892867 h 4925196"/>
                      <a:gd name="connsiteX1" fmla="*/ 896350 w 9952518"/>
                      <a:gd name="connsiteY1" fmla="*/ 176848 h 4925196"/>
                      <a:gd name="connsiteX2" fmla="*/ 3938385 w 9952518"/>
                      <a:gd name="connsiteY2" fmla="*/ 28944 h 4925196"/>
                      <a:gd name="connsiteX3" fmla="*/ 6996766 w 9952518"/>
                      <a:gd name="connsiteY3" fmla="*/ 10071 h 4925196"/>
                      <a:gd name="connsiteX4" fmla="*/ 9113839 w 9952518"/>
                      <a:gd name="connsiteY4" fmla="*/ 176848 h 4925196"/>
                      <a:gd name="connsiteX5" fmla="*/ 9937873 w 9952518"/>
                      <a:gd name="connsiteY5" fmla="*/ 892867 h 4925196"/>
                      <a:gd name="connsiteX6" fmla="*/ 9937873 w 9952518"/>
                      <a:gd name="connsiteY6" fmla="*/ 4202997 h 4925196"/>
                      <a:gd name="connsiteX7" fmla="*/ 9113839 w 9952518"/>
                      <a:gd name="connsiteY7" fmla="*/ 4919016 h 4925196"/>
                      <a:gd name="connsiteX8" fmla="*/ 896350 w 9952518"/>
                      <a:gd name="connsiteY8" fmla="*/ 4919016 h 4925196"/>
                      <a:gd name="connsiteX9" fmla="*/ 72316 w 9952518"/>
                      <a:gd name="connsiteY9" fmla="*/ 4202997 h 4925196"/>
                      <a:gd name="connsiteX10" fmla="*/ 72316 w 9952518"/>
                      <a:gd name="connsiteY10" fmla="*/ 892867 h 4925196"/>
                      <a:gd name="connsiteX0" fmla="*/ 72316 w 9952518"/>
                      <a:gd name="connsiteY0" fmla="*/ 892867 h 4925196"/>
                      <a:gd name="connsiteX1" fmla="*/ 896350 w 9952518"/>
                      <a:gd name="connsiteY1" fmla="*/ 176848 h 4925196"/>
                      <a:gd name="connsiteX2" fmla="*/ 4803828 w 9952518"/>
                      <a:gd name="connsiteY2" fmla="*/ 135889 h 4925196"/>
                      <a:gd name="connsiteX3" fmla="*/ 9113839 w 9952518"/>
                      <a:gd name="connsiteY3" fmla="*/ 176848 h 4925196"/>
                      <a:gd name="connsiteX4" fmla="*/ 9937873 w 9952518"/>
                      <a:gd name="connsiteY4" fmla="*/ 892867 h 4925196"/>
                      <a:gd name="connsiteX5" fmla="*/ 9937873 w 9952518"/>
                      <a:gd name="connsiteY5" fmla="*/ 4202997 h 4925196"/>
                      <a:gd name="connsiteX6" fmla="*/ 9113839 w 9952518"/>
                      <a:gd name="connsiteY6" fmla="*/ 4919016 h 4925196"/>
                      <a:gd name="connsiteX7" fmla="*/ 896350 w 9952518"/>
                      <a:gd name="connsiteY7" fmla="*/ 4919016 h 4925196"/>
                      <a:gd name="connsiteX8" fmla="*/ 72316 w 9952518"/>
                      <a:gd name="connsiteY8" fmla="*/ 4202997 h 4925196"/>
                      <a:gd name="connsiteX9" fmla="*/ 72316 w 9952518"/>
                      <a:gd name="connsiteY9" fmla="*/ 892867 h 4925196"/>
                      <a:gd name="connsiteX0" fmla="*/ 72316 w 9952518"/>
                      <a:gd name="connsiteY0" fmla="*/ 892867 h 4925196"/>
                      <a:gd name="connsiteX1" fmla="*/ 896350 w 9952518"/>
                      <a:gd name="connsiteY1" fmla="*/ 176848 h 4925196"/>
                      <a:gd name="connsiteX2" fmla="*/ 3938385 w 9952518"/>
                      <a:gd name="connsiteY2" fmla="*/ 28944 h 4925196"/>
                      <a:gd name="connsiteX3" fmla="*/ 6996766 w 9952518"/>
                      <a:gd name="connsiteY3" fmla="*/ 10071 h 4925196"/>
                      <a:gd name="connsiteX4" fmla="*/ 9113839 w 9952518"/>
                      <a:gd name="connsiteY4" fmla="*/ 176848 h 4925196"/>
                      <a:gd name="connsiteX5" fmla="*/ 9937873 w 9952518"/>
                      <a:gd name="connsiteY5" fmla="*/ 892867 h 4925196"/>
                      <a:gd name="connsiteX6" fmla="*/ 9937873 w 9952518"/>
                      <a:gd name="connsiteY6" fmla="*/ 4202997 h 4925196"/>
                      <a:gd name="connsiteX7" fmla="*/ 9113839 w 9952518"/>
                      <a:gd name="connsiteY7" fmla="*/ 4919016 h 4925196"/>
                      <a:gd name="connsiteX8" fmla="*/ 896350 w 9952518"/>
                      <a:gd name="connsiteY8" fmla="*/ 4919016 h 4925196"/>
                      <a:gd name="connsiteX9" fmla="*/ 72316 w 9952518"/>
                      <a:gd name="connsiteY9" fmla="*/ 4202997 h 4925196"/>
                      <a:gd name="connsiteX10" fmla="*/ 72316 w 9952518"/>
                      <a:gd name="connsiteY10" fmla="*/ 892867 h 4925196"/>
                      <a:gd name="connsiteX0" fmla="*/ 72316 w 9952518"/>
                      <a:gd name="connsiteY0" fmla="*/ 892867 h 4925196"/>
                      <a:gd name="connsiteX1" fmla="*/ 896350 w 9952518"/>
                      <a:gd name="connsiteY1" fmla="*/ 176848 h 4925196"/>
                      <a:gd name="connsiteX2" fmla="*/ 3938385 w 9952518"/>
                      <a:gd name="connsiteY2" fmla="*/ 28944 h 4925196"/>
                      <a:gd name="connsiteX3" fmla="*/ 6996766 w 9952518"/>
                      <a:gd name="connsiteY3" fmla="*/ 10071 h 4925196"/>
                      <a:gd name="connsiteX4" fmla="*/ 9113839 w 9952518"/>
                      <a:gd name="connsiteY4" fmla="*/ 176848 h 4925196"/>
                      <a:gd name="connsiteX5" fmla="*/ 9937873 w 9952518"/>
                      <a:gd name="connsiteY5" fmla="*/ 892867 h 4925196"/>
                      <a:gd name="connsiteX6" fmla="*/ 9937873 w 9952518"/>
                      <a:gd name="connsiteY6" fmla="*/ 4202997 h 4925196"/>
                      <a:gd name="connsiteX7" fmla="*/ 9113839 w 9952518"/>
                      <a:gd name="connsiteY7" fmla="*/ 4919016 h 4925196"/>
                      <a:gd name="connsiteX8" fmla="*/ 896350 w 9952518"/>
                      <a:gd name="connsiteY8" fmla="*/ 4919016 h 4925196"/>
                      <a:gd name="connsiteX9" fmla="*/ 72316 w 9952518"/>
                      <a:gd name="connsiteY9" fmla="*/ 4202997 h 4925196"/>
                      <a:gd name="connsiteX10" fmla="*/ 72316 w 9952518"/>
                      <a:gd name="connsiteY10" fmla="*/ 892867 h 492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52518" h="4925196" fill="none" extrusionOk="0">
                        <a:moveTo>
                          <a:pt x="72316" y="892867"/>
                        </a:moveTo>
                        <a:cubicBezTo>
                          <a:pt x="92177" y="659707"/>
                          <a:pt x="567242" y="361221"/>
                          <a:pt x="896350" y="176848"/>
                        </a:cubicBezTo>
                        <a:cubicBezTo>
                          <a:pt x="1436363" y="287901"/>
                          <a:pt x="2150559" y="105464"/>
                          <a:pt x="3938385" y="28944"/>
                        </a:cubicBezTo>
                        <a:cubicBezTo>
                          <a:pt x="5059616" y="143810"/>
                          <a:pt x="5899239" y="-147672"/>
                          <a:pt x="6996766" y="10071"/>
                        </a:cubicBezTo>
                        <a:cubicBezTo>
                          <a:pt x="7927420" y="103487"/>
                          <a:pt x="8624546" y="116467"/>
                          <a:pt x="9113839" y="176848"/>
                        </a:cubicBezTo>
                        <a:cubicBezTo>
                          <a:pt x="9449174" y="221145"/>
                          <a:pt x="9960662" y="485176"/>
                          <a:pt x="9937873" y="892867"/>
                        </a:cubicBezTo>
                        <a:cubicBezTo>
                          <a:pt x="9844204" y="1654314"/>
                          <a:pt x="9892978" y="3599207"/>
                          <a:pt x="9937873" y="4202997"/>
                        </a:cubicBezTo>
                        <a:cubicBezTo>
                          <a:pt x="9973842" y="4702347"/>
                          <a:pt x="9432269" y="4999306"/>
                          <a:pt x="9113839" y="4919016"/>
                        </a:cubicBezTo>
                        <a:cubicBezTo>
                          <a:pt x="8537511" y="4815391"/>
                          <a:pt x="3062478" y="5372944"/>
                          <a:pt x="896350" y="4919016"/>
                        </a:cubicBezTo>
                        <a:cubicBezTo>
                          <a:pt x="282972" y="4902623"/>
                          <a:pt x="-60248" y="4608563"/>
                          <a:pt x="72316" y="4202997"/>
                        </a:cubicBezTo>
                        <a:cubicBezTo>
                          <a:pt x="166126" y="2862231"/>
                          <a:pt x="-134809" y="2193041"/>
                          <a:pt x="72316" y="892867"/>
                        </a:cubicBezTo>
                        <a:close/>
                      </a:path>
                      <a:path w="9952518" h="4925196" stroke="0" extrusionOk="0">
                        <a:moveTo>
                          <a:pt x="72316" y="892867"/>
                        </a:moveTo>
                        <a:cubicBezTo>
                          <a:pt x="24013" y="481204"/>
                          <a:pt x="506020" y="404817"/>
                          <a:pt x="896350" y="176848"/>
                        </a:cubicBezTo>
                        <a:cubicBezTo>
                          <a:pt x="1552313" y="663910"/>
                          <a:pt x="2987029" y="287042"/>
                          <a:pt x="4803828" y="135889"/>
                        </a:cubicBezTo>
                        <a:cubicBezTo>
                          <a:pt x="6288863" y="366463"/>
                          <a:pt x="8326243" y="-243579"/>
                          <a:pt x="9113839" y="176848"/>
                        </a:cubicBezTo>
                        <a:cubicBezTo>
                          <a:pt x="10014889" y="330586"/>
                          <a:pt x="9942462" y="453152"/>
                          <a:pt x="9937873" y="892867"/>
                        </a:cubicBezTo>
                        <a:cubicBezTo>
                          <a:pt x="10182677" y="1677396"/>
                          <a:pt x="10037012" y="2892700"/>
                          <a:pt x="9937873" y="4202997"/>
                        </a:cubicBezTo>
                        <a:cubicBezTo>
                          <a:pt x="10059034" y="4505227"/>
                          <a:pt x="9589566" y="4976200"/>
                          <a:pt x="9113839" y="4919016"/>
                        </a:cubicBezTo>
                        <a:cubicBezTo>
                          <a:pt x="7115963" y="4854913"/>
                          <a:pt x="2093919" y="4511007"/>
                          <a:pt x="896350" y="4919016"/>
                        </a:cubicBezTo>
                        <a:cubicBezTo>
                          <a:pt x="300685" y="4920508"/>
                          <a:pt x="89882" y="4689199"/>
                          <a:pt x="72316" y="4202997"/>
                        </a:cubicBezTo>
                        <a:cubicBezTo>
                          <a:pt x="68897" y="3221189"/>
                          <a:pt x="436239" y="1792548"/>
                          <a:pt x="72316" y="892867"/>
                        </a:cubicBezTo>
                        <a:close/>
                      </a:path>
                      <a:path w="9952518" h="4925196" fill="none" stroke="0" extrusionOk="0">
                        <a:moveTo>
                          <a:pt x="72316" y="892867"/>
                        </a:moveTo>
                        <a:cubicBezTo>
                          <a:pt x="43167" y="567596"/>
                          <a:pt x="421712" y="131807"/>
                          <a:pt x="896350" y="176848"/>
                        </a:cubicBezTo>
                        <a:cubicBezTo>
                          <a:pt x="1510225" y="173331"/>
                          <a:pt x="2660912" y="-8985"/>
                          <a:pt x="3938385" y="28944"/>
                        </a:cubicBezTo>
                        <a:cubicBezTo>
                          <a:pt x="5430233" y="-110251"/>
                          <a:pt x="5703830" y="37747"/>
                          <a:pt x="6996766" y="10071"/>
                        </a:cubicBezTo>
                        <a:cubicBezTo>
                          <a:pt x="7909981" y="117639"/>
                          <a:pt x="8604909" y="103044"/>
                          <a:pt x="9113839" y="176848"/>
                        </a:cubicBezTo>
                        <a:cubicBezTo>
                          <a:pt x="9507662" y="155051"/>
                          <a:pt x="9910801" y="541921"/>
                          <a:pt x="9937873" y="892867"/>
                        </a:cubicBezTo>
                        <a:cubicBezTo>
                          <a:pt x="9810796" y="1381724"/>
                          <a:pt x="9682023" y="3524842"/>
                          <a:pt x="9937873" y="4202997"/>
                        </a:cubicBezTo>
                        <a:cubicBezTo>
                          <a:pt x="10029732" y="4703069"/>
                          <a:pt x="9524471" y="4841372"/>
                          <a:pt x="9113839" y="4919016"/>
                        </a:cubicBezTo>
                        <a:cubicBezTo>
                          <a:pt x="8470431" y="4882801"/>
                          <a:pt x="2671104" y="4929901"/>
                          <a:pt x="896350" y="4919016"/>
                        </a:cubicBezTo>
                        <a:cubicBezTo>
                          <a:pt x="324215" y="4974394"/>
                          <a:pt x="77654" y="4592430"/>
                          <a:pt x="72316" y="4202997"/>
                        </a:cubicBezTo>
                        <a:cubicBezTo>
                          <a:pt x="-126129" y="2777670"/>
                          <a:pt x="-31125" y="2053998"/>
                          <a:pt x="72316" y="892867"/>
                        </a:cubicBezTo>
                        <a:close/>
                      </a:path>
                      <a:path w="9952518" h="4925196" fill="none" stroke="0" extrusionOk="0">
                        <a:moveTo>
                          <a:pt x="72316" y="892867"/>
                        </a:moveTo>
                        <a:cubicBezTo>
                          <a:pt x="101098" y="570645"/>
                          <a:pt x="525302" y="366623"/>
                          <a:pt x="896350" y="176848"/>
                        </a:cubicBezTo>
                        <a:cubicBezTo>
                          <a:pt x="1632777" y="287868"/>
                          <a:pt x="2408876" y="8752"/>
                          <a:pt x="3938385" y="28944"/>
                        </a:cubicBezTo>
                        <a:cubicBezTo>
                          <a:pt x="5280998" y="9865"/>
                          <a:pt x="6085910" y="1909"/>
                          <a:pt x="6996766" y="10071"/>
                        </a:cubicBezTo>
                        <a:cubicBezTo>
                          <a:pt x="7828310" y="19468"/>
                          <a:pt x="8526844" y="-44515"/>
                          <a:pt x="9113839" y="176848"/>
                        </a:cubicBezTo>
                        <a:cubicBezTo>
                          <a:pt x="9622034" y="224865"/>
                          <a:pt x="9883978" y="544869"/>
                          <a:pt x="9937873" y="892867"/>
                        </a:cubicBezTo>
                        <a:cubicBezTo>
                          <a:pt x="9705961" y="1700073"/>
                          <a:pt x="9878475" y="3465133"/>
                          <a:pt x="9937873" y="4202997"/>
                        </a:cubicBezTo>
                        <a:cubicBezTo>
                          <a:pt x="9925406" y="4719041"/>
                          <a:pt x="9495079" y="4945901"/>
                          <a:pt x="9113839" y="4919016"/>
                        </a:cubicBezTo>
                        <a:cubicBezTo>
                          <a:pt x="8590973" y="5077213"/>
                          <a:pt x="2818992" y="5150884"/>
                          <a:pt x="896350" y="4919016"/>
                        </a:cubicBezTo>
                        <a:cubicBezTo>
                          <a:pt x="411974" y="4922186"/>
                          <a:pt x="-9881" y="4636742"/>
                          <a:pt x="72316" y="4202997"/>
                        </a:cubicBezTo>
                        <a:cubicBezTo>
                          <a:pt x="-96541" y="3018940"/>
                          <a:pt x="22377" y="2166130"/>
                          <a:pt x="72316" y="892867"/>
                        </a:cubicBezTo>
                        <a:close/>
                      </a:path>
                      <a:path w="9952518" h="4925196" fill="none" stroke="0" extrusionOk="0">
                        <a:moveTo>
                          <a:pt x="72316" y="892867"/>
                        </a:moveTo>
                        <a:cubicBezTo>
                          <a:pt x="73244" y="592142"/>
                          <a:pt x="522732" y="362105"/>
                          <a:pt x="896350" y="176848"/>
                        </a:cubicBezTo>
                        <a:cubicBezTo>
                          <a:pt x="1502808" y="387084"/>
                          <a:pt x="2303832" y="78012"/>
                          <a:pt x="3938385" y="28944"/>
                        </a:cubicBezTo>
                        <a:cubicBezTo>
                          <a:pt x="5081549" y="105924"/>
                          <a:pt x="6031905" y="-88670"/>
                          <a:pt x="6996766" y="10071"/>
                        </a:cubicBezTo>
                        <a:cubicBezTo>
                          <a:pt x="7946017" y="-8603"/>
                          <a:pt x="8591926" y="11603"/>
                          <a:pt x="9113839" y="176848"/>
                        </a:cubicBezTo>
                        <a:cubicBezTo>
                          <a:pt x="9570032" y="219657"/>
                          <a:pt x="9926544" y="532166"/>
                          <a:pt x="9937873" y="892867"/>
                        </a:cubicBezTo>
                        <a:cubicBezTo>
                          <a:pt x="9786119" y="1623275"/>
                          <a:pt x="9904627" y="3484870"/>
                          <a:pt x="9937873" y="4202997"/>
                        </a:cubicBezTo>
                        <a:cubicBezTo>
                          <a:pt x="9977763" y="4669870"/>
                          <a:pt x="9456293" y="4951656"/>
                          <a:pt x="9113839" y="4919016"/>
                        </a:cubicBezTo>
                        <a:cubicBezTo>
                          <a:pt x="8472386" y="4963648"/>
                          <a:pt x="3021265" y="5303634"/>
                          <a:pt x="896350" y="4919016"/>
                        </a:cubicBezTo>
                        <a:cubicBezTo>
                          <a:pt x="321570" y="4934469"/>
                          <a:pt x="-25127" y="4599215"/>
                          <a:pt x="72316" y="4202997"/>
                        </a:cubicBezTo>
                        <a:cubicBezTo>
                          <a:pt x="60341" y="2984542"/>
                          <a:pt x="-27168" y="2187061"/>
                          <a:pt x="72316" y="89286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xmlns="" id="{95E714E4-723B-0B88-C639-877C553D44DB}"/>
              </a:ext>
            </a:extLst>
          </p:cNvPr>
          <p:cNvSpPr txBox="1"/>
          <p:nvPr/>
        </p:nvSpPr>
        <p:spPr>
          <a:xfrm flipH="1">
            <a:off x="5544794" y="2923573"/>
            <a:ext cx="5996245" cy="2554545"/>
          </a:xfrm>
          <a:prstGeom prst="rect">
            <a:avLst/>
          </a:prstGeom>
          <a:noFill/>
        </p:spPr>
        <p:txBody>
          <a:bodyPr wrap="square" rtlCol="0">
            <a:spAutoFit/>
          </a:bodyPr>
          <a:lstStyle/>
          <a:p>
            <a:pPr algn="just" defTabSz="914446"/>
            <a:r>
              <a:rPr lang="vi-VN" sz="4000" i="1">
                <a:ln>
                  <a:solidFill>
                    <a:prstClr val="black"/>
                  </a:solidFill>
                </a:ln>
                <a:solidFill>
                  <a:prstClr val="black"/>
                </a:solidFill>
                <a:latin typeface="Arial" panose="020B0604020202020204" pitchFamily="34" charset="0"/>
              </a:rPr>
              <a:t>Các em thấy vi khuẩn có những hình dạng gì? Kích thước của vi khuẩn như thế nào?</a:t>
            </a:r>
            <a:endParaRPr lang="en-US" sz="4000">
              <a:ln>
                <a:solidFill>
                  <a:prstClr val="black"/>
                </a:solidFill>
              </a:ln>
              <a:solidFill>
                <a:prstClr val="black"/>
              </a:solidFill>
              <a:latin typeface="Calibri" panose="020F0502020204030204"/>
            </a:endParaRPr>
          </a:p>
        </p:txBody>
      </p:sp>
      <p:pic>
        <p:nvPicPr>
          <p:cNvPr id="2" name="Picture 1">
            <a:extLst>
              <a:ext uri="{FF2B5EF4-FFF2-40B4-BE49-F238E27FC236}">
                <a16:creationId xmlns:a16="http://schemas.microsoft.com/office/drawing/2014/main" xmlns="" id="{93F035E7-0E27-DF72-B22D-26BDDFF1A338}"/>
              </a:ext>
            </a:extLst>
          </p:cNvPr>
          <p:cNvPicPr>
            <a:picLocks noChangeAspect="1"/>
          </p:cNvPicPr>
          <p:nvPr/>
        </p:nvPicPr>
        <p:blipFill>
          <a:blip r:embed="rId4"/>
          <a:stretch>
            <a:fillRect/>
          </a:stretch>
        </p:blipFill>
        <p:spPr>
          <a:xfrm>
            <a:off x="1168401" y="177800"/>
            <a:ext cx="10790855" cy="1999661"/>
          </a:xfrm>
          <a:prstGeom prst="rect">
            <a:avLst/>
          </a:prstGeom>
        </p:spPr>
      </p:pic>
    </p:spTree>
    <p:extLst>
      <p:ext uri="{BB962C8B-B14F-4D97-AF65-F5344CB8AC3E}">
        <p14:creationId xmlns:p14="http://schemas.microsoft.com/office/powerpoint/2010/main" val="1670457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xmlns="" id="{240EA6B0-34C0-A44F-444F-61F55E6C80CF}"/>
              </a:ext>
            </a:extLst>
          </p:cNvPr>
          <p:cNvGrpSpPr/>
          <p:nvPr/>
        </p:nvGrpSpPr>
        <p:grpSpPr>
          <a:xfrm>
            <a:off x="8678" y="-127322"/>
            <a:ext cx="12183323" cy="6985323"/>
            <a:chOff x="8677" y="-127322"/>
            <a:chExt cx="12183323" cy="6985323"/>
          </a:xfrm>
        </p:grpSpPr>
        <p:pic>
          <p:nvPicPr>
            <p:cNvPr id="16" name="Hình ảnh 15" descr="Ảnh có chứa thực vật, bức vẽ, màu xanh lá cây, hình vẽ&#10;&#10;Mô tả được tạo tự động">
              <a:extLst>
                <a:ext uri="{FF2B5EF4-FFF2-40B4-BE49-F238E27FC236}">
                  <a16:creationId xmlns:a16="http://schemas.microsoft.com/office/drawing/2014/main" xmlns="" id="{5617EBEB-57A7-4976-930E-420F2FE0D1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 b="14051"/>
            <a:stretch/>
          </p:blipFill>
          <p:spPr>
            <a:xfrm>
              <a:off x="8677" y="-127322"/>
              <a:ext cx="12183323" cy="6985323"/>
            </a:xfrm>
            <a:prstGeom prst="rect">
              <a:avLst/>
            </a:prstGeom>
          </p:spPr>
        </p:pic>
        <p:sp>
          <p:nvSpPr>
            <p:cNvPr id="17" name="Rectangle: Rounded Corners 7">
              <a:extLst>
                <a:ext uri="{FF2B5EF4-FFF2-40B4-BE49-F238E27FC236}">
                  <a16:creationId xmlns:a16="http://schemas.microsoft.com/office/drawing/2014/main" xmlns="" id="{9B2471EF-E385-9F84-9E81-2F7257323053}"/>
                </a:ext>
              </a:extLst>
            </p:cNvPr>
            <p:cNvSpPr/>
            <p:nvPr/>
          </p:nvSpPr>
          <p:spPr>
            <a:xfrm>
              <a:off x="285948" y="138897"/>
              <a:ext cx="11620103" cy="6481822"/>
            </a:xfrm>
            <a:custGeom>
              <a:avLst/>
              <a:gdLst>
                <a:gd name="connsiteX0" fmla="*/ 0 w 11620103"/>
                <a:gd name="connsiteY0" fmla="*/ 601383 h 6481822"/>
                <a:gd name="connsiteX1" fmla="*/ 601383 w 11620103"/>
                <a:gd name="connsiteY1" fmla="*/ 0 h 6481822"/>
                <a:gd name="connsiteX2" fmla="*/ 11018720 w 11620103"/>
                <a:gd name="connsiteY2" fmla="*/ 0 h 6481822"/>
                <a:gd name="connsiteX3" fmla="*/ 11620103 w 11620103"/>
                <a:gd name="connsiteY3" fmla="*/ 601383 h 6481822"/>
                <a:gd name="connsiteX4" fmla="*/ 11620103 w 11620103"/>
                <a:gd name="connsiteY4" fmla="*/ 5880439 h 6481822"/>
                <a:gd name="connsiteX5" fmla="*/ 11018720 w 11620103"/>
                <a:gd name="connsiteY5" fmla="*/ 6481822 h 6481822"/>
                <a:gd name="connsiteX6" fmla="*/ 601383 w 11620103"/>
                <a:gd name="connsiteY6" fmla="*/ 6481822 h 6481822"/>
                <a:gd name="connsiteX7" fmla="*/ 0 w 11620103"/>
                <a:gd name="connsiteY7" fmla="*/ 5880439 h 6481822"/>
                <a:gd name="connsiteX8" fmla="*/ 0 w 11620103"/>
                <a:gd name="connsiteY8" fmla="*/ 601383 h 648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103" h="6481822" fill="none" extrusionOk="0">
                  <a:moveTo>
                    <a:pt x="0" y="601383"/>
                  </a:moveTo>
                  <a:cubicBezTo>
                    <a:pt x="-50876" y="261019"/>
                    <a:pt x="272493" y="2654"/>
                    <a:pt x="601383" y="0"/>
                  </a:cubicBezTo>
                  <a:cubicBezTo>
                    <a:pt x="3142678" y="130954"/>
                    <a:pt x="6538595" y="43574"/>
                    <a:pt x="11018720" y="0"/>
                  </a:cubicBezTo>
                  <a:cubicBezTo>
                    <a:pt x="11357401" y="10083"/>
                    <a:pt x="11643594" y="298022"/>
                    <a:pt x="11620103" y="601383"/>
                  </a:cubicBezTo>
                  <a:cubicBezTo>
                    <a:pt x="11469664" y="1170351"/>
                    <a:pt x="11705982" y="5075671"/>
                    <a:pt x="11620103" y="5880439"/>
                  </a:cubicBezTo>
                  <a:cubicBezTo>
                    <a:pt x="11570421" y="6220732"/>
                    <a:pt x="11343133" y="6476494"/>
                    <a:pt x="11018720" y="6481822"/>
                  </a:cubicBezTo>
                  <a:cubicBezTo>
                    <a:pt x="9382752" y="6637019"/>
                    <a:pt x="2522211" y="6644842"/>
                    <a:pt x="601383" y="6481822"/>
                  </a:cubicBezTo>
                  <a:cubicBezTo>
                    <a:pt x="271220" y="6455143"/>
                    <a:pt x="-12095" y="6219637"/>
                    <a:pt x="0" y="5880439"/>
                  </a:cubicBezTo>
                  <a:cubicBezTo>
                    <a:pt x="64656" y="4843845"/>
                    <a:pt x="-17807" y="2736735"/>
                    <a:pt x="0" y="601383"/>
                  </a:cubicBezTo>
                  <a:close/>
                </a:path>
                <a:path w="11620103" h="6481822" stroke="0" extrusionOk="0">
                  <a:moveTo>
                    <a:pt x="0" y="601383"/>
                  </a:moveTo>
                  <a:cubicBezTo>
                    <a:pt x="-36691" y="246616"/>
                    <a:pt x="220837" y="18169"/>
                    <a:pt x="601383" y="0"/>
                  </a:cubicBezTo>
                  <a:cubicBezTo>
                    <a:pt x="1677712" y="132882"/>
                    <a:pt x="6466900" y="-84951"/>
                    <a:pt x="11018720" y="0"/>
                  </a:cubicBezTo>
                  <a:cubicBezTo>
                    <a:pt x="11329811" y="20550"/>
                    <a:pt x="11613354" y="306553"/>
                    <a:pt x="11620103" y="601383"/>
                  </a:cubicBezTo>
                  <a:cubicBezTo>
                    <a:pt x="11640290" y="3020001"/>
                    <a:pt x="11772583" y="3710951"/>
                    <a:pt x="11620103" y="5880439"/>
                  </a:cubicBezTo>
                  <a:cubicBezTo>
                    <a:pt x="11663830" y="6217761"/>
                    <a:pt x="11362822" y="6457193"/>
                    <a:pt x="11018720" y="6481822"/>
                  </a:cubicBezTo>
                  <a:cubicBezTo>
                    <a:pt x="7653351" y="6569461"/>
                    <a:pt x="3863927" y="6409143"/>
                    <a:pt x="601383" y="6481822"/>
                  </a:cubicBezTo>
                  <a:cubicBezTo>
                    <a:pt x="262969" y="6421943"/>
                    <a:pt x="-33423" y="6259022"/>
                    <a:pt x="0" y="5880439"/>
                  </a:cubicBezTo>
                  <a:cubicBezTo>
                    <a:pt x="-38581" y="3455823"/>
                    <a:pt x="63341" y="3069587"/>
                    <a:pt x="0" y="601383"/>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xmlns="" sd="1219033472">
                    <a:custGeom>
                      <a:avLst/>
                      <a:gdLst>
                        <a:gd name="connsiteX0" fmla="*/ 0 w 17430155"/>
                        <a:gd name="connsiteY0" fmla="*/ 902075 h 9722733"/>
                        <a:gd name="connsiteX1" fmla="*/ 902075 w 17430155"/>
                        <a:gd name="connsiteY1" fmla="*/ 0 h 9722733"/>
                        <a:gd name="connsiteX2" fmla="*/ 16528080 w 17430155"/>
                        <a:gd name="connsiteY2" fmla="*/ 0 h 9722733"/>
                        <a:gd name="connsiteX3" fmla="*/ 17430155 w 17430155"/>
                        <a:gd name="connsiteY3" fmla="*/ 902075 h 9722733"/>
                        <a:gd name="connsiteX4" fmla="*/ 17430155 w 17430155"/>
                        <a:gd name="connsiteY4" fmla="*/ 8820658 h 9722733"/>
                        <a:gd name="connsiteX5" fmla="*/ 16528080 w 17430155"/>
                        <a:gd name="connsiteY5" fmla="*/ 9722733 h 9722733"/>
                        <a:gd name="connsiteX6" fmla="*/ 902075 w 17430155"/>
                        <a:gd name="connsiteY6" fmla="*/ 9722733 h 9722733"/>
                        <a:gd name="connsiteX7" fmla="*/ 0 w 17430155"/>
                        <a:gd name="connsiteY7" fmla="*/ 8820658 h 9722733"/>
                        <a:gd name="connsiteX8" fmla="*/ 0 w 17430155"/>
                        <a:gd name="connsiteY8" fmla="*/ 902075 h 97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0155" h="9722733" fill="none" extrusionOk="0">
                          <a:moveTo>
                            <a:pt x="0" y="902075"/>
                          </a:moveTo>
                          <a:cubicBezTo>
                            <a:pt x="-89500" y="389397"/>
                            <a:pt x="461085" y="46789"/>
                            <a:pt x="902075" y="0"/>
                          </a:cubicBezTo>
                          <a:cubicBezTo>
                            <a:pt x="3964383" y="130954"/>
                            <a:pt x="13610738" y="43574"/>
                            <a:pt x="16528080" y="0"/>
                          </a:cubicBezTo>
                          <a:cubicBezTo>
                            <a:pt x="17039390" y="20191"/>
                            <a:pt x="17441489" y="417757"/>
                            <a:pt x="17430155" y="902075"/>
                          </a:cubicBezTo>
                          <a:cubicBezTo>
                            <a:pt x="17279716" y="3846964"/>
                            <a:pt x="17516034" y="6697284"/>
                            <a:pt x="17430155" y="8820658"/>
                          </a:cubicBezTo>
                          <a:cubicBezTo>
                            <a:pt x="17334541" y="9334561"/>
                            <a:pt x="16963543" y="9679444"/>
                            <a:pt x="16528080" y="9722733"/>
                          </a:cubicBezTo>
                          <a:cubicBezTo>
                            <a:pt x="10203896" y="9877930"/>
                            <a:pt x="3343698" y="9885753"/>
                            <a:pt x="902075" y="9722733"/>
                          </a:cubicBezTo>
                          <a:cubicBezTo>
                            <a:pt x="408900" y="9654740"/>
                            <a:pt x="-81428" y="9366407"/>
                            <a:pt x="0" y="8820658"/>
                          </a:cubicBezTo>
                          <a:cubicBezTo>
                            <a:pt x="64656" y="6463496"/>
                            <a:pt x="-17807" y="3300749"/>
                            <a:pt x="0" y="902075"/>
                          </a:cubicBezTo>
                          <a:close/>
                        </a:path>
                        <a:path w="17430155" h="9722733" stroke="0" extrusionOk="0">
                          <a:moveTo>
                            <a:pt x="0" y="902075"/>
                          </a:moveTo>
                          <a:cubicBezTo>
                            <a:pt x="-67424" y="362284"/>
                            <a:pt x="374490" y="11028"/>
                            <a:pt x="902075" y="0"/>
                          </a:cubicBezTo>
                          <a:cubicBezTo>
                            <a:pt x="6666505" y="132882"/>
                            <a:pt x="9372285" y="-84951"/>
                            <a:pt x="16528080" y="0"/>
                          </a:cubicBezTo>
                          <a:cubicBezTo>
                            <a:pt x="16994694" y="30847"/>
                            <a:pt x="17419412" y="463255"/>
                            <a:pt x="17430155" y="902075"/>
                          </a:cubicBezTo>
                          <a:cubicBezTo>
                            <a:pt x="17450342" y="2529242"/>
                            <a:pt x="17582635" y="7443629"/>
                            <a:pt x="17430155" y="8820658"/>
                          </a:cubicBezTo>
                          <a:cubicBezTo>
                            <a:pt x="17460704" y="9322484"/>
                            <a:pt x="17047834" y="9678380"/>
                            <a:pt x="16528080" y="9722733"/>
                          </a:cubicBezTo>
                          <a:cubicBezTo>
                            <a:pt x="14725022" y="9810372"/>
                            <a:pt x="6768821" y="9650054"/>
                            <a:pt x="902075" y="9722733"/>
                          </a:cubicBezTo>
                          <a:cubicBezTo>
                            <a:pt x="398862" y="9674949"/>
                            <a:pt x="-38144" y="9371869"/>
                            <a:pt x="0" y="8820658"/>
                          </a:cubicBezTo>
                          <a:cubicBezTo>
                            <a:pt x="-38581" y="5076045"/>
                            <a:pt x="63341" y="3633519"/>
                            <a:pt x="0" y="9020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600">
                <a:solidFill>
                  <a:prstClr val="white"/>
                </a:solidFill>
                <a:latin typeface="Arial" panose="020B0604020202020204" pitchFamily="34" charset="0"/>
              </a:endParaRPr>
            </a:p>
          </p:txBody>
        </p:sp>
      </p:grpSp>
      <p:pic>
        <p:nvPicPr>
          <p:cNvPr id="3" name="Hình ảnh 2" descr="Ảnh có chứa bàn, đồ đạc, trong nhà, Mặt người&#10;&#10;Mô tả được tạo tự động">
            <a:extLst>
              <a:ext uri="{FF2B5EF4-FFF2-40B4-BE49-F238E27FC236}">
                <a16:creationId xmlns:a16="http://schemas.microsoft.com/office/drawing/2014/main" xmlns="" id="{6E836017-95E1-533D-3BE6-0656759926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25"/>
          <a:stretch/>
        </p:blipFill>
        <p:spPr>
          <a:xfrm>
            <a:off x="1" y="-127322"/>
            <a:ext cx="12183323" cy="7157138"/>
          </a:xfrm>
          <a:prstGeom prst="rect">
            <a:avLst/>
          </a:prstGeom>
        </p:spPr>
      </p:pic>
      <p:sp>
        <p:nvSpPr>
          <p:cNvPr id="4" name="Hộp Văn bản 3">
            <a:extLst>
              <a:ext uri="{FF2B5EF4-FFF2-40B4-BE49-F238E27FC236}">
                <a16:creationId xmlns:a16="http://schemas.microsoft.com/office/drawing/2014/main" xmlns="" id="{0F2A8787-07C8-D669-C118-EEC5B3F44D7E}"/>
              </a:ext>
            </a:extLst>
          </p:cNvPr>
          <p:cNvSpPr txBox="1"/>
          <p:nvPr/>
        </p:nvSpPr>
        <p:spPr>
          <a:xfrm>
            <a:off x="874998" y="1"/>
            <a:ext cx="10442006" cy="3046988"/>
          </a:xfrm>
          <a:prstGeom prst="rect">
            <a:avLst/>
          </a:prstGeom>
          <a:noFill/>
        </p:spPr>
        <p:txBody>
          <a:bodyPr wrap="square">
            <a:spAutoFit/>
          </a:bodyPr>
          <a:lstStyle/>
          <a:p>
            <a:pPr algn="ctr" defTabSz="914446">
              <a:defRPr/>
            </a:pPr>
            <a:r>
              <a:rPr lang="vi-VN" sz="9600">
                <a:ln w="250825">
                  <a:solidFill>
                    <a:prstClr val="white"/>
                  </a:solidFill>
                </a:ln>
                <a:solidFill>
                  <a:srgbClr val="4472C4">
                    <a:lumMod val="75000"/>
                  </a:srgbClr>
                </a:solidFill>
                <a:latin typeface="SVN-Apple" panose="02040603050506020204" pitchFamily="18" charset="0"/>
                <a:cs typeface="Arial" panose="020B0604020202020204" pitchFamily="34" charset="0"/>
              </a:rPr>
              <a:t>CHIA SẺ TRƯỚC LỚP</a:t>
            </a:r>
          </a:p>
        </p:txBody>
      </p:sp>
      <p:sp>
        <p:nvSpPr>
          <p:cNvPr id="5" name="Hộp Văn bản 4">
            <a:extLst>
              <a:ext uri="{FF2B5EF4-FFF2-40B4-BE49-F238E27FC236}">
                <a16:creationId xmlns:a16="http://schemas.microsoft.com/office/drawing/2014/main" xmlns="" id="{52805277-C92B-631D-FB1D-8DB9FD97C37B}"/>
              </a:ext>
            </a:extLst>
          </p:cNvPr>
          <p:cNvSpPr txBox="1"/>
          <p:nvPr/>
        </p:nvSpPr>
        <p:spPr>
          <a:xfrm>
            <a:off x="874998" y="1"/>
            <a:ext cx="10442006" cy="3046988"/>
          </a:xfrm>
          <a:prstGeom prst="rect">
            <a:avLst/>
          </a:prstGeom>
          <a:noFill/>
        </p:spPr>
        <p:txBody>
          <a:bodyPr wrap="square">
            <a:spAutoFit/>
          </a:bodyPr>
          <a:lstStyle/>
          <a:p>
            <a:pPr algn="ctr" defTabSz="914446">
              <a:defRPr/>
            </a:pPr>
            <a:r>
              <a:rPr lang="vi-VN" sz="9600">
                <a:solidFill>
                  <a:srgbClr val="4472C4">
                    <a:lumMod val="75000"/>
                  </a:srgbClr>
                </a:solidFill>
                <a:latin typeface="SVN-Apple" panose="02040603050506020204" pitchFamily="18" charset="0"/>
                <a:cs typeface="Arial" panose="020B0604020202020204" pitchFamily="34" charset="0"/>
              </a:rPr>
              <a:t>CHIA SẺ TRƯỚC LỚP</a:t>
            </a:r>
          </a:p>
        </p:txBody>
      </p:sp>
    </p:spTree>
    <p:extLst>
      <p:ext uri="{BB962C8B-B14F-4D97-AF65-F5344CB8AC3E}">
        <p14:creationId xmlns:p14="http://schemas.microsoft.com/office/powerpoint/2010/main" val="290182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xmlns="" id="{F3384AD6-5ED1-1FA7-0ADE-4A977B5C93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custGeom>
                    <a:avLst/>
                    <a:gdLst>
                      <a:gd name="connsiteX0" fmla="*/ 0 w 17579340"/>
                      <a:gd name="connsiteY0" fmla="*/ 972831 h 9784080"/>
                      <a:gd name="connsiteX1" fmla="*/ 972831 w 17579340"/>
                      <a:gd name="connsiteY1" fmla="*/ 0 h 9784080"/>
                      <a:gd name="connsiteX2" fmla="*/ 16606509 w 17579340"/>
                      <a:gd name="connsiteY2" fmla="*/ 0 h 9784080"/>
                      <a:gd name="connsiteX3" fmla="*/ 17579340 w 17579340"/>
                      <a:gd name="connsiteY3" fmla="*/ 972831 h 9784080"/>
                      <a:gd name="connsiteX4" fmla="*/ 17579340 w 17579340"/>
                      <a:gd name="connsiteY4" fmla="*/ 8811249 h 9784080"/>
                      <a:gd name="connsiteX5" fmla="*/ 16606509 w 17579340"/>
                      <a:gd name="connsiteY5" fmla="*/ 9784080 h 9784080"/>
                      <a:gd name="connsiteX6" fmla="*/ 972831 w 17579340"/>
                      <a:gd name="connsiteY6" fmla="*/ 9784080 h 9784080"/>
                      <a:gd name="connsiteX7" fmla="*/ 0 w 17579340"/>
                      <a:gd name="connsiteY7" fmla="*/ 8811249 h 9784080"/>
                      <a:gd name="connsiteX8" fmla="*/ 0 w 17579340"/>
                      <a:gd name="connsiteY8" fmla="*/ 972831 h 978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9340" h="9784080" fill="none" extrusionOk="0">
                        <a:moveTo>
                          <a:pt x="0" y="972831"/>
                        </a:moveTo>
                        <a:cubicBezTo>
                          <a:pt x="-59276" y="425963"/>
                          <a:pt x="499362" y="52185"/>
                          <a:pt x="972831" y="0"/>
                        </a:cubicBezTo>
                        <a:cubicBezTo>
                          <a:pt x="3397512" y="130954"/>
                          <a:pt x="12893476" y="43574"/>
                          <a:pt x="16606509" y="0"/>
                        </a:cubicBezTo>
                        <a:cubicBezTo>
                          <a:pt x="17151173" y="11374"/>
                          <a:pt x="17632837" y="501081"/>
                          <a:pt x="17579340" y="972831"/>
                        </a:cubicBezTo>
                        <a:cubicBezTo>
                          <a:pt x="17428901" y="3681575"/>
                          <a:pt x="17665219" y="7205047"/>
                          <a:pt x="17579340" y="8811249"/>
                        </a:cubicBezTo>
                        <a:cubicBezTo>
                          <a:pt x="17515159" y="9359068"/>
                          <a:pt x="17115721" y="9764714"/>
                          <a:pt x="16606509" y="9784080"/>
                        </a:cubicBezTo>
                        <a:cubicBezTo>
                          <a:pt x="12098524" y="9939277"/>
                          <a:pt x="3734418" y="9947100"/>
                          <a:pt x="972831" y="9784080"/>
                        </a:cubicBezTo>
                        <a:cubicBezTo>
                          <a:pt x="440197" y="9721233"/>
                          <a:pt x="-63045" y="9385341"/>
                          <a:pt x="0" y="8811249"/>
                        </a:cubicBezTo>
                        <a:cubicBezTo>
                          <a:pt x="64656" y="6045480"/>
                          <a:pt x="-17807" y="2864866"/>
                          <a:pt x="0" y="972831"/>
                        </a:cubicBezTo>
                        <a:close/>
                      </a:path>
                      <a:path w="17579340" h="9784080" stroke="0" extrusionOk="0">
                        <a:moveTo>
                          <a:pt x="0" y="972831"/>
                        </a:moveTo>
                        <a:cubicBezTo>
                          <a:pt x="-39010" y="411489"/>
                          <a:pt x="346250" y="33516"/>
                          <a:pt x="972831" y="0"/>
                        </a:cubicBezTo>
                        <a:cubicBezTo>
                          <a:pt x="5430549" y="132882"/>
                          <a:pt x="14128919" y="-84951"/>
                          <a:pt x="16606509" y="0"/>
                        </a:cubicBezTo>
                        <a:cubicBezTo>
                          <a:pt x="17083365" y="59008"/>
                          <a:pt x="17573130" y="469878"/>
                          <a:pt x="17579340" y="972831"/>
                        </a:cubicBezTo>
                        <a:cubicBezTo>
                          <a:pt x="17599527" y="4576406"/>
                          <a:pt x="17731820" y="6882681"/>
                          <a:pt x="17579340" y="8811249"/>
                        </a:cubicBezTo>
                        <a:cubicBezTo>
                          <a:pt x="17614186" y="9352663"/>
                          <a:pt x="17168059" y="9734133"/>
                          <a:pt x="16606509" y="9784080"/>
                        </a:cubicBezTo>
                        <a:cubicBezTo>
                          <a:pt x="9822929" y="9871719"/>
                          <a:pt x="7426561" y="9711401"/>
                          <a:pt x="972831" y="9784080"/>
                        </a:cubicBezTo>
                        <a:cubicBezTo>
                          <a:pt x="430003" y="9731168"/>
                          <a:pt x="-16949" y="9372083"/>
                          <a:pt x="0" y="8811249"/>
                        </a:cubicBezTo>
                        <a:cubicBezTo>
                          <a:pt x="-38581" y="6175663"/>
                          <a:pt x="63341" y="3382932"/>
                          <a:pt x="0" y="9728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600">
              <a:solidFill>
                <a:prstClr val="white"/>
              </a:solidFill>
              <a:latin typeface="Arial" panose="020B0604020202020204" pitchFamily="34" charset="0"/>
            </a:endParaRPr>
          </a:p>
        </p:txBody>
      </p:sp>
      <p:pic>
        <p:nvPicPr>
          <p:cNvPr id="10" name="Picture 9">
            <a:extLst>
              <a:ext uri="{FF2B5EF4-FFF2-40B4-BE49-F238E27FC236}">
                <a16:creationId xmlns:a16="http://schemas.microsoft.com/office/drawing/2014/main" xmlns="" id="{45E420A4-70D1-0A46-A482-1D41A8119C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6651" y="2758785"/>
            <a:ext cx="2270884" cy="2348380"/>
          </a:xfrm>
          <a:prstGeom prst="rect">
            <a:avLst/>
          </a:prstGeom>
        </p:spPr>
      </p:pic>
      <p:pic>
        <p:nvPicPr>
          <p:cNvPr id="13" name="Picture 12">
            <a:extLst>
              <a:ext uri="{FF2B5EF4-FFF2-40B4-BE49-F238E27FC236}">
                <a16:creationId xmlns:a16="http://schemas.microsoft.com/office/drawing/2014/main" xmlns="" id="{190FB5B3-B1B0-8217-C8F4-E607604D8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382" y="2847506"/>
            <a:ext cx="1998202" cy="2275857"/>
          </a:xfrm>
          <a:prstGeom prst="rect">
            <a:avLst/>
          </a:prstGeom>
        </p:spPr>
      </p:pic>
      <p:pic>
        <p:nvPicPr>
          <p:cNvPr id="15" name="Picture 14">
            <a:extLst>
              <a:ext uri="{FF2B5EF4-FFF2-40B4-BE49-F238E27FC236}">
                <a16:creationId xmlns:a16="http://schemas.microsoft.com/office/drawing/2014/main" xmlns="" id="{5975C357-629B-1BC7-4820-FC69ACD7D4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2661" y="2742588"/>
            <a:ext cx="2016516" cy="2380775"/>
          </a:xfrm>
          <a:prstGeom prst="rect">
            <a:avLst/>
          </a:prstGeom>
        </p:spPr>
      </p:pic>
      <p:sp>
        <p:nvSpPr>
          <p:cNvPr id="18" name="Rectangle: Rounded Corners 18">
            <a:extLst>
              <a:ext uri="{FF2B5EF4-FFF2-40B4-BE49-F238E27FC236}">
                <a16:creationId xmlns:a16="http://schemas.microsoft.com/office/drawing/2014/main" xmlns="" id="{18601D9E-8782-CC82-404A-F9F53DB19C61}"/>
              </a:ext>
            </a:extLst>
          </p:cNvPr>
          <p:cNvSpPr/>
          <p:nvPr/>
        </p:nvSpPr>
        <p:spPr>
          <a:xfrm>
            <a:off x="3942914" y="951407"/>
            <a:ext cx="4015763" cy="991216"/>
          </a:xfrm>
          <a:prstGeom prst="roundRect">
            <a:avLst>
              <a:gd name="adj" fmla="val 21442"/>
            </a:avLst>
          </a:prstGeom>
          <a:solidFill>
            <a:schemeClr val="accent1">
              <a:lumMod val="20000"/>
              <a:lumOff val="80000"/>
            </a:schemeClr>
          </a:solidFill>
          <a:ln w="38100">
            <a:solidFill>
              <a:schemeClr val="accent1">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400" b="1">
                <a:solidFill>
                  <a:prstClr val="black"/>
                </a:solidFill>
                <a:latin typeface="Calibri" panose="020F0502020204030204" pitchFamily="34" charset="0"/>
                <a:cs typeface="Calibri" panose="020F0502020204030204" pitchFamily="34" charset="0"/>
              </a:rPr>
              <a:t>Hình dạng </a:t>
            </a:r>
            <a:endParaRPr lang="en-US" sz="54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0065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800" decel="100000"/>
                                        <p:tgtEl>
                                          <p:spTgt spid="18"/>
                                        </p:tgtEl>
                                      </p:cBhvr>
                                    </p:animEffect>
                                    <p:anim calcmode="lin" valueType="num">
                                      <p:cBhvr>
                                        <p:cTn id="8" dur="800" decel="100000" fill="hold"/>
                                        <p:tgtEl>
                                          <p:spTgt spid="18"/>
                                        </p:tgtEl>
                                        <p:attrNameLst>
                                          <p:attrName>style.rotation</p:attrName>
                                        </p:attrNameLst>
                                      </p:cBhvr>
                                      <p:tavLst>
                                        <p:tav tm="0">
                                          <p:val>
                                            <p:fltVal val="-90"/>
                                          </p:val>
                                        </p:tav>
                                        <p:tav tm="100000">
                                          <p:val>
                                            <p:fltVal val="0"/>
                                          </p:val>
                                        </p:tav>
                                      </p:tavLst>
                                    </p:anim>
                                    <p:anim calcmode="lin" valueType="num">
                                      <p:cBhvr>
                                        <p:cTn id="9" dur="800" decel="100000" fill="hold"/>
                                        <p:tgtEl>
                                          <p:spTgt spid="18"/>
                                        </p:tgtEl>
                                        <p:attrNameLst>
                                          <p:attrName>ppt_x</p:attrName>
                                        </p:attrNameLst>
                                      </p:cBhvr>
                                      <p:tavLst>
                                        <p:tav tm="0">
                                          <p:val>
                                            <p:strVal val="#ppt_x+0.4"/>
                                          </p:val>
                                        </p:tav>
                                        <p:tav tm="100000">
                                          <p:val>
                                            <p:strVal val="#ppt_x-0.05"/>
                                          </p:val>
                                        </p:tav>
                                      </p:tavLst>
                                    </p:anim>
                                    <p:anim calcmode="lin" valueType="num">
                                      <p:cBhvr>
                                        <p:cTn id="10" dur="800" decel="100000" fill="hold"/>
                                        <p:tgtEl>
                                          <p:spTgt spid="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sz="1200"/>
            </a:p>
          </p:txBody>
        </p:sp>
      </p:grpSp>
      <p:sp>
        <p:nvSpPr>
          <p:cNvPr id="4" name="Freeform 4"/>
          <p:cNvSpPr/>
          <p:nvPr/>
        </p:nvSpPr>
        <p:spPr>
          <a:xfrm>
            <a:off x="5537200" y="584201"/>
            <a:ext cx="5434734" cy="8443795"/>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5" name="Freeform 5"/>
          <p:cNvSpPr/>
          <p:nvPr/>
        </p:nvSpPr>
        <p:spPr>
          <a:xfrm>
            <a:off x="-1718130" y="41148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8558462" y="-10231"/>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10590669" y="5526266"/>
            <a:ext cx="2663469" cy="2663469"/>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8" name="Freeform 8"/>
          <p:cNvSpPr/>
          <p:nvPr/>
        </p:nvSpPr>
        <p:spPr>
          <a:xfrm>
            <a:off x="1590911" y="3063525"/>
            <a:ext cx="3046501" cy="3108675"/>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pic>
        <p:nvPicPr>
          <p:cNvPr id="14" name="Picture 13">
            <a:extLst>
              <a:ext uri="{FF2B5EF4-FFF2-40B4-BE49-F238E27FC236}">
                <a16:creationId xmlns:a16="http://schemas.microsoft.com/office/drawing/2014/main" xmlns="" id="{8C6C9D55-6393-C810-3E7C-043304FF82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8000" y="1600200"/>
            <a:ext cx="5287119" cy="4460468"/>
          </a:xfrm>
          <a:prstGeom prst="rect">
            <a:avLst/>
          </a:prstGeom>
        </p:spPr>
      </p:pic>
    </p:spTree>
    <p:extLst>
      <p:ext uri="{BB962C8B-B14F-4D97-AF65-F5344CB8AC3E}">
        <p14:creationId xmlns:p14="http://schemas.microsoft.com/office/powerpoint/2010/main" val="193066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xmlns="" id="{F3384AD6-5ED1-1FA7-0ADE-4A977B5C93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xmlns=""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custGeom>
                    <a:avLst/>
                    <a:gdLst>
                      <a:gd name="connsiteX0" fmla="*/ 0 w 17579340"/>
                      <a:gd name="connsiteY0" fmla="*/ 972831 h 9784080"/>
                      <a:gd name="connsiteX1" fmla="*/ 972831 w 17579340"/>
                      <a:gd name="connsiteY1" fmla="*/ 0 h 9784080"/>
                      <a:gd name="connsiteX2" fmla="*/ 16606509 w 17579340"/>
                      <a:gd name="connsiteY2" fmla="*/ 0 h 9784080"/>
                      <a:gd name="connsiteX3" fmla="*/ 17579340 w 17579340"/>
                      <a:gd name="connsiteY3" fmla="*/ 972831 h 9784080"/>
                      <a:gd name="connsiteX4" fmla="*/ 17579340 w 17579340"/>
                      <a:gd name="connsiteY4" fmla="*/ 8811249 h 9784080"/>
                      <a:gd name="connsiteX5" fmla="*/ 16606509 w 17579340"/>
                      <a:gd name="connsiteY5" fmla="*/ 9784080 h 9784080"/>
                      <a:gd name="connsiteX6" fmla="*/ 972831 w 17579340"/>
                      <a:gd name="connsiteY6" fmla="*/ 9784080 h 9784080"/>
                      <a:gd name="connsiteX7" fmla="*/ 0 w 17579340"/>
                      <a:gd name="connsiteY7" fmla="*/ 8811249 h 9784080"/>
                      <a:gd name="connsiteX8" fmla="*/ 0 w 17579340"/>
                      <a:gd name="connsiteY8" fmla="*/ 972831 h 978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9340" h="9784080" fill="none" extrusionOk="0">
                        <a:moveTo>
                          <a:pt x="0" y="972831"/>
                        </a:moveTo>
                        <a:cubicBezTo>
                          <a:pt x="-59276" y="425963"/>
                          <a:pt x="499362" y="52185"/>
                          <a:pt x="972831" y="0"/>
                        </a:cubicBezTo>
                        <a:cubicBezTo>
                          <a:pt x="3397512" y="130954"/>
                          <a:pt x="12893476" y="43574"/>
                          <a:pt x="16606509" y="0"/>
                        </a:cubicBezTo>
                        <a:cubicBezTo>
                          <a:pt x="17151173" y="11374"/>
                          <a:pt x="17632837" y="501081"/>
                          <a:pt x="17579340" y="972831"/>
                        </a:cubicBezTo>
                        <a:cubicBezTo>
                          <a:pt x="17428901" y="3681575"/>
                          <a:pt x="17665219" y="7205047"/>
                          <a:pt x="17579340" y="8811249"/>
                        </a:cubicBezTo>
                        <a:cubicBezTo>
                          <a:pt x="17515159" y="9359068"/>
                          <a:pt x="17115721" y="9764714"/>
                          <a:pt x="16606509" y="9784080"/>
                        </a:cubicBezTo>
                        <a:cubicBezTo>
                          <a:pt x="12098524" y="9939277"/>
                          <a:pt x="3734418" y="9947100"/>
                          <a:pt x="972831" y="9784080"/>
                        </a:cubicBezTo>
                        <a:cubicBezTo>
                          <a:pt x="440197" y="9721233"/>
                          <a:pt x="-63045" y="9385341"/>
                          <a:pt x="0" y="8811249"/>
                        </a:cubicBezTo>
                        <a:cubicBezTo>
                          <a:pt x="64656" y="6045480"/>
                          <a:pt x="-17807" y="2864866"/>
                          <a:pt x="0" y="972831"/>
                        </a:cubicBezTo>
                        <a:close/>
                      </a:path>
                      <a:path w="17579340" h="9784080" stroke="0" extrusionOk="0">
                        <a:moveTo>
                          <a:pt x="0" y="972831"/>
                        </a:moveTo>
                        <a:cubicBezTo>
                          <a:pt x="-39010" y="411489"/>
                          <a:pt x="346250" y="33516"/>
                          <a:pt x="972831" y="0"/>
                        </a:cubicBezTo>
                        <a:cubicBezTo>
                          <a:pt x="5430549" y="132882"/>
                          <a:pt x="14128919" y="-84951"/>
                          <a:pt x="16606509" y="0"/>
                        </a:cubicBezTo>
                        <a:cubicBezTo>
                          <a:pt x="17083365" y="59008"/>
                          <a:pt x="17573130" y="469878"/>
                          <a:pt x="17579340" y="972831"/>
                        </a:cubicBezTo>
                        <a:cubicBezTo>
                          <a:pt x="17599527" y="4576406"/>
                          <a:pt x="17731820" y="6882681"/>
                          <a:pt x="17579340" y="8811249"/>
                        </a:cubicBezTo>
                        <a:cubicBezTo>
                          <a:pt x="17614186" y="9352663"/>
                          <a:pt x="17168059" y="9734133"/>
                          <a:pt x="16606509" y="9784080"/>
                        </a:cubicBezTo>
                        <a:cubicBezTo>
                          <a:pt x="9822929" y="9871719"/>
                          <a:pt x="7426561" y="9711401"/>
                          <a:pt x="972831" y="9784080"/>
                        </a:cubicBezTo>
                        <a:cubicBezTo>
                          <a:pt x="430003" y="9731168"/>
                          <a:pt x="-16949" y="9372083"/>
                          <a:pt x="0" y="8811249"/>
                        </a:cubicBezTo>
                        <a:cubicBezTo>
                          <a:pt x="-38581" y="6175663"/>
                          <a:pt x="63341" y="3382932"/>
                          <a:pt x="0" y="9728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600">
              <a:solidFill>
                <a:prstClr val="white"/>
              </a:solidFill>
              <a:latin typeface="Arial" panose="020B0604020202020204" pitchFamily="34" charset="0"/>
            </a:endParaRPr>
          </a:p>
        </p:txBody>
      </p:sp>
      <p:pic>
        <p:nvPicPr>
          <p:cNvPr id="10" name="Picture 9">
            <a:extLst>
              <a:ext uri="{FF2B5EF4-FFF2-40B4-BE49-F238E27FC236}">
                <a16:creationId xmlns:a16="http://schemas.microsoft.com/office/drawing/2014/main" xmlns="" id="{45E420A4-70D1-0A46-A482-1D41A8119C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4326" y="1818261"/>
            <a:ext cx="1564274" cy="1617656"/>
          </a:xfrm>
          <a:prstGeom prst="rect">
            <a:avLst/>
          </a:prstGeom>
        </p:spPr>
      </p:pic>
      <p:pic>
        <p:nvPicPr>
          <p:cNvPr id="13" name="Picture 12">
            <a:extLst>
              <a:ext uri="{FF2B5EF4-FFF2-40B4-BE49-F238E27FC236}">
                <a16:creationId xmlns:a16="http://schemas.microsoft.com/office/drawing/2014/main" xmlns="" id="{190FB5B3-B1B0-8217-C8F4-E607604D8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3457" y="855613"/>
            <a:ext cx="1376440" cy="1567700"/>
          </a:xfrm>
          <a:prstGeom prst="rect">
            <a:avLst/>
          </a:prstGeom>
        </p:spPr>
      </p:pic>
      <p:pic>
        <p:nvPicPr>
          <p:cNvPr id="15" name="Picture 14">
            <a:extLst>
              <a:ext uri="{FF2B5EF4-FFF2-40B4-BE49-F238E27FC236}">
                <a16:creationId xmlns:a16="http://schemas.microsoft.com/office/drawing/2014/main" xmlns="" id="{5975C357-629B-1BC7-4820-FC69ACD7D4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0709" y="783343"/>
            <a:ext cx="1389055" cy="1639971"/>
          </a:xfrm>
          <a:prstGeom prst="rect">
            <a:avLst/>
          </a:prstGeom>
        </p:spPr>
      </p:pic>
      <p:pic>
        <p:nvPicPr>
          <p:cNvPr id="17" name="Picture 16">
            <a:extLst>
              <a:ext uri="{FF2B5EF4-FFF2-40B4-BE49-F238E27FC236}">
                <a16:creationId xmlns:a16="http://schemas.microsoft.com/office/drawing/2014/main" xmlns="" id="{4297D025-9457-36AA-8097-C77EE2893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5024" y="3506863"/>
            <a:ext cx="2375505" cy="2960131"/>
          </a:xfrm>
          <a:prstGeom prst="rect">
            <a:avLst/>
          </a:prstGeom>
        </p:spPr>
      </p:pic>
      <p:sp>
        <p:nvSpPr>
          <p:cNvPr id="18" name="Rectangle: Rounded Corners 18">
            <a:extLst>
              <a:ext uri="{FF2B5EF4-FFF2-40B4-BE49-F238E27FC236}">
                <a16:creationId xmlns:a16="http://schemas.microsoft.com/office/drawing/2014/main" xmlns="" id="{18601D9E-8782-CC82-404A-F9F53DB19C61}"/>
              </a:ext>
            </a:extLst>
          </p:cNvPr>
          <p:cNvSpPr/>
          <p:nvPr/>
        </p:nvSpPr>
        <p:spPr>
          <a:xfrm>
            <a:off x="4245051" y="659405"/>
            <a:ext cx="4015763" cy="991216"/>
          </a:xfrm>
          <a:prstGeom prst="roundRect">
            <a:avLst>
              <a:gd name="adj" fmla="val 21442"/>
            </a:avLst>
          </a:prstGeom>
          <a:solidFill>
            <a:schemeClr val="accent1">
              <a:lumMod val="20000"/>
              <a:lumOff val="80000"/>
            </a:schemeClr>
          </a:solidFill>
          <a:ln w="38100">
            <a:solidFill>
              <a:schemeClr val="accent1">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5400" b="1">
                <a:solidFill>
                  <a:prstClr val="black"/>
                </a:solidFill>
                <a:latin typeface="Calibri" panose="020F0502020204030204" pitchFamily="34" charset="0"/>
                <a:cs typeface="Calibri" panose="020F0502020204030204" pitchFamily="34" charset="0"/>
              </a:rPr>
              <a:t>Kích thước </a:t>
            </a:r>
            <a:endParaRPr lang="en-US" sz="5400" b="1" dirty="0">
              <a:solidFill>
                <a:prstClr val="black"/>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B851FF91-B995-6191-8D3D-783B99BBCA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217" r="54550" b="7710"/>
          <a:stretch/>
        </p:blipFill>
        <p:spPr>
          <a:xfrm>
            <a:off x="1325367" y="3562797"/>
            <a:ext cx="4927565" cy="2848261"/>
          </a:xfrm>
          <a:prstGeom prst="rect">
            <a:avLst/>
          </a:prstGeom>
        </p:spPr>
      </p:pic>
    </p:spTree>
    <p:extLst>
      <p:ext uri="{BB962C8B-B14F-4D97-AF65-F5344CB8AC3E}">
        <p14:creationId xmlns:p14="http://schemas.microsoft.com/office/powerpoint/2010/main" val="4103654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800" decel="100000"/>
                                        <p:tgtEl>
                                          <p:spTgt spid="18"/>
                                        </p:tgtEl>
                                      </p:cBhvr>
                                    </p:animEffect>
                                    <p:anim calcmode="lin" valueType="num">
                                      <p:cBhvr>
                                        <p:cTn id="8" dur="800" decel="100000" fill="hold"/>
                                        <p:tgtEl>
                                          <p:spTgt spid="18"/>
                                        </p:tgtEl>
                                        <p:attrNameLst>
                                          <p:attrName>style.rotation</p:attrName>
                                        </p:attrNameLst>
                                      </p:cBhvr>
                                      <p:tavLst>
                                        <p:tav tm="0">
                                          <p:val>
                                            <p:fltVal val="-90"/>
                                          </p:val>
                                        </p:tav>
                                        <p:tav tm="100000">
                                          <p:val>
                                            <p:fltVal val="0"/>
                                          </p:val>
                                        </p:tav>
                                      </p:tavLst>
                                    </p:anim>
                                    <p:anim calcmode="lin" valueType="num">
                                      <p:cBhvr>
                                        <p:cTn id="9" dur="800" decel="100000" fill="hold"/>
                                        <p:tgtEl>
                                          <p:spTgt spid="18"/>
                                        </p:tgtEl>
                                        <p:attrNameLst>
                                          <p:attrName>ppt_x</p:attrName>
                                        </p:attrNameLst>
                                      </p:cBhvr>
                                      <p:tavLst>
                                        <p:tav tm="0">
                                          <p:val>
                                            <p:strVal val="#ppt_x+0.4"/>
                                          </p:val>
                                        </p:tav>
                                        <p:tav tm="100000">
                                          <p:val>
                                            <p:strVal val="#ppt_x-0.05"/>
                                          </p:val>
                                        </p:tav>
                                      </p:tavLst>
                                    </p:anim>
                                    <p:anim calcmode="lin" valueType="num">
                                      <p:cBhvr>
                                        <p:cTn id="10" dur="800" decel="100000" fill="hold"/>
                                        <p:tgtEl>
                                          <p:spTgt spid="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ình vẽ, bầu trời, bức vẽ, tác phẩm nghệ thuật&#10;&#10;Mô tả được tạo tự động">
            <a:extLst>
              <a:ext uri="{FF2B5EF4-FFF2-40B4-BE49-F238E27FC236}">
                <a16:creationId xmlns:a16="http://schemas.microsoft.com/office/drawing/2014/main" xmlns="" id="{4A72FAEC-7A6D-C4A9-E32D-B1E35E6B01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pic>
        <p:nvPicPr>
          <p:cNvPr id="2" name="Hình ảnh 1" descr="Ảnh có chứa cỏ, phong cảnh, bầu trời, ngoài trời&#10;&#10;Mô tả được tạo tự động">
            <a:extLst>
              <a:ext uri="{FF2B5EF4-FFF2-40B4-BE49-F238E27FC236}">
                <a16:creationId xmlns:a16="http://schemas.microsoft.com/office/drawing/2014/main" xmlns="" id="{CC12A91C-5079-46DE-CEA4-EA1CBE7E47F3}"/>
              </a:ext>
            </a:extLst>
          </p:cNvPr>
          <p:cNvPicPr>
            <a:picLocks noChangeAspect="1"/>
          </p:cNvPicPr>
          <p:nvPr/>
        </p:nvPicPr>
        <p:blipFill rotWithShape="1">
          <a:blip r:embed="rId3">
            <a:extLst>
              <a:ext uri="{28A0092B-C50C-407E-A947-70E740481C1C}">
                <a14:useLocalDpi xmlns:a14="http://schemas.microsoft.com/office/drawing/2010/main" val="0"/>
              </a:ext>
            </a:extLst>
          </a:blip>
          <a:srcRect b="14928"/>
          <a:stretch/>
        </p:blipFill>
        <p:spPr>
          <a:xfrm>
            <a:off x="21108" y="2374262"/>
            <a:ext cx="12192000" cy="4483738"/>
          </a:xfrm>
          <a:prstGeom prst="rect">
            <a:avLst/>
          </a:prstGeom>
        </p:spPr>
      </p:pic>
      <p:sp>
        <p:nvSpPr>
          <p:cNvPr id="4" name="Rectangle: Rounded Corners 7">
            <a:extLst>
              <a:ext uri="{FF2B5EF4-FFF2-40B4-BE49-F238E27FC236}">
                <a16:creationId xmlns:a16="http://schemas.microsoft.com/office/drawing/2014/main" xmlns="" id="{0CB4FB53-D1B5-1CD7-7377-C99D44533143}"/>
              </a:ext>
            </a:extLst>
          </p:cNvPr>
          <p:cNvSpPr/>
          <p:nvPr/>
        </p:nvSpPr>
        <p:spPr>
          <a:xfrm>
            <a:off x="236220" y="381001"/>
            <a:ext cx="11719560" cy="5682205"/>
          </a:xfrm>
          <a:custGeom>
            <a:avLst/>
            <a:gdLst>
              <a:gd name="connsiteX0" fmla="*/ 0 w 11719560"/>
              <a:gd name="connsiteY0" fmla="*/ 564982 h 5682205"/>
              <a:gd name="connsiteX1" fmla="*/ 564982 w 11719560"/>
              <a:gd name="connsiteY1" fmla="*/ 0 h 5682205"/>
              <a:gd name="connsiteX2" fmla="*/ 11154578 w 11719560"/>
              <a:gd name="connsiteY2" fmla="*/ 0 h 5682205"/>
              <a:gd name="connsiteX3" fmla="*/ 11719560 w 11719560"/>
              <a:gd name="connsiteY3" fmla="*/ 564982 h 5682205"/>
              <a:gd name="connsiteX4" fmla="*/ 11719560 w 11719560"/>
              <a:gd name="connsiteY4" fmla="*/ 5117223 h 5682205"/>
              <a:gd name="connsiteX5" fmla="*/ 11154578 w 11719560"/>
              <a:gd name="connsiteY5" fmla="*/ 5682205 h 5682205"/>
              <a:gd name="connsiteX6" fmla="*/ 564982 w 11719560"/>
              <a:gd name="connsiteY6" fmla="*/ 5682205 h 5682205"/>
              <a:gd name="connsiteX7" fmla="*/ 0 w 11719560"/>
              <a:gd name="connsiteY7" fmla="*/ 5117223 h 5682205"/>
              <a:gd name="connsiteX8" fmla="*/ 0 w 11719560"/>
              <a:gd name="connsiteY8" fmla="*/ 564982 h 568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5682205" fill="none" extrusionOk="0">
                <a:moveTo>
                  <a:pt x="0" y="564982"/>
                </a:moveTo>
                <a:cubicBezTo>
                  <a:pt x="-47413" y="245282"/>
                  <a:pt x="293852" y="33450"/>
                  <a:pt x="564982" y="0"/>
                </a:cubicBezTo>
                <a:cubicBezTo>
                  <a:pt x="2804777" y="130954"/>
                  <a:pt x="9504603" y="43574"/>
                  <a:pt x="11154578" y="0"/>
                </a:cubicBezTo>
                <a:cubicBezTo>
                  <a:pt x="11489820" y="35753"/>
                  <a:pt x="11724565" y="259082"/>
                  <a:pt x="11719560" y="564982"/>
                </a:cubicBezTo>
                <a:cubicBezTo>
                  <a:pt x="11569121" y="1287610"/>
                  <a:pt x="11805439" y="4649918"/>
                  <a:pt x="11719560" y="5117223"/>
                </a:cubicBezTo>
                <a:cubicBezTo>
                  <a:pt x="11695072" y="5433275"/>
                  <a:pt x="11433232" y="5659175"/>
                  <a:pt x="11154578" y="5682205"/>
                </a:cubicBezTo>
                <a:cubicBezTo>
                  <a:pt x="7219094" y="5837402"/>
                  <a:pt x="4780319" y="5845225"/>
                  <a:pt x="564982" y="5682205"/>
                </a:cubicBezTo>
                <a:cubicBezTo>
                  <a:pt x="255972" y="5641345"/>
                  <a:pt x="-27288" y="5445188"/>
                  <a:pt x="0" y="5117223"/>
                </a:cubicBezTo>
                <a:cubicBezTo>
                  <a:pt x="64656" y="4252514"/>
                  <a:pt x="-17807" y="1455218"/>
                  <a:pt x="0" y="564982"/>
                </a:cubicBezTo>
                <a:close/>
              </a:path>
              <a:path w="11719560" h="5682205" stroke="0" extrusionOk="0">
                <a:moveTo>
                  <a:pt x="0" y="564982"/>
                </a:moveTo>
                <a:cubicBezTo>
                  <a:pt x="-41437" y="227392"/>
                  <a:pt x="212494" y="15184"/>
                  <a:pt x="564982" y="0"/>
                </a:cubicBezTo>
                <a:cubicBezTo>
                  <a:pt x="4154466" y="132882"/>
                  <a:pt x="8664576" y="-84951"/>
                  <a:pt x="11154578" y="0"/>
                </a:cubicBezTo>
                <a:cubicBezTo>
                  <a:pt x="11448608" y="17579"/>
                  <a:pt x="11713782" y="284888"/>
                  <a:pt x="11719560" y="564982"/>
                </a:cubicBezTo>
                <a:cubicBezTo>
                  <a:pt x="11739747" y="1836056"/>
                  <a:pt x="11872040" y="4514456"/>
                  <a:pt x="11719560" y="5117223"/>
                </a:cubicBezTo>
                <a:cubicBezTo>
                  <a:pt x="11732338" y="5430770"/>
                  <a:pt x="11481701" y="5651146"/>
                  <a:pt x="11154578" y="5682205"/>
                </a:cubicBezTo>
                <a:cubicBezTo>
                  <a:pt x="8271628" y="5769844"/>
                  <a:pt x="2371985" y="5609526"/>
                  <a:pt x="564982" y="5682205"/>
                </a:cubicBezTo>
                <a:cubicBezTo>
                  <a:pt x="249925" y="5653348"/>
                  <a:pt x="-17789" y="5453975"/>
                  <a:pt x="0" y="5117223"/>
                </a:cubicBezTo>
                <a:cubicBezTo>
                  <a:pt x="-38581" y="4389411"/>
                  <a:pt x="63341" y="1727625"/>
                  <a:pt x="0" y="564982"/>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custGeom>
                    <a:avLst/>
                    <a:gdLst>
                      <a:gd name="connsiteX0" fmla="*/ 0 w 17579340"/>
                      <a:gd name="connsiteY0" fmla="*/ 847473 h 8523308"/>
                      <a:gd name="connsiteX1" fmla="*/ 847473 w 17579340"/>
                      <a:gd name="connsiteY1" fmla="*/ 0 h 8523308"/>
                      <a:gd name="connsiteX2" fmla="*/ 16731867 w 17579340"/>
                      <a:gd name="connsiteY2" fmla="*/ 0 h 8523308"/>
                      <a:gd name="connsiteX3" fmla="*/ 17579340 w 17579340"/>
                      <a:gd name="connsiteY3" fmla="*/ 847473 h 8523308"/>
                      <a:gd name="connsiteX4" fmla="*/ 17579340 w 17579340"/>
                      <a:gd name="connsiteY4" fmla="*/ 7675835 h 8523308"/>
                      <a:gd name="connsiteX5" fmla="*/ 16731867 w 17579340"/>
                      <a:gd name="connsiteY5" fmla="*/ 8523308 h 8523308"/>
                      <a:gd name="connsiteX6" fmla="*/ 847473 w 17579340"/>
                      <a:gd name="connsiteY6" fmla="*/ 8523308 h 8523308"/>
                      <a:gd name="connsiteX7" fmla="*/ 0 w 17579340"/>
                      <a:gd name="connsiteY7" fmla="*/ 7675835 h 8523308"/>
                      <a:gd name="connsiteX8" fmla="*/ 0 w 17579340"/>
                      <a:gd name="connsiteY8" fmla="*/ 847473 h 852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79340" h="8523308" fill="none" extrusionOk="0">
                        <a:moveTo>
                          <a:pt x="0" y="847473"/>
                        </a:moveTo>
                        <a:cubicBezTo>
                          <a:pt x="-26518" y="375138"/>
                          <a:pt x="448833" y="56762"/>
                          <a:pt x="847473" y="0"/>
                        </a:cubicBezTo>
                        <a:cubicBezTo>
                          <a:pt x="7852689" y="130954"/>
                          <a:pt x="12434620" y="43574"/>
                          <a:pt x="16731867" y="0"/>
                        </a:cubicBezTo>
                        <a:cubicBezTo>
                          <a:pt x="17214002" y="21701"/>
                          <a:pt x="17592265" y="395259"/>
                          <a:pt x="17579340" y="847473"/>
                        </a:cubicBezTo>
                        <a:cubicBezTo>
                          <a:pt x="17428901" y="1797846"/>
                          <a:pt x="17665219" y="6981365"/>
                          <a:pt x="17579340" y="7675835"/>
                        </a:cubicBezTo>
                        <a:cubicBezTo>
                          <a:pt x="17567944" y="8145752"/>
                          <a:pt x="17138743" y="8481102"/>
                          <a:pt x="16731867" y="8523308"/>
                        </a:cubicBezTo>
                        <a:cubicBezTo>
                          <a:pt x="14384531" y="8678505"/>
                          <a:pt x="7710158" y="8686328"/>
                          <a:pt x="847473" y="8523308"/>
                        </a:cubicBezTo>
                        <a:cubicBezTo>
                          <a:pt x="385393" y="8442612"/>
                          <a:pt x="-68806" y="8184057"/>
                          <a:pt x="0" y="7675835"/>
                        </a:cubicBezTo>
                        <a:cubicBezTo>
                          <a:pt x="64656" y="6583204"/>
                          <a:pt x="-17807" y="3785975"/>
                          <a:pt x="0" y="847473"/>
                        </a:cubicBezTo>
                        <a:close/>
                      </a:path>
                      <a:path w="17579340" h="8523308" stroke="0" extrusionOk="0">
                        <a:moveTo>
                          <a:pt x="0" y="847473"/>
                        </a:moveTo>
                        <a:cubicBezTo>
                          <a:pt x="-45653" y="351267"/>
                          <a:pt x="328343" y="19173"/>
                          <a:pt x="847473" y="0"/>
                        </a:cubicBezTo>
                        <a:cubicBezTo>
                          <a:pt x="7084566" y="132882"/>
                          <a:pt x="13712637" y="-84951"/>
                          <a:pt x="16731867" y="0"/>
                        </a:cubicBezTo>
                        <a:cubicBezTo>
                          <a:pt x="17170866" y="28366"/>
                          <a:pt x="17564133" y="463481"/>
                          <a:pt x="17579340" y="847473"/>
                        </a:cubicBezTo>
                        <a:cubicBezTo>
                          <a:pt x="17599527" y="3256765"/>
                          <a:pt x="17731820" y="5024791"/>
                          <a:pt x="17579340" y="7675835"/>
                        </a:cubicBezTo>
                        <a:cubicBezTo>
                          <a:pt x="17610845" y="8147618"/>
                          <a:pt x="17237917" y="8445096"/>
                          <a:pt x="16731867" y="8523308"/>
                        </a:cubicBezTo>
                        <a:cubicBezTo>
                          <a:pt x="13319233" y="8610947"/>
                          <a:pt x="7419701" y="8450629"/>
                          <a:pt x="847473" y="8523308"/>
                        </a:cubicBezTo>
                        <a:cubicBezTo>
                          <a:pt x="377370" y="8503693"/>
                          <a:pt x="-22669" y="8175384"/>
                          <a:pt x="0" y="7675835"/>
                        </a:cubicBezTo>
                        <a:cubicBezTo>
                          <a:pt x="-38581" y="5809872"/>
                          <a:pt x="63341" y="2237453"/>
                          <a:pt x="0" y="84747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600">
              <a:solidFill>
                <a:prstClr val="white"/>
              </a:solidFill>
              <a:latin typeface="Arial" panose="020B0604020202020204" pitchFamily="34" charset="0"/>
            </a:endParaRPr>
          </a:p>
        </p:txBody>
      </p:sp>
      <p:sp>
        <p:nvSpPr>
          <p:cNvPr id="6" name="Hộp Văn bản 5">
            <a:extLst>
              <a:ext uri="{FF2B5EF4-FFF2-40B4-BE49-F238E27FC236}">
                <a16:creationId xmlns:a16="http://schemas.microsoft.com/office/drawing/2014/main" xmlns="" id="{0C91FED5-84EB-9E15-2285-072ECDAD7A8E}"/>
              </a:ext>
            </a:extLst>
          </p:cNvPr>
          <p:cNvSpPr txBox="1"/>
          <p:nvPr/>
        </p:nvSpPr>
        <p:spPr>
          <a:xfrm>
            <a:off x="1056291" y="1524780"/>
            <a:ext cx="10657489" cy="3170099"/>
          </a:xfrm>
          <a:prstGeom prst="rect">
            <a:avLst/>
          </a:prstGeom>
          <a:noFill/>
        </p:spPr>
        <p:txBody>
          <a:bodyPr wrap="square" rtlCol="0">
            <a:spAutoFit/>
          </a:bodyPr>
          <a:lstStyle/>
          <a:p>
            <a:pPr algn="just" defTabSz="914446"/>
            <a:r>
              <a:rPr lang="vi-VN" sz="4000">
                <a:solidFill>
                  <a:prstClr val="black"/>
                </a:solidFill>
                <a:latin typeface="Calibri" panose="020F0502020204030204" pitchFamily="34" charset="0"/>
                <a:cs typeface="Calibri" panose="020F0502020204030204" pitchFamily="34" charset="0"/>
              </a:rPr>
              <a:t>Vi khuẩn là sinh vật đơn bào rất nhỏ bé, có kích thước khoảng 0,5 – 10 micrômét. Micrômét là đơn vị đo lường quốc tế, viết tắt là µm (1 µm = 0,0001 cm). Vi khuẩn nhỏ bé tới mức có vài nghìn vi khuẩn có thể bám trên một cái đinh ghim.</a:t>
            </a:r>
          </a:p>
        </p:txBody>
      </p:sp>
      <p:sp>
        <p:nvSpPr>
          <p:cNvPr id="13" name="Hộp Văn bản 12">
            <a:extLst>
              <a:ext uri="{FF2B5EF4-FFF2-40B4-BE49-F238E27FC236}">
                <a16:creationId xmlns:a16="http://schemas.microsoft.com/office/drawing/2014/main" xmlns="" id="{E6B25DA7-71C1-4929-E9E9-A052B971C8ED}"/>
              </a:ext>
            </a:extLst>
          </p:cNvPr>
          <p:cNvSpPr txBox="1"/>
          <p:nvPr/>
        </p:nvSpPr>
        <p:spPr>
          <a:xfrm>
            <a:off x="4120599" y="486807"/>
            <a:ext cx="4443736" cy="1107996"/>
          </a:xfrm>
          <a:prstGeom prst="rect">
            <a:avLst/>
          </a:prstGeom>
          <a:noFill/>
        </p:spPr>
        <p:txBody>
          <a:bodyPr wrap="square">
            <a:spAutoFit/>
          </a:bodyPr>
          <a:lstStyle/>
          <a:p>
            <a:pPr defTabSz="914446">
              <a:defRPr/>
            </a:pPr>
            <a:r>
              <a:rPr lang="en-US" sz="6600">
                <a:solidFill>
                  <a:srgbClr val="0070C0"/>
                </a:solidFill>
                <a:latin typeface="UTM Mother" panose="02040603050506020204" pitchFamily="18" charset="0"/>
                <a:cs typeface="Arial" panose="020B0604020202020204" pitchFamily="34" charset="0"/>
              </a:rPr>
              <a:t>Mở rộng</a:t>
            </a:r>
            <a:endParaRPr lang="vi-VN" sz="2000">
              <a:solidFill>
                <a:prstClr val="black"/>
              </a:solidFill>
              <a:latin typeface="Arial" panose="020B0604020202020204" pitchFamily="34" charset="0"/>
            </a:endParaRPr>
          </a:p>
        </p:txBody>
      </p:sp>
      <p:pic>
        <p:nvPicPr>
          <p:cNvPr id="5" name="Hình ảnh 4">
            <a:extLst>
              <a:ext uri="{FF2B5EF4-FFF2-40B4-BE49-F238E27FC236}">
                <a16:creationId xmlns:a16="http://schemas.microsoft.com/office/drawing/2014/main" xmlns="" id="{09835935-F824-F073-52BC-FAC1718DB6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2813" l="5034" r="91965">
                        <a14:foregroundMark x1="12197" y1="44375" x2="13843" y2="52969"/>
                        <a14:foregroundMark x1="12875" y1="59844" x2="14521" y2="71875"/>
                        <a14:foregroundMark x1="12972" y1="81563" x2="17909" y2="78750"/>
                        <a14:foregroundMark x1="16747" y1="89063" x2="50145" y2="85938"/>
                        <a14:foregroundMark x1="41142" y1="92813" x2="68538" y2="92031"/>
                        <a14:foregroundMark x1="84995" y1="82344" x2="89642" y2="90938"/>
                        <a14:foregroundMark x1="87125" y1="79219" x2="87706" y2="86094"/>
                        <a14:foregroundMark x1="55760" y1="34688" x2="58761" y2="51719"/>
                        <a14:foregroundMark x1="56050" y1="30781" x2="56534" y2="38906"/>
                        <a14:foregroundMark x1="35528" y1="36563" x2="34947" y2="49219"/>
                        <a14:foregroundMark x1="5034" y1="51719" x2="6196" y2="54531"/>
                        <a14:foregroundMark x1="39109" y1="47500" x2="39109" y2="59375"/>
                        <a14:foregroundMark x1="39109" y1="65156" x2="39593" y2="67500"/>
                        <a14:foregroundMark x1="36980" y1="66875" x2="36205" y2="70469"/>
                        <a14:foregroundMark x1="42207" y1="71094" x2="42207" y2="71094"/>
                        <a14:foregroundMark x1="43950" y1="71094" x2="43950" y2="71094"/>
                        <a14:foregroundMark x1="84027" y1="39531" x2="82575" y2="49688"/>
                        <a14:foregroundMark x1="80155" y1="57500" x2="81510" y2="71875"/>
                        <a14:foregroundMark x1="81994" y1="72031" x2="82672" y2="73281"/>
                        <a14:foregroundMark x1="72410" y1="39844" x2="73863" y2="44219"/>
                        <a14:foregroundMark x1="91965" y1="47969" x2="84511" y2="53281"/>
                        <a14:foregroundMark x1="91384" y1="39531" x2="90900" y2="41250"/>
                        <a14:foregroundMark x1="82962" y1="37344" x2="83446" y2="40313"/>
                        <a14:foregroundMark x1="42110" y1="68438" x2="42207" y2="69688"/>
                        <a14:foregroundMark x1="23136" y1="45625" x2="23136" y2="46719"/>
                        <a14:foregroundMark x1="11423" y1="40000" x2="11423" y2="43750"/>
                        <a14:foregroundMark x1="58277" y1="36094" x2="58567" y2="37969"/>
                        <a14:foregroundMark x1="5131" y1="90781" x2="5131" y2="90781"/>
                      </a14:backgroundRemoval>
                    </a14:imgEffect>
                  </a14:imgLayer>
                </a14:imgProps>
              </a:ext>
            </a:extLst>
          </a:blip>
          <a:stretch>
            <a:fillRect/>
          </a:stretch>
        </p:blipFill>
        <p:spPr>
          <a:xfrm>
            <a:off x="3649383" y="3933180"/>
            <a:ext cx="4914952" cy="3045082"/>
          </a:xfrm>
          <a:prstGeom prst="rect">
            <a:avLst/>
          </a:prstGeom>
        </p:spPr>
      </p:pic>
    </p:spTree>
    <p:extLst>
      <p:ext uri="{BB962C8B-B14F-4D97-AF65-F5344CB8AC3E}">
        <p14:creationId xmlns:p14="http://schemas.microsoft.com/office/powerpoint/2010/main" val="485679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3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sz="1200"/>
            </a:p>
          </p:txBody>
        </p:sp>
      </p:grpSp>
      <p:sp>
        <p:nvSpPr>
          <p:cNvPr id="4" name="Freeform 4"/>
          <p:cNvSpPr/>
          <p:nvPr/>
        </p:nvSpPr>
        <p:spPr>
          <a:xfrm>
            <a:off x="5537200" y="584201"/>
            <a:ext cx="5434734" cy="8443795"/>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5" name="Freeform 5"/>
          <p:cNvSpPr/>
          <p:nvPr/>
        </p:nvSpPr>
        <p:spPr>
          <a:xfrm>
            <a:off x="-1718130" y="41148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8558462" y="-10231"/>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10590669" y="5526266"/>
            <a:ext cx="2663469" cy="2663469"/>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8" name="Freeform 8"/>
          <p:cNvSpPr/>
          <p:nvPr/>
        </p:nvSpPr>
        <p:spPr>
          <a:xfrm>
            <a:off x="1590911" y="3063525"/>
            <a:ext cx="3046501" cy="3108675"/>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pic>
        <p:nvPicPr>
          <p:cNvPr id="10" name="Picture 9" descr="A logo with a black background&#10;&#10;Description automatically generated">
            <a:extLst>
              <a:ext uri="{FF2B5EF4-FFF2-40B4-BE49-F238E27FC236}">
                <a16:creationId xmlns:a16="http://schemas.microsoft.com/office/drawing/2014/main" xmlns=""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3247" y="1752600"/>
            <a:ext cx="7428753" cy="5740400"/>
          </a:xfrm>
          <a:prstGeom prst="rect">
            <a:avLst/>
          </a:prstGeom>
        </p:spPr>
      </p:pic>
    </p:spTree>
    <p:extLst>
      <p:ext uri="{BB962C8B-B14F-4D97-AF65-F5344CB8AC3E}">
        <p14:creationId xmlns:p14="http://schemas.microsoft.com/office/powerpoint/2010/main" val="21524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8CC3871-3BF4-34A0-A936-21E60AF27241}"/>
              </a:ext>
            </a:extLst>
          </p:cNvPr>
          <p:cNvSpPr/>
          <p:nvPr/>
        </p:nvSpPr>
        <p:spPr>
          <a:xfrm>
            <a:off x="567070" y="1819489"/>
            <a:ext cx="11057860" cy="4708311"/>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219231">
              <a:buClr>
                <a:srgbClr val="000000"/>
              </a:buClr>
              <a:defRPr/>
            </a:pPr>
            <a:endParaRPr lang="en-US" sz="1867" kern="0">
              <a:solidFill>
                <a:srgbClr val="73BCFF"/>
              </a:solidFill>
              <a:latin typeface="Arial"/>
              <a:sym typeface="Arial"/>
            </a:endParaRPr>
          </a:p>
        </p:txBody>
      </p:sp>
      <p:sp>
        <p:nvSpPr>
          <p:cNvPr id="4" name="TextBox 3">
            <a:extLst>
              <a:ext uri="{FF2B5EF4-FFF2-40B4-BE49-F238E27FC236}">
                <a16:creationId xmlns:a16="http://schemas.microsoft.com/office/drawing/2014/main" xmlns="" id="{9E528B81-5C3B-D736-5BE0-4176328D4138}"/>
              </a:ext>
            </a:extLst>
          </p:cNvPr>
          <p:cNvSpPr txBox="1"/>
          <p:nvPr/>
        </p:nvSpPr>
        <p:spPr>
          <a:xfrm>
            <a:off x="762000" y="1955800"/>
            <a:ext cx="10639483" cy="4524315"/>
          </a:xfrm>
          <a:prstGeom prst="rect">
            <a:avLst/>
          </a:prstGeom>
          <a:noFill/>
        </p:spPr>
        <p:txBody>
          <a:bodyPr wrap="square" rtlCol="0">
            <a:spAutoFit/>
          </a:bodyPr>
          <a:lstStyle/>
          <a:p>
            <a:pPr algn="just" defTabSz="1219231">
              <a:buClr>
                <a:srgbClr val="000000"/>
              </a:buClr>
            </a:pPr>
            <a:r>
              <a:rPr lang="vi-VN" sz="3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p>
        </p:txBody>
      </p:sp>
      <p:sp>
        <p:nvSpPr>
          <p:cNvPr id="3" name="Rectangle: Rounded Corners 5">
            <a:extLst>
              <a:ext uri="{FF2B5EF4-FFF2-40B4-BE49-F238E27FC236}">
                <a16:creationId xmlns:a16="http://schemas.microsoft.com/office/drawing/2014/main" xmlns="" id="{F093BBE2-D72F-B36B-D0CE-646D509BA2FB}"/>
              </a:ext>
            </a:extLst>
          </p:cNvPr>
          <p:cNvSpPr/>
          <p:nvPr/>
        </p:nvSpPr>
        <p:spPr>
          <a:xfrm>
            <a:off x="1371600" y="533400"/>
            <a:ext cx="9652000" cy="72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algn="ctr" defTabSz="609630">
              <a:defRPr/>
            </a:pP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Đọc</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thông</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 tin </a:t>
            </a: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và</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giải</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thích</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 ý </a:t>
            </a: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nghĩa</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của</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việc</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rửa</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sz="2933" b="1" kern="0" dirty="0" err="1">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tay</a:t>
            </a:r>
            <a:r>
              <a:rPr lang="en-US" sz="2933"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68691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8CC3871-3BF4-34A0-A936-21E60AF27241}"/>
              </a:ext>
            </a:extLst>
          </p:cNvPr>
          <p:cNvSpPr/>
          <p:nvPr/>
        </p:nvSpPr>
        <p:spPr>
          <a:xfrm>
            <a:off x="567070" y="1819489"/>
            <a:ext cx="11057860" cy="3895511"/>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219231">
              <a:buClr>
                <a:srgbClr val="000000"/>
              </a:buClr>
              <a:defRPr/>
            </a:pPr>
            <a:endParaRPr lang="en-US" sz="1867" kern="0">
              <a:solidFill>
                <a:srgbClr val="73BCFF"/>
              </a:solidFill>
              <a:latin typeface="Arial"/>
              <a:sym typeface="Arial"/>
            </a:endParaRPr>
          </a:p>
        </p:txBody>
      </p:sp>
      <p:sp>
        <p:nvSpPr>
          <p:cNvPr id="4" name="TextBox 3">
            <a:extLst>
              <a:ext uri="{FF2B5EF4-FFF2-40B4-BE49-F238E27FC236}">
                <a16:creationId xmlns:a16="http://schemas.microsoft.com/office/drawing/2014/main" xmlns="" id="{9E528B81-5C3B-D736-5BE0-4176328D4138}"/>
              </a:ext>
            </a:extLst>
          </p:cNvPr>
          <p:cNvSpPr txBox="1"/>
          <p:nvPr/>
        </p:nvSpPr>
        <p:spPr>
          <a:xfrm>
            <a:off x="762000" y="1955800"/>
            <a:ext cx="10639483" cy="3539430"/>
          </a:xfrm>
          <a:prstGeom prst="rect">
            <a:avLst/>
          </a:prstGeom>
          <a:noFill/>
        </p:spPr>
        <p:txBody>
          <a:bodyPr wrap="square" rtlCol="0">
            <a:spAutoFit/>
          </a:bodyPr>
          <a:lstStyle/>
          <a:p>
            <a:pPr algn="just" defTabSz="1219231">
              <a:buClr>
                <a:srgbClr val="000000"/>
              </a:buClr>
            </a:pPr>
            <a:r>
              <a:rPr lang="vi-VN" sz="3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algn="just" defTabSz="1219231">
              <a:buClr>
                <a:srgbClr val="000000"/>
              </a:buClr>
            </a:pPr>
            <a:r>
              <a:rPr lang="vi-VN" sz="3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algn="just" defTabSz="1219231">
              <a:buClr>
                <a:srgbClr val="000000"/>
              </a:buClr>
            </a:pPr>
            <a:r>
              <a:rPr lang="vi-VN" sz="3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algn="just" defTabSz="1219231">
              <a:buClr>
                <a:srgbClr val="000000"/>
              </a:buClr>
            </a:pPr>
            <a:r>
              <a:rPr lang="vi-VN" sz="3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xmlns="" id="{F093BBE2-D72F-B36B-D0CE-646D509BA2FB}"/>
              </a:ext>
            </a:extLst>
          </p:cNvPr>
          <p:cNvSpPr/>
          <p:nvPr/>
        </p:nvSpPr>
        <p:spPr>
          <a:xfrm>
            <a:off x="1371600" y="533400"/>
            <a:ext cx="9652000" cy="72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algn="ctr" defTabSz="609630">
              <a:defRPr/>
            </a:pPr>
            <a:r>
              <a:rPr lang="en-US" sz="4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p>
        </p:txBody>
      </p:sp>
    </p:spTree>
    <p:extLst>
      <p:ext uri="{BB962C8B-B14F-4D97-AF65-F5344CB8AC3E}">
        <p14:creationId xmlns:p14="http://schemas.microsoft.com/office/powerpoint/2010/main" val="2836226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sz="1200"/>
            </a:p>
          </p:txBody>
        </p:sp>
      </p:grpSp>
      <p:sp>
        <p:nvSpPr>
          <p:cNvPr id="4" name="Freeform 4"/>
          <p:cNvSpPr/>
          <p:nvPr/>
        </p:nvSpPr>
        <p:spPr>
          <a:xfrm>
            <a:off x="5537200" y="584201"/>
            <a:ext cx="5434734" cy="8443795"/>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5" name="Freeform 5"/>
          <p:cNvSpPr/>
          <p:nvPr/>
        </p:nvSpPr>
        <p:spPr>
          <a:xfrm>
            <a:off x="-1718130" y="41148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8558462" y="-10231"/>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10590669" y="5526266"/>
            <a:ext cx="2663469" cy="2663469"/>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8" name="Freeform 8"/>
          <p:cNvSpPr/>
          <p:nvPr/>
        </p:nvSpPr>
        <p:spPr>
          <a:xfrm>
            <a:off x="1590911" y="3063525"/>
            <a:ext cx="3046501" cy="3108675"/>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pic>
        <p:nvPicPr>
          <p:cNvPr id="11" name="Picture 10" descr="A green and red text on a black background&#10;&#10;Description automatically generated">
            <a:extLst>
              <a:ext uri="{FF2B5EF4-FFF2-40B4-BE49-F238E27FC236}">
                <a16:creationId xmlns:a16="http://schemas.microsoft.com/office/drawing/2014/main" xmlns=""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0400" y="1600200"/>
            <a:ext cx="5490024" cy="4419935"/>
          </a:xfrm>
          <a:prstGeom prst="rect">
            <a:avLst/>
          </a:prstGeom>
        </p:spPr>
      </p:pic>
    </p:spTree>
    <p:extLst>
      <p:ext uri="{BB962C8B-B14F-4D97-AF65-F5344CB8AC3E}">
        <p14:creationId xmlns:p14="http://schemas.microsoft.com/office/powerpoint/2010/main" val="213736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8" name="Picture 7">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202" y="189145"/>
            <a:ext cx="2873511" cy="1592404"/>
          </a:xfrm>
          <a:prstGeom prst="rect">
            <a:avLst/>
          </a:prstGeom>
        </p:spPr>
      </p:pic>
      <p:pic>
        <p:nvPicPr>
          <p:cNvPr id="9" name="Picture 8">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77260" y="3339042"/>
            <a:ext cx="2181869" cy="2173193"/>
          </a:xfrm>
          <a:prstGeom prst="rect">
            <a:avLst/>
          </a:prstGeom>
        </p:spPr>
      </p:pic>
      <p:pic>
        <p:nvPicPr>
          <p:cNvPr id="10" name="Picture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0280" y="362858"/>
            <a:ext cx="2040923" cy="2340508"/>
          </a:xfrm>
          <a:prstGeom prst="rect">
            <a:avLst/>
          </a:prstGeom>
        </p:spPr>
      </p:pic>
      <p:grpSp>
        <p:nvGrpSpPr>
          <p:cNvPr id="25" name="Group 24"/>
          <p:cNvGrpSpPr/>
          <p:nvPr/>
        </p:nvGrpSpPr>
        <p:grpSpPr>
          <a:xfrm>
            <a:off x="321733" y="330201"/>
            <a:ext cx="3657600" cy="1569660"/>
            <a:chOff x="241300" y="247650"/>
            <a:chExt cx="2743200" cy="1177245"/>
          </a:xfrm>
        </p:grpSpPr>
        <p:sp>
          <p:nvSpPr>
            <p:cNvPr id="13" name="Rounded Rectangle 12"/>
            <p:cNvSpPr/>
            <p:nvPr/>
          </p:nvSpPr>
          <p:spPr>
            <a:xfrm>
              <a:off x="241300" y="247650"/>
              <a:ext cx="27432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231"/>
              <a:endParaRPr lang="en-US" sz="2400">
                <a:solidFill>
                  <a:prstClr val="white"/>
                </a:solidFill>
                <a:latin typeface="Calibri"/>
              </a:endParaRPr>
            </a:p>
          </p:txBody>
        </p:sp>
        <p:sp>
          <p:nvSpPr>
            <p:cNvPr id="14" name="TextBox 13"/>
            <p:cNvSpPr txBox="1"/>
            <p:nvPr/>
          </p:nvSpPr>
          <p:spPr>
            <a:xfrm>
              <a:off x="317500" y="247650"/>
              <a:ext cx="2590800" cy="1177245"/>
            </a:xfrm>
            <a:prstGeom prst="rect">
              <a:avLst/>
            </a:prstGeom>
            <a:noFill/>
          </p:spPr>
          <p:txBody>
            <a:bodyPr wrap="square" rtlCol="0">
              <a:spAutoFit/>
            </a:bodyPr>
            <a:lstStyle/>
            <a:p>
              <a:pPr algn="ctr" defTabSz="1219231"/>
              <a:r>
                <a:rPr lang="en-US" sz="4800" b="1" dirty="0" err="1">
                  <a:solidFill>
                    <a:prstClr val="black"/>
                  </a:solidFill>
                  <a:latin typeface="AvantGarde" pitchFamily="2" charset="0"/>
                  <a:ea typeface="AvantGarde" pitchFamily="2" charset="0"/>
                  <a:cs typeface="AvantGarde" pitchFamily="2" charset="0"/>
                </a:rPr>
                <a:t>Tiêu</a:t>
              </a:r>
              <a:r>
                <a:rPr lang="en-US" sz="4800" b="1" dirty="0">
                  <a:solidFill>
                    <a:prstClr val="black"/>
                  </a:solidFill>
                  <a:latin typeface="AvantGarde" pitchFamily="2" charset="0"/>
                  <a:ea typeface="AvantGarde" pitchFamily="2" charset="0"/>
                  <a:cs typeface="AvantGarde" pitchFamily="2" charset="0"/>
                </a:rPr>
                <a:t> </a:t>
              </a:r>
              <a:r>
                <a:rPr lang="en-US" sz="4800" b="1" dirty="0" err="1">
                  <a:solidFill>
                    <a:prstClr val="black"/>
                  </a:solidFill>
                  <a:latin typeface="AvantGarde" pitchFamily="2" charset="0"/>
                  <a:ea typeface="AvantGarde" pitchFamily="2" charset="0"/>
                  <a:cs typeface="AvantGarde" pitchFamily="2" charset="0"/>
                </a:rPr>
                <a:t>diệt</a:t>
              </a:r>
              <a:r>
                <a:rPr lang="en-US" sz="4800" b="1" dirty="0">
                  <a:solidFill>
                    <a:prstClr val="black"/>
                  </a:solidFill>
                  <a:latin typeface="AvantGarde" pitchFamily="2" charset="0"/>
                  <a:ea typeface="AvantGarde" pitchFamily="2" charset="0"/>
                  <a:cs typeface="AvantGarde" pitchFamily="2" charset="0"/>
                </a:rPr>
                <a:t> </a:t>
              </a:r>
            </a:p>
            <a:p>
              <a:pPr algn="ctr" defTabSz="1219231"/>
              <a:r>
                <a:rPr lang="en-US" sz="4800" b="1" dirty="0">
                  <a:solidFill>
                    <a:prstClr val="black"/>
                  </a:solidFill>
                  <a:latin typeface="AvantGarde" pitchFamily="2" charset="0"/>
                  <a:ea typeface="AvantGarde" pitchFamily="2" charset="0"/>
                  <a:cs typeface="AvantGarde" pitchFamily="2" charset="0"/>
                </a:rPr>
                <a:t>Vi </a:t>
              </a:r>
              <a:r>
                <a:rPr lang="en-US" sz="4800" b="1" dirty="0" err="1">
                  <a:solidFill>
                    <a:prstClr val="black"/>
                  </a:solidFill>
                  <a:latin typeface="AvantGarde" pitchFamily="2" charset="0"/>
                  <a:ea typeface="AvantGarde" pitchFamily="2" charset="0"/>
                  <a:cs typeface="AvantGarde" pitchFamily="2" charset="0"/>
                </a:rPr>
                <a:t>khuẩn</a:t>
              </a:r>
              <a:endParaRPr lang="en-US" sz="4800" b="1" dirty="0">
                <a:solidFill>
                  <a:prstClr val="black"/>
                </a:solidFill>
                <a:latin typeface="AvantGarde" pitchFamily="2" charset="0"/>
                <a:ea typeface="AvantGarde" pitchFamily="2" charset="0"/>
                <a:cs typeface="AvantGarde" pitchFamily="2"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78000" y="5131233"/>
            <a:ext cx="812800" cy="812800"/>
          </a:xfrm>
          <a:prstGeom prst="rect">
            <a:avLst/>
          </a:prstGeom>
        </p:spPr>
      </p:pic>
      <p:pic>
        <p:nvPicPr>
          <p:cNvPr id="18" name="Picture 17">
            <a:hlinkClick r:id="" action="ppaction://noaction"/>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3" y="362859"/>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231"/>
            <a:r>
              <a:rPr lang="en-US" sz="2400" dirty="0">
                <a:solidFill>
                  <a:prstClr val="black"/>
                </a:solidFill>
                <a:latin typeface="Calibri"/>
              </a:rPr>
              <a:t>1</a:t>
            </a:r>
          </a:p>
        </p:txBody>
      </p:sp>
      <p:sp>
        <p:nvSpPr>
          <p:cNvPr id="20" name="Rounded Rectangle 19"/>
          <p:cNvSpPr/>
          <p:nvPr/>
        </p:nvSpPr>
        <p:spPr>
          <a:xfrm>
            <a:off x="8229602" y="189146"/>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231"/>
            <a:r>
              <a:rPr lang="en-US" sz="2400" dirty="0">
                <a:solidFill>
                  <a:prstClr val="black"/>
                </a:solidFill>
                <a:latin typeface="Calibri"/>
              </a:rPr>
              <a:t>2</a:t>
            </a:r>
          </a:p>
        </p:txBody>
      </p:sp>
      <p:sp>
        <p:nvSpPr>
          <p:cNvPr id="21" name="Rounded Rectangle 20"/>
          <p:cNvSpPr/>
          <p:nvPr/>
        </p:nvSpPr>
        <p:spPr>
          <a:xfrm>
            <a:off x="10769602" y="3016099"/>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231"/>
            <a:r>
              <a:rPr lang="en-US" sz="2400" dirty="0">
                <a:solidFill>
                  <a:prstClr val="black"/>
                </a:solidFill>
                <a:latin typeface="Calibri"/>
              </a:rPr>
              <a:t>3</a:t>
            </a:r>
          </a:p>
        </p:txBody>
      </p:sp>
      <p:sp>
        <p:nvSpPr>
          <p:cNvPr id="22" name="Rounded Rectangle 21"/>
          <p:cNvSpPr/>
          <p:nvPr/>
        </p:nvSpPr>
        <p:spPr>
          <a:xfrm>
            <a:off x="10214195" y="5376163"/>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231"/>
            <a:r>
              <a:rPr lang="en-US" sz="2400" dirty="0">
                <a:solidFill>
                  <a:prstClr val="black"/>
                </a:solidFill>
                <a:latin typeface="Calibri"/>
              </a:rPr>
              <a:t>4</a:t>
            </a:r>
          </a:p>
        </p:txBody>
      </p:sp>
      <p:sp>
        <p:nvSpPr>
          <p:cNvPr id="2" name="Rectangle 1">
            <a:hlinkClick r:id="rId14" action="ppaction://hlinksldjump"/>
            <a:extLst>
              <a:ext uri="{FF2B5EF4-FFF2-40B4-BE49-F238E27FC236}">
                <a16:creationId xmlns:a16="http://schemas.microsoft.com/office/drawing/2014/main" xmlns="" id="{17B2D4A0-354E-83A8-F7DF-9D98A9C14939}"/>
              </a:ext>
            </a:extLst>
          </p:cNvPr>
          <p:cNvSpPr/>
          <p:nvPr/>
        </p:nvSpPr>
        <p:spPr>
          <a:xfrm>
            <a:off x="10464800" y="6324600"/>
            <a:ext cx="1320800"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3543572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9"/>
                                        </p:tgtEl>
                                        <p:attrNameLst>
                                          <p:attrName>ppt_w</p:attrName>
                                        </p:attrNameLst>
                                      </p:cBhvr>
                                      <p:tavLst>
                                        <p:tav tm="0">
                                          <p:val>
                                            <p:strVal val="ppt_w"/>
                                          </p:val>
                                        </p:tav>
                                        <p:tav tm="100000">
                                          <p:val>
                                            <p:fltVal val="0"/>
                                          </p:val>
                                        </p:tav>
                                      </p:tavLst>
                                    </p:anim>
                                    <p:anim calcmode="lin" valueType="num">
                                      <p:cBhvr>
                                        <p:cTn id="54" dur="1000"/>
                                        <p:tgtEl>
                                          <p:spTgt spid="9"/>
                                        </p:tgtEl>
                                        <p:attrNameLst>
                                          <p:attrName>ppt_h</p:attrName>
                                        </p:attrNameLst>
                                      </p:cBhvr>
                                      <p:tavLst>
                                        <p:tav tm="0">
                                          <p:val>
                                            <p:strVal val="ppt_h"/>
                                          </p:val>
                                        </p:tav>
                                        <p:tav tm="100000">
                                          <p:val>
                                            <p:fltVal val="0"/>
                                          </p:val>
                                        </p:tav>
                                      </p:tavLst>
                                    </p:anim>
                                    <p:anim calcmode="lin" valueType="num">
                                      <p:cBhvr>
                                        <p:cTn id="55" dur="1000"/>
                                        <p:tgtEl>
                                          <p:spTgt spid="9"/>
                                        </p:tgtEl>
                                        <p:attrNameLst>
                                          <p:attrName>style.rotation</p:attrName>
                                        </p:attrNameLst>
                                      </p:cBhvr>
                                      <p:tavLst>
                                        <p:tav tm="0">
                                          <p:val>
                                            <p:fltVal val="0"/>
                                          </p:val>
                                        </p:tav>
                                        <p:tav tm="100000">
                                          <p:val>
                                            <p:fltVal val="90"/>
                                          </p:val>
                                        </p:tav>
                                      </p:tavLst>
                                    </p:anim>
                                    <p:animEffect transition="out" filter="fade">
                                      <p:cBhvr>
                                        <p:cTn id="56" dur="1000"/>
                                        <p:tgtEl>
                                          <p:spTgt spid="9"/>
                                        </p:tgtEl>
                                      </p:cBhvr>
                                    </p:animEffect>
                                    <p:set>
                                      <p:cBhvr>
                                        <p:cTn id="57" dur="1" fill="hold">
                                          <p:stCondLst>
                                            <p:cond delay="999"/>
                                          </p:stCondLst>
                                        </p:cTn>
                                        <p:tgtEl>
                                          <p:spTgt spid="9"/>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61"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a:solidFill>
            <a:srgbClr val="AFE5EF"/>
          </a:solidFill>
        </p:grpSpPr>
        <p:sp>
          <p:nvSpPr>
            <p:cNvPr id="5" name="Rounded Rectangle 4"/>
            <p:cNvSpPr/>
            <p:nvPr/>
          </p:nvSpPr>
          <p:spPr>
            <a:xfrm>
              <a:off x="1524000" y="354915"/>
              <a:ext cx="6553200" cy="914400"/>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endParaRPr lang="en-US" sz="2400" dirty="0">
                <a:solidFill>
                  <a:prstClr val="white"/>
                </a:solidFill>
                <a:latin typeface="Calibri"/>
              </a:endParaRPr>
            </a:p>
          </p:txBody>
        </p:sp>
        <p:sp>
          <p:nvSpPr>
            <p:cNvPr id="6" name="TextBox 5"/>
            <p:cNvSpPr txBox="1"/>
            <p:nvPr/>
          </p:nvSpPr>
          <p:spPr>
            <a:xfrm>
              <a:off x="1676400" y="488949"/>
              <a:ext cx="6172200" cy="585293"/>
            </a:xfrm>
            <a:prstGeom prst="rect">
              <a:avLst/>
            </a:prstGeom>
            <a:grpFill/>
          </p:spPr>
          <p:txBody>
            <a:bodyPr wrap="square" rtlCol="0">
              <a:spAutoFit/>
            </a:bodyPr>
            <a:lstStyle/>
            <a:p>
              <a:pPr algn="ctr" defTabSz="1219231"/>
              <a:r>
                <a:rPr lang="en-US" sz="3734" b="1">
                  <a:solidFill>
                    <a:prstClr val="black"/>
                  </a:solidFill>
                  <a:latin typeface="AvantGarde" pitchFamily="2" charset="0"/>
                  <a:ea typeface="AvantGarde" pitchFamily="2" charset="0"/>
                  <a:cs typeface="AvantGarde" pitchFamily="2" charset="0"/>
                </a:rPr>
                <a:t>Nhờ dụng cụ nào mà chúng ta có thể quan sát được vi khuẩn</a:t>
              </a:r>
              <a:endParaRPr lang="en-US" sz="3734" b="1" dirty="0">
                <a:solidFill>
                  <a:prstClr val="black"/>
                </a:solidFill>
                <a:latin typeface="AvantGarde" pitchFamily="2" charset="0"/>
                <a:ea typeface="AvantGarde" pitchFamily="2" charset="0"/>
                <a:cs typeface="AvantGarde" pitchFamily="2" charset="0"/>
              </a:endParaRPr>
            </a:p>
          </p:txBody>
        </p:sp>
      </p:grpSp>
      <p:grpSp>
        <p:nvGrpSpPr>
          <p:cNvPr id="12" name="Group 11"/>
          <p:cNvGrpSpPr/>
          <p:nvPr/>
        </p:nvGrpSpPr>
        <p:grpSpPr>
          <a:xfrm>
            <a:off x="2104569" y="2717801"/>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8" name="TextBox 7"/>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A</a:t>
              </a:r>
              <a:r>
                <a:rPr lang="en-US" sz="3734" b="1">
                  <a:solidFill>
                    <a:prstClr val="black"/>
                  </a:solidFill>
                  <a:latin typeface="AvantGarde" pitchFamily="2" charset="0"/>
                  <a:ea typeface="AvantGarde" pitchFamily="2" charset="0"/>
                  <a:cs typeface="AvantGarde" pitchFamily="2" charset="0"/>
                </a:rPr>
                <a:t>. Kính râm</a:t>
              </a:r>
              <a:endParaRPr lang="en-US" sz="3734" b="1" dirty="0">
                <a:solidFill>
                  <a:prstClr val="black"/>
                </a:solidFill>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231"/>
            <a:endParaRPr lang="en-US" sz="2400">
              <a:solidFill>
                <a:prstClr val="white"/>
              </a:solidFill>
              <a:latin typeface="Calibri"/>
            </a:endParaRPr>
          </a:p>
        </p:txBody>
      </p:sp>
      <p:grpSp>
        <p:nvGrpSpPr>
          <p:cNvPr id="27" name="Group 26"/>
          <p:cNvGrpSpPr/>
          <p:nvPr/>
        </p:nvGrpSpPr>
        <p:grpSpPr>
          <a:xfrm>
            <a:off x="2104571" y="39370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29" name="TextBox 28"/>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B</a:t>
              </a:r>
              <a:r>
                <a:rPr lang="en-US" sz="3734" b="1">
                  <a:solidFill>
                    <a:prstClr val="black"/>
                  </a:solidFill>
                  <a:latin typeface="AvantGarde" pitchFamily="2" charset="0"/>
                  <a:ea typeface="AvantGarde" pitchFamily="2" charset="0"/>
                  <a:cs typeface="AvantGarde" pitchFamily="2" charset="0"/>
                </a:rPr>
                <a:t>. Kính cận</a:t>
              </a:r>
              <a:endParaRPr lang="en-US" sz="3734" b="1" dirty="0">
                <a:solidFill>
                  <a:prstClr val="black"/>
                </a:solidFill>
                <a:latin typeface="AvantGarde" pitchFamily="2" charset="0"/>
                <a:ea typeface="AvantGarde" pitchFamily="2" charset="0"/>
                <a:cs typeface="AvantGarde" pitchFamily="2"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32" name="TextBox 31"/>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C</a:t>
              </a:r>
              <a:r>
                <a:rPr lang="en-US" sz="3734" b="1">
                  <a:solidFill>
                    <a:prstClr val="black"/>
                  </a:solidFill>
                  <a:latin typeface="AvantGarde" pitchFamily="2" charset="0"/>
                  <a:ea typeface="AvantGarde" pitchFamily="2" charset="0"/>
                  <a:cs typeface="AvantGarde" pitchFamily="2" charset="0"/>
                </a:rPr>
                <a:t>. Kính hiển vi</a:t>
              </a:r>
              <a:endParaRPr lang="en-US" sz="3734" b="1" dirty="0">
                <a:solidFill>
                  <a:prstClr val="black"/>
                </a:solidFill>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1"/>
            <a:ext cx="3156857" cy="3156857"/>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042897" y="47173"/>
            <a:ext cx="2063000" cy="2365827"/>
          </a:xfrm>
          <a:prstGeom prst="rect">
            <a:avLst/>
          </a:prstGeom>
        </p:spPr>
      </p:pic>
      <p:pic>
        <p:nvPicPr>
          <p:cNvPr id="36" name="Picture 35">
            <a:extLst>
              <a:ext uri="{FF2B5EF4-FFF2-40B4-BE49-F238E27FC236}">
                <a16:creationId xmlns:a16="http://schemas.microsoft.com/office/drawing/2014/main" xmlns="" id="{8C73202A-DFDA-497D-B377-24F8C66DD6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3602" y="5083630"/>
            <a:ext cx="1088571" cy="1064987"/>
          </a:xfrm>
          <a:prstGeom prst="rect">
            <a:avLst/>
          </a:prstGeom>
        </p:spPr>
      </p:pic>
      <p:pic>
        <p:nvPicPr>
          <p:cNvPr id="37" name="Picture 36">
            <a:extLst>
              <a:ext uri="{FF2B5EF4-FFF2-40B4-BE49-F238E27FC236}">
                <a16:creationId xmlns:a16="http://schemas.microsoft.com/office/drawing/2014/main" xmlns=""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a:extLst>
              <a:ext uri="{FF2B5EF4-FFF2-40B4-BE49-F238E27FC236}">
                <a16:creationId xmlns:a16="http://schemas.microsoft.com/office/drawing/2014/main" xmlns=""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3" name="Picture 2">
            <a:extLst>
              <a:ext uri="{FF2B5EF4-FFF2-40B4-BE49-F238E27FC236}">
                <a16:creationId xmlns:a16="http://schemas.microsoft.com/office/drawing/2014/main" xmlns="" id="{86CB7919-18C5-C416-22B8-D13D90A00369}"/>
              </a:ext>
            </a:extLst>
          </p:cNvPr>
          <p:cNvPicPr>
            <a:picLocks noChangeAspect="1"/>
          </p:cNvPicPr>
          <p:nvPr/>
        </p:nvPicPr>
        <p:blipFill rotWithShape="1">
          <a:blip r:embed="rId9">
            <a:extLst>
              <a:ext uri="{28A0092B-C50C-407E-A947-70E740481C1C}">
                <a14:useLocalDpi xmlns:a14="http://schemas.microsoft.com/office/drawing/2010/main" val="0"/>
              </a:ext>
            </a:extLst>
          </a:blip>
          <a:srcRect l="44531" t="7887" r="9405" b="6303"/>
          <a:stretch/>
        </p:blipFill>
        <p:spPr>
          <a:xfrm>
            <a:off x="6096001" y="2617611"/>
            <a:ext cx="4781331" cy="3668188"/>
          </a:xfrm>
          <a:prstGeom prst="rect">
            <a:avLst/>
          </a:prstGeom>
        </p:spPr>
      </p:pic>
    </p:spTree>
    <p:extLst>
      <p:ext uri="{BB962C8B-B14F-4D97-AF65-F5344CB8AC3E}">
        <p14:creationId xmlns:p14="http://schemas.microsoft.com/office/powerpoint/2010/main" val="2090481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par>
                                <p:cTn id="17" presetID="22" presetClass="entr" presetSubtype="8"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par>
                                <p:cTn id="27" presetID="14" presetClass="entr" presetSubtype="10" fill="hold" nodeType="withEffect">
                                  <p:stCondLst>
                                    <p:cond delay="100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1000"/>
                                  </p:stCondLst>
                                  <p:childTnLst>
                                    <p:set>
                                      <p:cBhvr>
                                        <p:cTn id="34" dur="1" fill="hold">
                                          <p:stCondLst>
                                            <p:cond delay="0"/>
                                          </p:stCondLst>
                                        </p:cTn>
                                        <p:tgtEl>
                                          <p:spTgt spid="37"/>
                                        </p:tgtEl>
                                        <p:attrNameLst>
                                          <p:attrName>style.visibility</p:attrName>
                                        </p:attrNameLst>
                                      </p:cBhvr>
                                      <p:to>
                                        <p:strVal val="visible"/>
                                      </p:to>
                                    </p:set>
                                    <p:anim calcmode="lin" valueType="num">
                                      <p:cBhvr>
                                        <p:cTn id="35" dur="250" fill="hold"/>
                                        <p:tgtEl>
                                          <p:spTgt spid="37"/>
                                        </p:tgtEl>
                                        <p:attrNameLst>
                                          <p:attrName>ppt_w</p:attrName>
                                        </p:attrNameLst>
                                      </p:cBhvr>
                                      <p:tavLst>
                                        <p:tav tm="0">
                                          <p:val>
                                            <p:strVal val="4*#ppt_w"/>
                                          </p:val>
                                        </p:tav>
                                        <p:tav tm="100000">
                                          <p:val>
                                            <p:strVal val="#ppt_w"/>
                                          </p:val>
                                        </p:tav>
                                      </p:tavLst>
                                    </p:anim>
                                    <p:anim calcmode="lin" valueType="num">
                                      <p:cBhvr>
                                        <p:cTn id="36"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1000"/>
                                  </p:stCondLst>
                                  <p:childTnLst>
                                    <p:set>
                                      <p:cBhvr>
                                        <p:cTn id="41" dur="1" fill="hold">
                                          <p:stCondLst>
                                            <p:cond delay="0"/>
                                          </p:stCondLst>
                                        </p:cTn>
                                        <p:tgtEl>
                                          <p:spTgt spid="38"/>
                                        </p:tgtEl>
                                        <p:attrNameLst>
                                          <p:attrName>style.visibility</p:attrName>
                                        </p:attrNameLst>
                                      </p:cBhvr>
                                      <p:to>
                                        <p:strVal val="visible"/>
                                      </p:to>
                                    </p:set>
                                    <p:anim calcmode="lin" valueType="num">
                                      <p:cBhvr>
                                        <p:cTn id="42" dur="250" fill="hold"/>
                                        <p:tgtEl>
                                          <p:spTgt spid="38"/>
                                        </p:tgtEl>
                                        <p:attrNameLst>
                                          <p:attrName>ppt_w</p:attrName>
                                        </p:attrNameLst>
                                      </p:cBhvr>
                                      <p:tavLst>
                                        <p:tav tm="0">
                                          <p:val>
                                            <p:strVal val="4*#ppt_w"/>
                                          </p:val>
                                        </p:tav>
                                        <p:tav tm="100000">
                                          <p:val>
                                            <p:strVal val="#ppt_w"/>
                                          </p:val>
                                        </p:tav>
                                      </p:tavLst>
                                    </p:anim>
                                    <p:anim calcmode="lin" valueType="num">
                                      <p:cBhvr>
                                        <p:cTn id="4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0"/>
            <a:ext cx="8737600" cy="1939781"/>
            <a:chOff x="1524000" y="354915"/>
            <a:chExt cx="6553200" cy="914400"/>
          </a:xfrm>
        </p:grpSpPr>
        <p:sp>
          <p:nvSpPr>
            <p:cNvPr id="5" name="Rounded Rectangle 4"/>
            <p:cNvSpPr/>
            <p:nvPr/>
          </p:nvSpPr>
          <p:spPr>
            <a:xfrm>
              <a:off x="1524000" y="354915"/>
              <a:ext cx="6553200" cy="914400"/>
            </a:xfrm>
            <a:prstGeom prst="roundRect">
              <a:avLst/>
            </a:prstGeom>
            <a:solidFill>
              <a:srgbClr val="AFE5E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endParaRPr lang="en-US" sz="2400" dirty="0">
                <a:solidFill>
                  <a:prstClr val="white"/>
                </a:solidFill>
                <a:latin typeface="Calibri"/>
              </a:endParaRPr>
            </a:p>
          </p:txBody>
        </p:sp>
        <p:sp>
          <p:nvSpPr>
            <p:cNvPr id="6" name="TextBox 5"/>
            <p:cNvSpPr txBox="1"/>
            <p:nvPr/>
          </p:nvSpPr>
          <p:spPr>
            <a:xfrm>
              <a:off x="1676400" y="605204"/>
              <a:ext cx="6172200" cy="585292"/>
            </a:xfrm>
            <a:prstGeom prst="rect">
              <a:avLst/>
            </a:prstGeom>
            <a:noFill/>
          </p:spPr>
          <p:txBody>
            <a:bodyPr wrap="square" rtlCol="0">
              <a:spAutoFit/>
            </a:bodyPr>
            <a:lstStyle/>
            <a:p>
              <a:pPr algn="ctr" defTabSz="1219231"/>
              <a:r>
                <a:rPr lang="en-US" sz="3734" b="1">
                  <a:solidFill>
                    <a:prstClr val="black"/>
                  </a:solidFill>
                  <a:latin typeface="AvantGarde" pitchFamily="2" charset="0"/>
                  <a:ea typeface="AvantGarde" pitchFamily="2" charset="0"/>
                  <a:cs typeface="AvantGarde" pitchFamily="2" charset="0"/>
                </a:rPr>
                <a:t>Vi khuẩn có thể </a:t>
              </a:r>
            </a:p>
            <a:p>
              <a:pPr algn="ctr" defTabSz="1219231"/>
              <a:r>
                <a:rPr lang="en-US" sz="3734" b="1">
                  <a:solidFill>
                    <a:prstClr val="black"/>
                  </a:solidFill>
                  <a:latin typeface="AvantGarde" pitchFamily="2" charset="0"/>
                  <a:ea typeface="AvantGarde" pitchFamily="2" charset="0"/>
                  <a:cs typeface="AvantGarde" pitchFamily="2" charset="0"/>
                </a:rPr>
                <a:t>sống được ở đâu?</a:t>
              </a:r>
              <a:endParaRPr lang="en-US" sz="3734" b="1" dirty="0">
                <a:solidFill>
                  <a:prstClr val="black"/>
                </a:solidFill>
                <a:latin typeface="AvantGarde" pitchFamily="2" charset="0"/>
                <a:ea typeface="AvantGarde" pitchFamily="2" charset="0"/>
                <a:cs typeface="AvantGarde" pitchFamily="2" charset="0"/>
              </a:endParaRPr>
            </a:p>
          </p:txBody>
        </p:sp>
      </p:grpSp>
      <p:grpSp>
        <p:nvGrpSpPr>
          <p:cNvPr id="12" name="Group 11"/>
          <p:cNvGrpSpPr/>
          <p:nvPr/>
        </p:nvGrpSpPr>
        <p:grpSpPr>
          <a:xfrm>
            <a:off x="2104569" y="2717801"/>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8" name="TextBox 7"/>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A</a:t>
              </a:r>
              <a:r>
                <a:rPr lang="en-US" sz="3734" b="1">
                  <a:solidFill>
                    <a:prstClr val="black"/>
                  </a:solidFill>
                  <a:latin typeface="AvantGarde" pitchFamily="2" charset="0"/>
                  <a:ea typeface="AvantGarde" pitchFamily="2" charset="0"/>
                  <a:cs typeface="AvantGarde" pitchFamily="2" charset="0"/>
                </a:rPr>
                <a:t>. Trong nước</a:t>
              </a:r>
              <a:endParaRPr lang="en-US" sz="3734" b="1" dirty="0">
                <a:solidFill>
                  <a:prstClr val="black"/>
                </a:solidFill>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231"/>
            <a:endParaRPr lang="en-US" sz="2400">
              <a:solidFill>
                <a:prstClr val="white"/>
              </a:solidFill>
              <a:latin typeface="Calibri"/>
            </a:endParaRPr>
          </a:p>
        </p:txBody>
      </p:sp>
      <p:grpSp>
        <p:nvGrpSpPr>
          <p:cNvPr id="27" name="Group 26"/>
          <p:cNvGrpSpPr/>
          <p:nvPr/>
        </p:nvGrpSpPr>
        <p:grpSpPr>
          <a:xfrm>
            <a:off x="2104571" y="39370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29" name="TextBox 28"/>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B</a:t>
              </a:r>
              <a:r>
                <a:rPr lang="en-US" sz="3734" b="1">
                  <a:solidFill>
                    <a:prstClr val="black"/>
                  </a:solidFill>
                  <a:latin typeface="AvantGarde" pitchFamily="2" charset="0"/>
                  <a:ea typeface="AvantGarde" pitchFamily="2" charset="0"/>
                  <a:cs typeface="AvantGarde" pitchFamily="2" charset="0"/>
                </a:rPr>
                <a:t>. Khắp mọi nơi</a:t>
              </a:r>
              <a:endParaRPr lang="en-US" sz="3734" b="1" dirty="0">
                <a:solidFill>
                  <a:prstClr val="black"/>
                </a:solidFill>
                <a:latin typeface="AvantGarde" pitchFamily="2" charset="0"/>
                <a:ea typeface="AvantGarde" pitchFamily="2" charset="0"/>
                <a:cs typeface="AvantGarde" pitchFamily="2"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32" name="TextBox 31"/>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C</a:t>
              </a:r>
              <a:r>
                <a:rPr lang="en-US" sz="3734" b="1">
                  <a:solidFill>
                    <a:prstClr val="black"/>
                  </a:solidFill>
                  <a:latin typeface="AvantGarde" pitchFamily="2" charset="0"/>
                  <a:ea typeface="AvantGarde" pitchFamily="2" charset="0"/>
                  <a:cs typeface="AvantGarde" pitchFamily="2" charset="0"/>
                </a:rPr>
                <a:t>. Trong đất</a:t>
              </a:r>
              <a:endParaRPr lang="en-US" sz="3734" b="1" dirty="0">
                <a:solidFill>
                  <a:prstClr val="black"/>
                </a:solidFill>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1"/>
            <a:ext cx="3156857" cy="3156857"/>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88661" y="537750"/>
            <a:ext cx="3017237" cy="1672051"/>
          </a:xfrm>
          <a:prstGeom prst="rect">
            <a:avLst/>
          </a:prstGeom>
        </p:spPr>
      </p:pic>
      <p:pic>
        <p:nvPicPr>
          <p:cNvPr id="36" name="Picture 35">
            <a:extLst>
              <a:ext uri="{FF2B5EF4-FFF2-40B4-BE49-F238E27FC236}">
                <a16:creationId xmlns:a16="http://schemas.microsoft.com/office/drawing/2014/main" xmlns="" id="{8C73202A-DFDA-497D-B377-24F8C66DD6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3883950"/>
            <a:ext cx="1088571" cy="1064987"/>
          </a:xfrm>
          <a:prstGeom prst="rect">
            <a:avLst/>
          </a:prstGeom>
        </p:spPr>
      </p:pic>
      <p:pic>
        <p:nvPicPr>
          <p:cNvPr id="37" name="Picture 36">
            <a:extLst>
              <a:ext uri="{FF2B5EF4-FFF2-40B4-BE49-F238E27FC236}">
                <a16:creationId xmlns:a16="http://schemas.microsoft.com/office/drawing/2014/main" xmlns=""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xmlns="" id="{5ACB5494-1D84-4AB1-AFC9-2D23BA9101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spTree>
    <p:extLst>
      <p:ext uri="{BB962C8B-B14F-4D97-AF65-F5344CB8AC3E}">
        <p14:creationId xmlns:p14="http://schemas.microsoft.com/office/powerpoint/2010/main" val="741511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par>
                                <p:cTn id="17" presetID="22" presetClass="entr" presetSubtype="8"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0"/>
            <a:ext cx="8737600" cy="1939781"/>
            <a:chOff x="1524000" y="354915"/>
            <a:chExt cx="6553200" cy="914400"/>
          </a:xfrm>
          <a:solidFill>
            <a:srgbClr val="AFE5EF"/>
          </a:solidFill>
        </p:grpSpPr>
        <p:sp>
          <p:nvSpPr>
            <p:cNvPr id="5" name="Rounded Rectangle 4"/>
            <p:cNvSpPr/>
            <p:nvPr/>
          </p:nvSpPr>
          <p:spPr>
            <a:xfrm>
              <a:off x="1524000" y="354915"/>
              <a:ext cx="6553200" cy="914400"/>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endParaRPr lang="en-US" sz="2400" dirty="0">
                <a:solidFill>
                  <a:prstClr val="white"/>
                </a:solidFill>
                <a:latin typeface="Calibri"/>
              </a:endParaRPr>
            </a:p>
          </p:txBody>
        </p:sp>
        <p:sp>
          <p:nvSpPr>
            <p:cNvPr id="6" name="TextBox 5"/>
            <p:cNvSpPr txBox="1"/>
            <p:nvPr/>
          </p:nvSpPr>
          <p:spPr>
            <a:xfrm>
              <a:off x="1676400" y="605204"/>
              <a:ext cx="6172200" cy="585292"/>
            </a:xfrm>
            <a:prstGeom prst="rect">
              <a:avLst/>
            </a:prstGeom>
            <a:grpFill/>
          </p:spPr>
          <p:txBody>
            <a:bodyPr wrap="square" rtlCol="0">
              <a:spAutoFit/>
            </a:bodyPr>
            <a:lstStyle/>
            <a:p>
              <a:pPr algn="ctr" defTabSz="1219231"/>
              <a:r>
                <a:rPr lang="vi-VN" sz="3734" b="1">
                  <a:solidFill>
                    <a:prstClr val="black"/>
                  </a:solidFill>
                  <a:latin typeface="AvantGarde" pitchFamily="2" charset="0"/>
                  <a:ea typeface="AvantGarde" pitchFamily="2" charset="0"/>
                  <a:cs typeface="AvantGarde" pitchFamily="2" charset="0"/>
                </a:rPr>
                <a:t>Vi khuẩn có </a:t>
              </a:r>
              <a:endParaRPr lang="en-US" sz="3734" b="1">
                <a:solidFill>
                  <a:prstClr val="black"/>
                </a:solidFill>
                <a:latin typeface="AvantGarde" pitchFamily="2" charset="0"/>
                <a:ea typeface="AvantGarde" pitchFamily="2" charset="0"/>
                <a:cs typeface="AvantGarde" pitchFamily="2" charset="0"/>
              </a:endParaRPr>
            </a:p>
            <a:p>
              <a:pPr algn="ctr" defTabSz="1219231"/>
              <a:r>
                <a:rPr lang="en-US" sz="3734" b="1">
                  <a:solidFill>
                    <a:prstClr val="black"/>
                  </a:solidFill>
                  <a:latin typeface="AvantGarde" pitchFamily="2" charset="0"/>
                  <a:ea typeface="AvantGarde" pitchFamily="2" charset="0"/>
                  <a:cs typeface="AvantGarde" pitchFamily="2" charset="0"/>
                </a:rPr>
                <a:t>kích thước như thế nào</a:t>
              </a:r>
              <a:endParaRPr lang="vi-VN" sz="3734" b="1" dirty="0" err="1">
                <a:solidFill>
                  <a:prstClr val="black"/>
                </a:solidFill>
                <a:latin typeface="AvantGarde" pitchFamily="2" charset="0"/>
                <a:ea typeface="AvantGarde" pitchFamily="2" charset="0"/>
                <a:cs typeface="AvantGarde" pitchFamily="2" charset="0"/>
              </a:endParaRPr>
            </a:p>
          </p:txBody>
        </p:sp>
      </p:grpSp>
      <p:grpSp>
        <p:nvGrpSpPr>
          <p:cNvPr id="12" name="Group 11"/>
          <p:cNvGrpSpPr/>
          <p:nvPr/>
        </p:nvGrpSpPr>
        <p:grpSpPr>
          <a:xfrm>
            <a:off x="2104569" y="389346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8" name="TextBox 7"/>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B</a:t>
              </a:r>
              <a:r>
                <a:rPr lang="en-US" sz="3734" b="1">
                  <a:solidFill>
                    <a:prstClr val="black"/>
                  </a:solidFill>
                  <a:latin typeface="AvantGarde" pitchFamily="2" charset="0"/>
                  <a:ea typeface="AvantGarde" pitchFamily="2" charset="0"/>
                  <a:cs typeface="AvantGarde" pitchFamily="2" charset="0"/>
                </a:rPr>
                <a:t>. to lớn</a:t>
              </a:r>
              <a:endParaRPr lang="en-US" sz="3734" b="1" dirty="0">
                <a:solidFill>
                  <a:prstClr val="black"/>
                </a:solidFill>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231"/>
            <a:endParaRPr lang="en-US" sz="2400">
              <a:solidFill>
                <a:prstClr val="white"/>
              </a:solidFill>
              <a:latin typeface="Calibri"/>
            </a:endParaRPr>
          </a:p>
        </p:txBody>
      </p:sp>
      <p:grpSp>
        <p:nvGrpSpPr>
          <p:cNvPr id="27" name="Group 26"/>
          <p:cNvGrpSpPr/>
          <p:nvPr/>
        </p:nvGrpSpPr>
        <p:grpSpPr>
          <a:xfrm>
            <a:off x="2104571" y="26162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29" name="TextBox 28"/>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A</a:t>
              </a:r>
              <a:r>
                <a:rPr lang="en-US" sz="3734" b="1">
                  <a:solidFill>
                    <a:prstClr val="black"/>
                  </a:solidFill>
                  <a:latin typeface="AvantGarde" pitchFamily="2" charset="0"/>
                  <a:ea typeface="AvantGarde" pitchFamily="2" charset="0"/>
                  <a:cs typeface="AvantGarde" pitchFamily="2" charset="0"/>
                </a:rPr>
                <a:t>. rất nhỏ</a:t>
              </a:r>
              <a:endParaRPr lang="en-US" sz="3734" b="1" dirty="0">
                <a:solidFill>
                  <a:prstClr val="black"/>
                </a:solidFill>
                <a:latin typeface="AvantGarde" pitchFamily="2" charset="0"/>
                <a:ea typeface="AvantGarde" pitchFamily="2" charset="0"/>
                <a:cs typeface="AvantGarde" pitchFamily="2"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32" name="TextBox 31"/>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C</a:t>
              </a:r>
              <a:r>
                <a:rPr lang="en-US" sz="3734" b="1">
                  <a:solidFill>
                    <a:prstClr val="black"/>
                  </a:solidFill>
                  <a:latin typeface="AvantGarde" pitchFamily="2" charset="0"/>
                  <a:ea typeface="AvantGarde" pitchFamily="2" charset="0"/>
                  <a:cs typeface="AvantGarde" pitchFamily="2" charset="0"/>
                </a:rPr>
                <a:t>. vừa vặn</a:t>
              </a:r>
              <a:endParaRPr lang="en-US" sz="3734" b="1" dirty="0">
                <a:solidFill>
                  <a:prstClr val="black"/>
                </a:solidFill>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1"/>
            <a:ext cx="3156857" cy="3156857"/>
          </a:xfrm>
          <a:prstGeom prst="rect">
            <a:avLst/>
          </a:prstGeom>
        </p:spPr>
      </p:pic>
      <p:pic>
        <p:nvPicPr>
          <p:cNvPr id="36" name="Picture 35">
            <a:extLst>
              <a:ext uri="{FF2B5EF4-FFF2-40B4-BE49-F238E27FC236}">
                <a16:creationId xmlns:a16="http://schemas.microsoft.com/office/drawing/2014/main" xmlns=""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022" y="2563150"/>
            <a:ext cx="1088571" cy="1064987"/>
          </a:xfrm>
          <a:prstGeom prst="rect">
            <a:avLst/>
          </a:prstGeom>
        </p:spPr>
      </p:pic>
      <p:pic>
        <p:nvPicPr>
          <p:cNvPr id="37" name="Picture 36">
            <a:extLst>
              <a:ext uri="{FF2B5EF4-FFF2-40B4-BE49-F238E27FC236}">
                <a16:creationId xmlns:a16="http://schemas.microsoft.com/office/drawing/2014/main" xmlns=""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xmlns=""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3909135"/>
            <a:ext cx="1001484" cy="96288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6273" y="241116"/>
            <a:ext cx="1864491" cy="1867085"/>
          </a:xfrm>
          <a:prstGeom prst="rect">
            <a:avLst/>
          </a:prstGeom>
        </p:spPr>
      </p:pic>
    </p:spTree>
    <p:extLst>
      <p:ext uri="{BB962C8B-B14F-4D97-AF65-F5344CB8AC3E}">
        <p14:creationId xmlns:p14="http://schemas.microsoft.com/office/powerpoint/2010/main" val="1767411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22" presetClass="entr" presetSubtype="8"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1000"/>
                                  </p:stCondLst>
                                  <p:childTnLst>
                                    <p:set>
                                      <p:cBhvr>
                                        <p:cTn id="27" dur="1" fill="hold">
                                          <p:stCondLst>
                                            <p:cond delay="0"/>
                                          </p:stCondLst>
                                        </p:cTn>
                                        <p:tgtEl>
                                          <p:spTgt spid="36"/>
                                        </p:tgtEl>
                                        <p:attrNameLst>
                                          <p:attrName>style.visibility</p:attrName>
                                        </p:attrNameLst>
                                      </p:cBhvr>
                                      <p:to>
                                        <p:strVal val="visible"/>
                                      </p:to>
                                    </p:set>
                                    <p:anim calcmode="lin" valueType="num">
                                      <p:cBhvr>
                                        <p:cTn id="28" dur="250" fill="hold"/>
                                        <p:tgtEl>
                                          <p:spTgt spid="36"/>
                                        </p:tgtEl>
                                        <p:attrNameLst>
                                          <p:attrName>ppt_w</p:attrName>
                                        </p:attrNameLst>
                                      </p:cBhvr>
                                      <p:tavLst>
                                        <p:tav tm="0">
                                          <p:val>
                                            <p:strVal val="4*#ppt_w"/>
                                          </p:val>
                                        </p:tav>
                                        <p:tav tm="100000">
                                          <p:val>
                                            <p:strVal val="#ppt_w"/>
                                          </p:val>
                                        </p:tav>
                                      </p:tavLst>
                                    </p:anim>
                                    <p:anim calcmode="lin" valueType="num">
                                      <p:cBhvr>
                                        <p:cTn id="29"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1000"/>
                                  </p:stCondLst>
                                  <p:childTnLst>
                                    <p:set>
                                      <p:cBhvr>
                                        <p:cTn id="34" dur="1" fill="hold">
                                          <p:stCondLst>
                                            <p:cond delay="0"/>
                                          </p:stCondLst>
                                        </p:cTn>
                                        <p:tgtEl>
                                          <p:spTgt spid="38"/>
                                        </p:tgtEl>
                                        <p:attrNameLst>
                                          <p:attrName>style.visibility</p:attrName>
                                        </p:attrNameLst>
                                      </p:cBhvr>
                                      <p:to>
                                        <p:strVal val="visible"/>
                                      </p:to>
                                    </p:set>
                                    <p:anim calcmode="lin" valueType="num">
                                      <p:cBhvr>
                                        <p:cTn id="35" dur="250" fill="hold"/>
                                        <p:tgtEl>
                                          <p:spTgt spid="38"/>
                                        </p:tgtEl>
                                        <p:attrNameLst>
                                          <p:attrName>ppt_w</p:attrName>
                                        </p:attrNameLst>
                                      </p:cBhvr>
                                      <p:tavLst>
                                        <p:tav tm="0">
                                          <p:val>
                                            <p:strVal val="4*#ppt_w"/>
                                          </p:val>
                                        </p:tav>
                                        <p:tav tm="100000">
                                          <p:val>
                                            <p:strVal val="#ppt_w"/>
                                          </p:val>
                                        </p:tav>
                                      </p:tavLst>
                                    </p:anim>
                                    <p:anim calcmode="lin" valueType="num">
                                      <p:cBhvr>
                                        <p:cTn id="36"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1000"/>
                                  </p:stCondLst>
                                  <p:childTnLst>
                                    <p:set>
                                      <p:cBhvr>
                                        <p:cTn id="41" dur="1" fill="hold">
                                          <p:stCondLst>
                                            <p:cond delay="0"/>
                                          </p:stCondLst>
                                        </p:cTn>
                                        <p:tgtEl>
                                          <p:spTgt spid="37"/>
                                        </p:tgtEl>
                                        <p:attrNameLst>
                                          <p:attrName>style.visibility</p:attrName>
                                        </p:attrNameLst>
                                      </p:cBhvr>
                                      <p:to>
                                        <p:strVal val="visible"/>
                                      </p:to>
                                    </p:set>
                                    <p:anim calcmode="lin" valueType="num">
                                      <p:cBhvr>
                                        <p:cTn id="42" dur="250" fill="hold"/>
                                        <p:tgtEl>
                                          <p:spTgt spid="37"/>
                                        </p:tgtEl>
                                        <p:attrNameLst>
                                          <p:attrName>ppt_w</p:attrName>
                                        </p:attrNameLst>
                                      </p:cBhvr>
                                      <p:tavLst>
                                        <p:tav tm="0">
                                          <p:val>
                                            <p:strVal val="4*#ppt_w"/>
                                          </p:val>
                                        </p:tav>
                                        <p:tav tm="100000">
                                          <p:val>
                                            <p:strVal val="#ppt_w"/>
                                          </p:val>
                                        </p:tav>
                                      </p:tavLst>
                                    </p:anim>
                                    <p:anim calcmode="lin" valueType="num">
                                      <p:cBhvr>
                                        <p:cTn id="4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xmlns=""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14" y="18143"/>
            <a:ext cx="12159747" cy="6839857"/>
          </a:xfrm>
          <a:prstGeom prst="rect">
            <a:avLst/>
          </a:prstGeom>
        </p:spPr>
      </p:pic>
    </p:spTree>
    <p:extLst>
      <p:ext uri="{BB962C8B-B14F-4D97-AF65-F5344CB8AC3E}">
        <p14:creationId xmlns:p14="http://schemas.microsoft.com/office/powerpoint/2010/main" val="322901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a:solidFill>
            <a:srgbClr val="AFE5EF"/>
          </a:solidFill>
        </p:grpSpPr>
        <p:sp>
          <p:nvSpPr>
            <p:cNvPr id="5" name="Rounded Rectangle 4"/>
            <p:cNvSpPr/>
            <p:nvPr/>
          </p:nvSpPr>
          <p:spPr>
            <a:xfrm>
              <a:off x="1524000" y="354915"/>
              <a:ext cx="6553200" cy="914400"/>
            </a:xfrm>
            <a:prstGeom prst="round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endParaRPr lang="en-US" sz="2400" dirty="0">
                <a:solidFill>
                  <a:prstClr val="white"/>
                </a:solidFill>
                <a:latin typeface="Calibri"/>
              </a:endParaRPr>
            </a:p>
          </p:txBody>
        </p:sp>
        <p:sp>
          <p:nvSpPr>
            <p:cNvPr id="6" name="TextBox 5"/>
            <p:cNvSpPr txBox="1"/>
            <p:nvPr/>
          </p:nvSpPr>
          <p:spPr>
            <a:xfrm>
              <a:off x="1676400" y="488949"/>
              <a:ext cx="6172200" cy="314409"/>
            </a:xfrm>
            <a:prstGeom prst="rect">
              <a:avLst/>
            </a:prstGeom>
            <a:grpFill/>
          </p:spPr>
          <p:txBody>
            <a:bodyPr wrap="square" rtlCol="0">
              <a:spAutoFit/>
            </a:bodyPr>
            <a:lstStyle/>
            <a:p>
              <a:pPr algn="ctr" defTabSz="1219231"/>
              <a:r>
                <a:rPr lang="en-US" sz="3734" b="1">
                  <a:solidFill>
                    <a:prstClr val="black"/>
                  </a:solidFill>
                  <a:latin typeface="AvantGarde" pitchFamily="2" charset="0"/>
                  <a:ea typeface="AvantGarde" pitchFamily="2" charset="0"/>
                  <a:cs typeface="AvantGarde" pitchFamily="2" charset="0"/>
                </a:rPr>
                <a:t>Vi khuẩn có hình dạng gì?</a:t>
              </a:r>
              <a:endParaRPr lang="en-US" sz="3734" b="1" dirty="0">
                <a:solidFill>
                  <a:prstClr val="black"/>
                </a:solidFill>
                <a:latin typeface="AvantGarde" pitchFamily="2" charset="0"/>
                <a:ea typeface="AvantGarde" pitchFamily="2" charset="0"/>
                <a:cs typeface="AvantGarde" pitchFamily="2" charset="0"/>
              </a:endParaRPr>
            </a:p>
          </p:txBody>
        </p:sp>
      </p:grpSp>
      <p:grpSp>
        <p:nvGrpSpPr>
          <p:cNvPr id="12" name="Group 11"/>
          <p:cNvGrpSpPr/>
          <p:nvPr/>
        </p:nvGrpSpPr>
        <p:grpSpPr>
          <a:xfrm>
            <a:off x="2104569" y="2717801"/>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8" name="TextBox 7"/>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A</a:t>
              </a:r>
              <a:r>
                <a:rPr lang="en-US" sz="3734" b="1">
                  <a:solidFill>
                    <a:prstClr val="black"/>
                  </a:solidFill>
                  <a:latin typeface="AvantGarde" pitchFamily="2" charset="0"/>
                  <a:ea typeface="AvantGarde" pitchFamily="2" charset="0"/>
                  <a:cs typeface="AvantGarde" pitchFamily="2" charset="0"/>
                </a:rPr>
                <a:t>. có hình dạng giống virus</a:t>
              </a:r>
              <a:endParaRPr lang="en-US" sz="3734" b="1" dirty="0">
                <a:solidFill>
                  <a:prstClr val="black"/>
                </a:solidFill>
                <a:latin typeface="AvantGarde" pitchFamily="2" charset="0"/>
                <a:ea typeface="AvantGarde" pitchFamily="2" charset="0"/>
                <a:cs typeface="AvantGarde" pitchFamily="2" charset="0"/>
              </a:endParaRPr>
            </a:p>
          </p:txBody>
        </p:sp>
      </p:grpSp>
      <p:sp>
        <p:nvSpPr>
          <p:cNvPr id="9" name="Notched Right Arrow 8">
            <a:hlinkClick r:id="rId4"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231"/>
            <a:endParaRPr lang="en-US" sz="2400">
              <a:solidFill>
                <a:prstClr val="white"/>
              </a:solidFill>
              <a:latin typeface="Calibri"/>
            </a:endParaRPr>
          </a:p>
        </p:txBody>
      </p:sp>
      <p:grpSp>
        <p:nvGrpSpPr>
          <p:cNvPr id="27" name="Group 26"/>
          <p:cNvGrpSpPr/>
          <p:nvPr/>
        </p:nvGrpSpPr>
        <p:grpSpPr>
          <a:xfrm>
            <a:off x="2104571" y="39370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29" name="TextBox 28"/>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B</a:t>
              </a:r>
              <a:r>
                <a:rPr lang="en-US" sz="3734" b="1">
                  <a:solidFill>
                    <a:prstClr val="black"/>
                  </a:solidFill>
                  <a:latin typeface="AvantGarde" pitchFamily="2" charset="0"/>
                  <a:ea typeface="AvantGarde" pitchFamily="2" charset="0"/>
                  <a:cs typeface="AvantGarde" pitchFamily="2" charset="0"/>
                </a:rPr>
                <a:t>. không có hình dạng</a:t>
              </a:r>
              <a:endParaRPr lang="en-US" sz="3734" b="1" dirty="0">
                <a:solidFill>
                  <a:prstClr val="black"/>
                </a:solidFill>
                <a:latin typeface="AvantGarde" pitchFamily="2" charset="0"/>
                <a:ea typeface="AvantGarde" pitchFamily="2" charset="0"/>
                <a:cs typeface="AvantGarde" pitchFamily="2"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231"/>
              <a:endParaRPr lang="en-US" sz="2400">
                <a:solidFill>
                  <a:prstClr val="black"/>
                </a:solidFill>
                <a:latin typeface="Calibri"/>
              </a:endParaRPr>
            </a:p>
          </p:txBody>
        </p:sp>
        <p:sp>
          <p:nvSpPr>
            <p:cNvPr id="32" name="TextBox 31"/>
            <p:cNvSpPr txBox="1"/>
            <p:nvPr/>
          </p:nvSpPr>
          <p:spPr>
            <a:xfrm>
              <a:off x="1578427" y="1907722"/>
              <a:ext cx="6418218" cy="500233"/>
            </a:xfrm>
            <a:prstGeom prst="rect">
              <a:avLst/>
            </a:prstGeom>
            <a:noFill/>
          </p:spPr>
          <p:txBody>
            <a:bodyPr wrap="square" rtlCol="0">
              <a:spAutoFit/>
            </a:bodyPr>
            <a:lstStyle/>
            <a:p>
              <a:pPr defTabSz="1219231"/>
              <a:r>
                <a:rPr lang="en-US" sz="3734" b="1" dirty="0">
                  <a:solidFill>
                    <a:prstClr val="black"/>
                  </a:solidFill>
                  <a:latin typeface="AvantGarde" pitchFamily="2" charset="0"/>
                  <a:ea typeface="AvantGarde" pitchFamily="2" charset="0"/>
                  <a:cs typeface="AvantGarde" pitchFamily="2" charset="0"/>
                </a:rPr>
                <a:t>C</a:t>
              </a:r>
              <a:r>
                <a:rPr lang="en-US" sz="3734" b="1">
                  <a:solidFill>
                    <a:prstClr val="black"/>
                  </a:solidFill>
                  <a:latin typeface="AvantGarde" pitchFamily="2" charset="0"/>
                  <a:ea typeface="AvantGarde" pitchFamily="2" charset="0"/>
                  <a:cs typeface="AvantGarde" pitchFamily="2" charset="0"/>
                </a:rPr>
                <a:t>. hình que, hình xoắn và hình cầu.</a:t>
              </a:r>
              <a:endParaRPr lang="en-US" sz="3734" b="1" dirty="0">
                <a:solidFill>
                  <a:prstClr val="black"/>
                </a:solidFill>
                <a:latin typeface="AvantGarde" pitchFamily="2" charset="0"/>
                <a:ea typeface="AvantGarde" pitchFamily="2" charset="0"/>
                <a:cs typeface="AvantGarde" pitchFamily="2"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1"/>
            <a:ext cx="3156857" cy="3156857"/>
          </a:xfrm>
          <a:prstGeom prst="rect">
            <a:avLst/>
          </a:prstGeom>
        </p:spPr>
      </p:pic>
      <p:pic>
        <p:nvPicPr>
          <p:cNvPr id="36" name="Picture 35">
            <a:extLst>
              <a:ext uri="{FF2B5EF4-FFF2-40B4-BE49-F238E27FC236}">
                <a16:creationId xmlns:a16="http://schemas.microsoft.com/office/drawing/2014/main" xmlns=""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2" y="5083630"/>
            <a:ext cx="1088571" cy="1064987"/>
          </a:xfrm>
          <a:prstGeom prst="rect">
            <a:avLst/>
          </a:prstGeom>
        </p:spPr>
      </p:pic>
      <p:pic>
        <p:nvPicPr>
          <p:cNvPr id="37" name="Picture 36">
            <a:extLst>
              <a:ext uri="{FF2B5EF4-FFF2-40B4-BE49-F238E27FC236}">
                <a16:creationId xmlns:a16="http://schemas.microsoft.com/office/drawing/2014/main" xmlns=""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a:extLst>
              <a:ext uri="{FF2B5EF4-FFF2-40B4-BE49-F238E27FC236}">
                <a16:creationId xmlns:a16="http://schemas.microsoft.com/office/drawing/2014/main" xmlns=""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6725" y="-66825"/>
            <a:ext cx="2181869" cy="2173193"/>
          </a:xfrm>
          <a:prstGeom prst="rect">
            <a:avLst/>
          </a:prstGeom>
        </p:spPr>
      </p:pic>
    </p:spTree>
    <p:extLst>
      <p:ext uri="{BB962C8B-B14F-4D97-AF65-F5344CB8AC3E}">
        <p14:creationId xmlns:p14="http://schemas.microsoft.com/office/powerpoint/2010/main" val="4182127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23" presetClass="entr" presetSubtype="32" fill="hold" nodeType="clickEffect">
                                  <p:stCondLst>
                                    <p:cond delay="1000"/>
                                  </p:stCondLst>
                                  <p:childTnLst>
                                    <p:set>
                                      <p:cBhvr>
                                        <p:cTn id="23" dur="1" fill="hold">
                                          <p:stCondLst>
                                            <p:cond delay="0"/>
                                          </p:stCondLst>
                                        </p:cTn>
                                        <p:tgtEl>
                                          <p:spTgt spid="36"/>
                                        </p:tgtEl>
                                        <p:attrNameLst>
                                          <p:attrName>style.visibility</p:attrName>
                                        </p:attrNameLst>
                                      </p:cBhvr>
                                      <p:to>
                                        <p:strVal val="visible"/>
                                      </p:to>
                                    </p:set>
                                    <p:anim calcmode="lin" valueType="num">
                                      <p:cBhvr>
                                        <p:cTn id="24" dur="250" fill="hold"/>
                                        <p:tgtEl>
                                          <p:spTgt spid="36"/>
                                        </p:tgtEl>
                                        <p:attrNameLst>
                                          <p:attrName>ppt_w</p:attrName>
                                        </p:attrNameLst>
                                      </p:cBhvr>
                                      <p:tavLst>
                                        <p:tav tm="0">
                                          <p:val>
                                            <p:strVal val="4*#ppt_w"/>
                                          </p:val>
                                        </p:tav>
                                        <p:tav tm="100000">
                                          <p:val>
                                            <p:strVal val="#ppt_w"/>
                                          </p:val>
                                        </p:tav>
                                      </p:tavLst>
                                    </p:anim>
                                    <p:anim calcmode="lin" valueType="num">
                                      <p:cBhvr>
                                        <p:cTn id="25"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23" presetClass="entr" presetSubtype="32" fill="hold" nodeType="clickEffect">
                                  <p:stCondLst>
                                    <p:cond delay="1000"/>
                                  </p:stCondLst>
                                  <p:childTnLst>
                                    <p:set>
                                      <p:cBhvr>
                                        <p:cTn id="30" dur="1" fill="hold">
                                          <p:stCondLst>
                                            <p:cond delay="0"/>
                                          </p:stCondLst>
                                        </p:cTn>
                                        <p:tgtEl>
                                          <p:spTgt spid="37"/>
                                        </p:tgtEl>
                                        <p:attrNameLst>
                                          <p:attrName>style.visibility</p:attrName>
                                        </p:attrNameLst>
                                      </p:cBhvr>
                                      <p:to>
                                        <p:strVal val="visible"/>
                                      </p:to>
                                    </p:set>
                                    <p:anim calcmode="lin" valueType="num">
                                      <p:cBhvr>
                                        <p:cTn id="31" dur="250" fill="hold"/>
                                        <p:tgtEl>
                                          <p:spTgt spid="37"/>
                                        </p:tgtEl>
                                        <p:attrNameLst>
                                          <p:attrName>ppt_w</p:attrName>
                                        </p:attrNameLst>
                                      </p:cBhvr>
                                      <p:tavLst>
                                        <p:tav tm="0">
                                          <p:val>
                                            <p:strVal val="4*#ppt_w"/>
                                          </p:val>
                                        </p:tav>
                                        <p:tav tm="100000">
                                          <p:val>
                                            <p:strVal val="#ppt_w"/>
                                          </p:val>
                                        </p:tav>
                                      </p:tavLst>
                                    </p:anim>
                                    <p:anim calcmode="lin" valueType="num">
                                      <p:cBhvr>
                                        <p:cTn id="32"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23" presetClass="entr" presetSubtype="32" fill="hold" nodeType="clickEffect">
                                  <p:stCondLst>
                                    <p:cond delay="1000"/>
                                  </p:stCondLst>
                                  <p:childTnLst>
                                    <p:set>
                                      <p:cBhvr>
                                        <p:cTn id="37" dur="1" fill="hold">
                                          <p:stCondLst>
                                            <p:cond delay="0"/>
                                          </p:stCondLst>
                                        </p:cTn>
                                        <p:tgtEl>
                                          <p:spTgt spid="38"/>
                                        </p:tgtEl>
                                        <p:attrNameLst>
                                          <p:attrName>style.visibility</p:attrName>
                                        </p:attrNameLst>
                                      </p:cBhvr>
                                      <p:to>
                                        <p:strVal val="visible"/>
                                      </p:to>
                                    </p:set>
                                    <p:anim calcmode="lin" valueType="num">
                                      <p:cBhvr>
                                        <p:cTn id="38" dur="250" fill="hold"/>
                                        <p:tgtEl>
                                          <p:spTgt spid="38"/>
                                        </p:tgtEl>
                                        <p:attrNameLst>
                                          <p:attrName>ppt_w</p:attrName>
                                        </p:attrNameLst>
                                      </p:cBhvr>
                                      <p:tavLst>
                                        <p:tav tm="0">
                                          <p:val>
                                            <p:strVal val="4*#ppt_w"/>
                                          </p:val>
                                        </p:tav>
                                        <p:tav tm="100000">
                                          <p:val>
                                            <p:strVal val="#ppt_w"/>
                                          </p:val>
                                        </p:tav>
                                      </p:tavLst>
                                    </p:anim>
                                    <p:anim calcmode="lin" valueType="num">
                                      <p:cBhvr>
                                        <p:cTn id="39"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xmlns="" id="{71290A98-B934-1F6A-8573-DD7AF0B224C6}"/>
              </a:ext>
            </a:extLst>
          </p:cNvPr>
          <p:cNvPicPr>
            <a:picLocks noChangeAspect="1"/>
          </p:cNvPicPr>
          <p:nvPr/>
        </p:nvPicPr>
        <p:blipFill>
          <a:blip r:embed="rId2"/>
          <a:stretch>
            <a:fillRect/>
          </a:stretch>
        </p:blipFill>
        <p:spPr>
          <a:xfrm flipH="1">
            <a:off x="-593747" y="3234514"/>
            <a:ext cx="7350147" cy="3623487"/>
          </a:xfrm>
          <a:prstGeom prst="rect">
            <a:avLst/>
          </a:prstGeom>
        </p:spPr>
      </p:pic>
      <p:sp>
        <p:nvSpPr>
          <p:cNvPr id="12" name="Hình chữ nhật: Góc Tròn 11">
            <a:extLst>
              <a:ext uri="{FF2B5EF4-FFF2-40B4-BE49-F238E27FC236}">
                <a16:creationId xmlns:a16="http://schemas.microsoft.com/office/drawing/2014/main" xmlns="" id="{1C8BCF8F-C976-DAD4-6084-0063DB92F8DE}"/>
              </a:ext>
            </a:extLst>
          </p:cNvPr>
          <p:cNvSpPr/>
          <p:nvPr/>
        </p:nvSpPr>
        <p:spPr>
          <a:xfrm>
            <a:off x="6451600" y="624382"/>
            <a:ext cx="5135350" cy="5607084"/>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xmlns="" id="{1811D8DF-9822-FEC9-27CB-45CE63D94ED5}"/>
              </a:ext>
            </a:extLst>
          </p:cNvPr>
          <p:cNvSpPr txBox="1"/>
          <p:nvPr/>
        </p:nvSpPr>
        <p:spPr>
          <a:xfrm>
            <a:off x="6654800" y="1143000"/>
            <a:ext cx="4826000" cy="4154984"/>
          </a:xfrm>
          <a:prstGeom prst="rect">
            <a:avLst/>
          </a:prstGeom>
          <a:noFill/>
        </p:spPr>
        <p:txBody>
          <a:bodyPr wrap="square">
            <a:spAutoFit/>
          </a:bodyPr>
          <a:lstStyle/>
          <a:p>
            <a:pPr algn="just" defTabSz="914446"/>
            <a:r>
              <a:rPr lang="vi-VN" sz="44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4400" dirty="0">
                <a:solidFill>
                  <a:prstClr val="black"/>
                </a:solidFill>
                <a:latin typeface="Calibri" panose="020F0502020204030204" pitchFamily="34" charset="0"/>
                <a:cs typeface="Calibri" panose="020F0502020204030204" pitchFamily="34" charset="0"/>
                <a:sym typeface="Arial" panose="020B0604020202020204"/>
              </a:rPr>
              <a:t>. </a:t>
            </a:r>
            <a:r>
              <a:rPr lang="vi-VN" sz="44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xmlns="" id="{8EB4EF27-8708-AC49-3BAC-654165E31FF6}"/>
              </a:ext>
            </a:extLst>
          </p:cNvPr>
          <p:cNvPicPr>
            <a:picLocks noChangeAspect="1"/>
          </p:cNvPicPr>
          <p:nvPr/>
        </p:nvPicPr>
        <p:blipFill>
          <a:blip r:embed="rId3"/>
          <a:stretch>
            <a:fillRect/>
          </a:stretch>
        </p:blipFill>
        <p:spPr>
          <a:xfrm>
            <a:off x="8534400" y="0"/>
            <a:ext cx="750796" cy="944513"/>
          </a:xfrm>
          <a:prstGeom prst="rect">
            <a:avLst/>
          </a:prstGeom>
        </p:spPr>
      </p:pic>
      <p:pic>
        <p:nvPicPr>
          <p:cNvPr id="2" name="Picture 1">
            <a:extLst>
              <a:ext uri="{FF2B5EF4-FFF2-40B4-BE49-F238E27FC236}">
                <a16:creationId xmlns:a16="http://schemas.microsoft.com/office/drawing/2014/main" xmlns="" id="{C5A6226D-6F19-80C3-B600-5E12EA9B3788}"/>
              </a:ext>
            </a:extLst>
          </p:cNvPr>
          <p:cNvPicPr>
            <a:picLocks noChangeAspect="1"/>
          </p:cNvPicPr>
          <p:nvPr/>
        </p:nvPicPr>
        <p:blipFill>
          <a:blip r:embed="rId4"/>
          <a:stretch>
            <a:fillRect/>
          </a:stretch>
        </p:blipFill>
        <p:spPr>
          <a:xfrm>
            <a:off x="-304800" y="838200"/>
            <a:ext cx="6612701" cy="2178493"/>
          </a:xfrm>
          <a:prstGeom prst="rect">
            <a:avLst/>
          </a:prstGeom>
        </p:spPr>
      </p:pic>
    </p:spTree>
    <p:extLst>
      <p:ext uri="{BB962C8B-B14F-4D97-AF65-F5344CB8AC3E}">
        <p14:creationId xmlns:p14="http://schemas.microsoft.com/office/powerpoint/2010/main" val="65874289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sz="1200"/>
            </a:p>
          </p:txBody>
        </p:sp>
      </p:grpSp>
      <p:sp>
        <p:nvSpPr>
          <p:cNvPr id="4" name="Freeform 4"/>
          <p:cNvSpPr/>
          <p:nvPr/>
        </p:nvSpPr>
        <p:spPr>
          <a:xfrm>
            <a:off x="-723782" y="1742654"/>
            <a:ext cx="13639563" cy="3372692"/>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5" name="Freeform 5"/>
          <p:cNvSpPr/>
          <p:nvPr/>
        </p:nvSpPr>
        <p:spPr>
          <a:xfrm rot="-3731393">
            <a:off x="7041948" y="1072347"/>
            <a:ext cx="5078105" cy="5201644"/>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723781" y="5754624"/>
            <a:ext cx="4876800" cy="835152"/>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685800" y="-1157614"/>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8" name="Freeform 8"/>
          <p:cNvSpPr/>
          <p:nvPr/>
        </p:nvSpPr>
        <p:spPr>
          <a:xfrm rot="-5480260">
            <a:off x="9067800" y="268224"/>
            <a:ext cx="4876800" cy="835152"/>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9" name="Freeform 9"/>
          <p:cNvSpPr/>
          <p:nvPr/>
        </p:nvSpPr>
        <p:spPr>
          <a:xfrm>
            <a:off x="6096000" y="5526266"/>
            <a:ext cx="2663469" cy="2663469"/>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pic>
        <p:nvPicPr>
          <p:cNvPr id="12" name="Picture 11">
            <a:extLst>
              <a:ext uri="{FF2B5EF4-FFF2-40B4-BE49-F238E27FC236}">
                <a16:creationId xmlns:a16="http://schemas.microsoft.com/office/drawing/2014/main" xmlns="" id="{15CA6AE5-39D7-EE31-A1AF-03B8C95BF78D}"/>
              </a:ext>
            </a:extLst>
          </p:cNvPr>
          <p:cNvPicPr>
            <a:picLocks noChangeAspect="1"/>
          </p:cNvPicPr>
          <p:nvPr/>
        </p:nvPicPr>
        <p:blipFill>
          <a:blip r:embed="rId12"/>
          <a:stretch>
            <a:fillRect/>
          </a:stretch>
        </p:blipFill>
        <p:spPr>
          <a:xfrm>
            <a:off x="965200" y="1752600"/>
            <a:ext cx="9159014" cy="3048000"/>
          </a:xfrm>
          <a:prstGeom prst="rect">
            <a:avLst/>
          </a:prstGeom>
        </p:spPr>
      </p:pic>
    </p:spTree>
    <p:extLst>
      <p:ext uri="{BB962C8B-B14F-4D97-AF65-F5344CB8AC3E}">
        <p14:creationId xmlns:p14="http://schemas.microsoft.com/office/powerpoint/2010/main" val="219132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descr="Ảnh có chứa hình vẽ, bầu trời, bức vẽ, tác phẩm nghệ thuật&#10;&#10;Mô tả được tạo tự động">
            <a:extLst>
              <a:ext uri="{FF2B5EF4-FFF2-40B4-BE49-F238E27FC236}">
                <a16:creationId xmlns:a16="http://schemas.microsoft.com/office/drawing/2014/main" xmlns="" id="{1EBBE1C5-BF2F-3F41-4162-5FE6E69D4D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70" r="7940" b="18515"/>
          <a:stretch/>
        </p:blipFill>
        <p:spPr>
          <a:xfrm>
            <a:off x="-23907" y="0"/>
            <a:ext cx="12192000" cy="6858000"/>
          </a:xfrm>
          <a:prstGeom prst="rect">
            <a:avLst/>
          </a:prstGeom>
        </p:spPr>
      </p:pic>
      <p:grpSp>
        <p:nvGrpSpPr>
          <p:cNvPr id="10" name="Group 326">
            <a:extLst>
              <a:ext uri="{FF2B5EF4-FFF2-40B4-BE49-F238E27FC236}">
                <a16:creationId xmlns:a16="http://schemas.microsoft.com/office/drawing/2014/main" xmlns="" id="{7056A91D-270B-3D19-439D-3586A5E86B78}"/>
              </a:ext>
            </a:extLst>
          </p:cNvPr>
          <p:cNvGrpSpPr/>
          <p:nvPr/>
        </p:nvGrpSpPr>
        <p:grpSpPr>
          <a:xfrm>
            <a:off x="294734" y="450812"/>
            <a:ext cx="11564778" cy="1489748"/>
            <a:chOff x="1650124" y="2144111"/>
            <a:chExt cx="9727324" cy="1644263"/>
          </a:xfrm>
        </p:grpSpPr>
        <p:sp>
          <p:nvSpPr>
            <p:cNvPr id="12" name="Rectangle: Rounded Corners 330">
              <a:extLst>
                <a:ext uri="{FF2B5EF4-FFF2-40B4-BE49-F238E27FC236}">
                  <a16:creationId xmlns:a16="http://schemas.microsoft.com/office/drawing/2014/main" xmlns="" id="{3D2078C6-1B94-EC52-1F19-990F6E38D2CC}"/>
                </a:ext>
              </a:extLst>
            </p:cNvPr>
            <p:cNvSpPr/>
            <p:nvPr/>
          </p:nvSpPr>
          <p:spPr>
            <a:xfrm>
              <a:off x="1650124" y="2144111"/>
              <a:ext cx="9727324" cy="1644263"/>
            </a:xfrm>
            <a:prstGeom prst="roundRect">
              <a:avLst/>
            </a:prstGeom>
            <a:solidFill>
              <a:srgbClr val="FFFDF7"/>
            </a:solidFill>
            <a:ln w="571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a:solidFill>
                  <a:prstClr val="white"/>
                </a:solidFill>
                <a:latin typeface="Arial" panose="020B0604020202020204" pitchFamily="34" charset="0"/>
              </a:endParaRPr>
            </a:p>
          </p:txBody>
        </p:sp>
        <p:sp>
          <p:nvSpPr>
            <p:cNvPr id="13" name="Rectangle: Rounded Corners 331">
              <a:extLst>
                <a:ext uri="{FF2B5EF4-FFF2-40B4-BE49-F238E27FC236}">
                  <a16:creationId xmlns:a16="http://schemas.microsoft.com/office/drawing/2014/main" xmlns="" id="{75E593CC-9A34-443D-17F5-69C41FFAAB90}"/>
                </a:ext>
              </a:extLst>
            </p:cNvPr>
            <p:cNvSpPr/>
            <p:nvPr/>
          </p:nvSpPr>
          <p:spPr>
            <a:xfrm>
              <a:off x="1775583" y="2294027"/>
              <a:ext cx="9476406" cy="1344431"/>
            </a:xfrm>
            <a:prstGeom prst="roundRect">
              <a:avLst/>
            </a:prstGeom>
            <a:noFill/>
            <a:ln w="571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a:solidFill>
                  <a:prstClr val="white"/>
                </a:solidFill>
                <a:latin typeface="Arial" panose="020B0604020202020204" pitchFamily="34" charset="0"/>
              </a:endParaRPr>
            </a:p>
          </p:txBody>
        </p:sp>
      </p:grpSp>
      <p:sp>
        <p:nvSpPr>
          <p:cNvPr id="4" name="Hộp Văn bản 3">
            <a:extLst>
              <a:ext uri="{FF2B5EF4-FFF2-40B4-BE49-F238E27FC236}">
                <a16:creationId xmlns:a16="http://schemas.microsoft.com/office/drawing/2014/main" xmlns="" id="{DD492475-2244-D3E1-37AB-8434DD729AF5}"/>
              </a:ext>
            </a:extLst>
          </p:cNvPr>
          <p:cNvSpPr txBox="1"/>
          <p:nvPr/>
        </p:nvSpPr>
        <p:spPr>
          <a:xfrm>
            <a:off x="1273726" y="729562"/>
            <a:ext cx="10745021" cy="584775"/>
          </a:xfrm>
          <a:prstGeom prst="rect">
            <a:avLst/>
          </a:prstGeom>
          <a:noFill/>
        </p:spPr>
        <p:txBody>
          <a:bodyPr wrap="square" rtlCol="0">
            <a:spAutoFit/>
          </a:bodyPr>
          <a:lstStyle/>
          <a:p>
            <a:pPr algn="ctr" defTabSz="914446">
              <a:defRPr/>
            </a:pPr>
            <a:r>
              <a:rPr lang="vi-VN" sz="3200" b="1">
                <a:solidFill>
                  <a:prstClr val="black"/>
                </a:solidFill>
                <a:latin typeface="Calibri" panose="020F0502020204030204" pitchFamily="34" charset="0"/>
                <a:cs typeface="Calibri" panose="020F0502020204030204" pitchFamily="34" charset="0"/>
              </a:rPr>
              <a:t>Vì sao em cần rửa tay trước khi ăn và sau khi đi vệ sinh?</a:t>
            </a:r>
          </a:p>
        </p:txBody>
      </p:sp>
      <p:sp>
        <p:nvSpPr>
          <p:cNvPr id="16" name="Rectangle: Rounded Corners 7">
            <a:extLst>
              <a:ext uri="{FF2B5EF4-FFF2-40B4-BE49-F238E27FC236}">
                <a16:creationId xmlns:a16="http://schemas.microsoft.com/office/drawing/2014/main" xmlns="" id="{6C758CB8-D25E-1FA8-E853-6ABB59644763}"/>
              </a:ext>
            </a:extLst>
          </p:cNvPr>
          <p:cNvSpPr/>
          <p:nvPr/>
        </p:nvSpPr>
        <p:spPr>
          <a:xfrm>
            <a:off x="139951" y="2213576"/>
            <a:ext cx="11840612" cy="4326120"/>
          </a:xfrm>
          <a:custGeom>
            <a:avLst/>
            <a:gdLst>
              <a:gd name="connsiteX0" fmla="*/ 0 w 11840612"/>
              <a:gd name="connsiteY0" fmla="*/ 430146 h 4326120"/>
              <a:gd name="connsiteX1" fmla="*/ 430146 w 11840612"/>
              <a:gd name="connsiteY1" fmla="*/ 0 h 4326120"/>
              <a:gd name="connsiteX2" fmla="*/ 11410466 w 11840612"/>
              <a:gd name="connsiteY2" fmla="*/ 0 h 4326120"/>
              <a:gd name="connsiteX3" fmla="*/ 11840612 w 11840612"/>
              <a:gd name="connsiteY3" fmla="*/ 430146 h 4326120"/>
              <a:gd name="connsiteX4" fmla="*/ 11840612 w 11840612"/>
              <a:gd name="connsiteY4" fmla="*/ 3895974 h 4326120"/>
              <a:gd name="connsiteX5" fmla="*/ 11410466 w 11840612"/>
              <a:gd name="connsiteY5" fmla="*/ 4326120 h 4326120"/>
              <a:gd name="connsiteX6" fmla="*/ 430146 w 11840612"/>
              <a:gd name="connsiteY6" fmla="*/ 4326120 h 4326120"/>
              <a:gd name="connsiteX7" fmla="*/ 0 w 11840612"/>
              <a:gd name="connsiteY7" fmla="*/ 3895974 h 4326120"/>
              <a:gd name="connsiteX8" fmla="*/ 0 w 11840612"/>
              <a:gd name="connsiteY8" fmla="*/ 430146 h 432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612" h="4326120" fill="none" extrusionOk="0">
                <a:moveTo>
                  <a:pt x="0" y="430146"/>
                </a:moveTo>
                <a:cubicBezTo>
                  <a:pt x="-35442" y="186850"/>
                  <a:pt x="218824" y="21460"/>
                  <a:pt x="430146" y="0"/>
                </a:cubicBezTo>
                <a:cubicBezTo>
                  <a:pt x="3041525" y="130954"/>
                  <a:pt x="7116468" y="43574"/>
                  <a:pt x="11410466" y="0"/>
                </a:cubicBezTo>
                <a:cubicBezTo>
                  <a:pt x="11657431" y="14483"/>
                  <a:pt x="11846752" y="200104"/>
                  <a:pt x="11840612" y="430146"/>
                </a:cubicBezTo>
                <a:cubicBezTo>
                  <a:pt x="11690173" y="2024821"/>
                  <a:pt x="11926491" y="2889023"/>
                  <a:pt x="11840612" y="3895974"/>
                </a:cubicBezTo>
                <a:cubicBezTo>
                  <a:pt x="11807139" y="4139034"/>
                  <a:pt x="11643766" y="4323179"/>
                  <a:pt x="11410466" y="4326120"/>
                </a:cubicBezTo>
                <a:cubicBezTo>
                  <a:pt x="7877021" y="4481317"/>
                  <a:pt x="2400380" y="4489140"/>
                  <a:pt x="430146" y="4326120"/>
                </a:cubicBezTo>
                <a:cubicBezTo>
                  <a:pt x="194303" y="4302848"/>
                  <a:pt x="-19521" y="4144936"/>
                  <a:pt x="0" y="3895974"/>
                </a:cubicBezTo>
                <a:cubicBezTo>
                  <a:pt x="64656" y="2969367"/>
                  <a:pt x="-17807" y="1924793"/>
                  <a:pt x="0" y="430146"/>
                </a:cubicBezTo>
                <a:close/>
              </a:path>
              <a:path w="11840612" h="4326120" stroke="0" extrusionOk="0">
                <a:moveTo>
                  <a:pt x="0" y="430146"/>
                </a:moveTo>
                <a:cubicBezTo>
                  <a:pt x="-7070" y="188222"/>
                  <a:pt x="152703" y="14968"/>
                  <a:pt x="430146" y="0"/>
                </a:cubicBezTo>
                <a:cubicBezTo>
                  <a:pt x="2379382" y="132882"/>
                  <a:pt x="9313937" y="-84951"/>
                  <a:pt x="11410466" y="0"/>
                </a:cubicBezTo>
                <a:cubicBezTo>
                  <a:pt x="11632573" y="15094"/>
                  <a:pt x="11838641" y="203478"/>
                  <a:pt x="11840612" y="430146"/>
                </a:cubicBezTo>
                <a:cubicBezTo>
                  <a:pt x="11860799" y="1605903"/>
                  <a:pt x="11993092" y="2872559"/>
                  <a:pt x="11840612" y="3895974"/>
                </a:cubicBezTo>
                <a:cubicBezTo>
                  <a:pt x="11860043" y="4135842"/>
                  <a:pt x="11663511" y="4294259"/>
                  <a:pt x="11410466" y="4326120"/>
                </a:cubicBezTo>
                <a:cubicBezTo>
                  <a:pt x="7510841" y="4413759"/>
                  <a:pt x="2272309" y="4253441"/>
                  <a:pt x="430146" y="4326120"/>
                </a:cubicBezTo>
                <a:cubicBezTo>
                  <a:pt x="189091" y="4292818"/>
                  <a:pt x="-26635" y="4170552"/>
                  <a:pt x="0" y="3895974"/>
                </a:cubicBezTo>
                <a:cubicBezTo>
                  <a:pt x="-38581" y="2326173"/>
                  <a:pt x="63341" y="1983378"/>
                  <a:pt x="0" y="430146"/>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custGeom>
                    <a:avLst/>
                    <a:gdLst>
                      <a:gd name="connsiteX0" fmla="*/ 0 w 17760918"/>
                      <a:gd name="connsiteY0" fmla="*/ 645219 h 6489180"/>
                      <a:gd name="connsiteX1" fmla="*/ 645219 w 17760918"/>
                      <a:gd name="connsiteY1" fmla="*/ 0 h 6489180"/>
                      <a:gd name="connsiteX2" fmla="*/ 17115699 w 17760918"/>
                      <a:gd name="connsiteY2" fmla="*/ 0 h 6489180"/>
                      <a:gd name="connsiteX3" fmla="*/ 17760918 w 17760918"/>
                      <a:gd name="connsiteY3" fmla="*/ 645219 h 6489180"/>
                      <a:gd name="connsiteX4" fmla="*/ 17760918 w 17760918"/>
                      <a:gd name="connsiteY4" fmla="*/ 5843961 h 6489180"/>
                      <a:gd name="connsiteX5" fmla="*/ 17115699 w 17760918"/>
                      <a:gd name="connsiteY5" fmla="*/ 6489180 h 6489180"/>
                      <a:gd name="connsiteX6" fmla="*/ 645219 w 17760918"/>
                      <a:gd name="connsiteY6" fmla="*/ 6489180 h 6489180"/>
                      <a:gd name="connsiteX7" fmla="*/ 0 w 17760918"/>
                      <a:gd name="connsiteY7" fmla="*/ 5843961 h 6489180"/>
                      <a:gd name="connsiteX8" fmla="*/ 0 w 17760918"/>
                      <a:gd name="connsiteY8" fmla="*/ 645219 h 648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0918" h="6489180" fill="none" extrusionOk="0">
                        <a:moveTo>
                          <a:pt x="0" y="645219"/>
                        </a:moveTo>
                        <a:cubicBezTo>
                          <a:pt x="-42288" y="282034"/>
                          <a:pt x="337315" y="39616"/>
                          <a:pt x="645219" y="0"/>
                        </a:cubicBezTo>
                        <a:cubicBezTo>
                          <a:pt x="6001777" y="130954"/>
                          <a:pt x="12272808" y="43574"/>
                          <a:pt x="17115699" y="0"/>
                        </a:cubicBezTo>
                        <a:cubicBezTo>
                          <a:pt x="17499487" y="42272"/>
                          <a:pt x="17787979" y="322022"/>
                          <a:pt x="17760918" y="645219"/>
                        </a:cubicBezTo>
                        <a:cubicBezTo>
                          <a:pt x="17610479" y="3106644"/>
                          <a:pt x="17846797" y="4664699"/>
                          <a:pt x="17760918" y="5843961"/>
                        </a:cubicBezTo>
                        <a:cubicBezTo>
                          <a:pt x="17713776" y="6208047"/>
                          <a:pt x="17464761" y="6484155"/>
                          <a:pt x="17115699" y="6489180"/>
                        </a:cubicBezTo>
                        <a:cubicBezTo>
                          <a:pt x="13032957" y="6644377"/>
                          <a:pt x="5360484" y="6652200"/>
                          <a:pt x="645219" y="6489180"/>
                        </a:cubicBezTo>
                        <a:cubicBezTo>
                          <a:pt x="291264" y="6456852"/>
                          <a:pt x="-52796" y="6231134"/>
                          <a:pt x="0" y="5843961"/>
                        </a:cubicBezTo>
                        <a:cubicBezTo>
                          <a:pt x="64656" y="3357051"/>
                          <a:pt x="-17807" y="2312624"/>
                          <a:pt x="0" y="645219"/>
                        </a:cubicBezTo>
                        <a:close/>
                      </a:path>
                      <a:path w="17760918" h="6489180" stroke="0" extrusionOk="0">
                        <a:moveTo>
                          <a:pt x="0" y="645219"/>
                        </a:moveTo>
                        <a:cubicBezTo>
                          <a:pt x="-29586" y="270625"/>
                          <a:pt x="239888" y="18385"/>
                          <a:pt x="645219" y="0"/>
                        </a:cubicBezTo>
                        <a:cubicBezTo>
                          <a:pt x="7535802" y="132882"/>
                          <a:pt x="14470397" y="-84951"/>
                          <a:pt x="17115699" y="0"/>
                        </a:cubicBezTo>
                        <a:cubicBezTo>
                          <a:pt x="17447069" y="24389"/>
                          <a:pt x="17751325" y="341895"/>
                          <a:pt x="17760918" y="645219"/>
                        </a:cubicBezTo>
                        <a:cubicBezTo>
                          <a:pt x="17781105" y="1994612"/>
                          <a:pt x="17913398" y="4647763"/>
                          <a:pt x="17760918" y="5843961"/>
                        </a:cubicBezTo>
                        <a:cubicBezTo>
                          <a:pt x="17774359" y="6201900"/>
                          <a:pt x="17476750" y="6479495"/>
                          <a:pt x="17115699" y="6489180"/>
                        </a:cubicBezTo>
                        <a:cubicBezTo>
                          <a:pt x="10470797" y="6576819"/>
                          <a:pt x="5232372" y="6416501"/>
                          <a:pt x="645219" y="6489180"/>
                        </a:cubicBezTo>
                        <a:cubicBezTo>
                          <a:pt x="288232" y="6483059"/>
                          <a:pt x="-17740" y="6224959"/>
                          <a:pt x="0" y="5843961"/>
                        </a:cubicBezTo>
                        <a:cubicBezTo>
                          <a:pt x="-38581" y="3407505"/>
                          <a:pt x="63341" y="2371139"/>
                          <a:pt x="0" y="645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vi-VN" sz="1600">
              <a:solidFill>
                <a:prstClr val="white"/>
              </a:solidFill>
              <a:latin typeface="Arial" panose="020B0604020202020204" pitchFamily="34" charset="0"/>
            </a:endParaRPr>
          </a:p>
        </p:txBody>
      </p:sp>
      <p:pic>
        <p:nvPicPr>
          <p:cNvPr id="9" name="Hình ảnh 8" descr="Ảnh có chứa Mặt người, Tác phẩm nghệ thuật của trẻ con, hình vẽ, minh họa&#10;&#10;Mô tả được tạo tự động">
            <a:extLst>
              <a:ext uri="{FF2B5EF4-FFF2-40B4-BE49-F238E27FC236}">
                <a16:creationId xmlns:a16="http://schemas.microsoft.com/office/drawing/2014/main" xmlns="" id="{2C40AD59-DFF8-6E96-8CA7-35511606718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72" b="95277" l="4645" r="96721">
                        <a14:foregroundMark x1="45160" y1="8882" x2="53084" y2="34598"/>
                        <a14:foregroundMark x1="61671" y1="12071" x2="70101" y2="28139"/>
                        <a14:foregroundMark x1="70101" y1="28139" x2="67369" y2="60961"/>
                        <a14:foregroundMark x1="67369" y1="60961" x2="41062" y2="62656"/>
                        <a14:foregroundMark x1="41062" y1="62656" x2="24356" y2="55470"/>
                        <a14:foregroundMark x1="24356" y1="55470" x2="22873" y2="34235"/>
                        <a14:foregroundMark x1="22873" y1="34235" x2="50117" y2="19822"/>
                        <a14:foregroundMark x1="50117" y1="19822" x2="60461" y2="21962"/>
                        <a14:foregroundMark x1="30133" y1="89584" x2="72404" y2="89705"/>
                        <a14:foregroundMark x1="30523" y1="92935" x2="72131" y2="95277"/>
                        <a14:foregroundMark x1="6909" y1="42229" x2="11593" y2="70004"/>
                        <a14:foregroundMark x1="19009" y1="33629" x2="19789" y2="44287"/>
                        <a14:foregroundMark x1="19672" y1="53210" x2="19672" y2="56803"/>
                        <a14:foregroundMark x1="4645" y1="65119" x2="5855" y2="70408"/>
                        <a14:foregroundMark x1="61944" y1="26928" x2="55504" y2="56116"/>
                        <a14:foregroundMark x1="92818" y1="36819" x2="80874" y2="41098"/>
                        <a14:foregroundMark x1="68931" y1="5127" x2="42623" y2="12636"/>
                        <a14:foregroundMark x1="50546" y1="3472" x2="50820" y2="8074"/>
                        <a14:foregroundMark x1="81538" y1="58054" x2="81811" y2="64715"/>
                        <a14:foregroundMark x1="96175" y1="34437" x2="96721" y2="37222"/>
                      </a14:backgroundRemoval>
                    </a14:imgEffect>
                  </a14:imgLayer>
                </a14:imgProps>
              </a:ext>
              <a:ext uri="{28A0092B-C50C-407E-A947-70E740481C1C}">
                <a14:useLocalDpi xmlns:a14="http://schemas.microsoft.com/office/drawing/2010/main" val="0"/>
              </a:ext>
            </a:extLst>
          </a:blip>
          <a:stretch>
            <a:fillRect/>
          </a:stretch>
        </p:blipFill>
        <p:spPr>
          <a:xfrm>
            <a:off x="139952" y="218497"/>
            <a:ext cx="1838135" cy="1776585"/>
          </a:xfrm>
          <a:prstGeom prst="rect">
            <a:avLst/>
          </a:prstGeom>
        </p:spPr>
      </p:pic>
      <p:pic>
        <p:nvPicPr>
          <p:cNvPr id="1026" name="Picture 2" descr="Chỉ 13% người dân rửa tay bằng xà phòng vào thời điểm quan trọng">
            <a:extLst>
              <a:ext uri="{FF2B5EF4-FFF2-40B4-BE49-F238E27FC236}">
                <a16:creationId xmlns:a16="http://schemas.microsoft.com/office/drawing/2014/main" xmlns="" id="{2643B8A2-3CD2-4383-BF3E-1E6BC01BBC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572" y="2571649"/>
            <a:ext cx="640080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951820-F175-8A7F-22F1-5CA286F2A3E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87" b="45091" l="2788" r="25535">
                        <a14:foregroundMark x1="14747" y1="22586" x2="17899" y2="24525"/>
                        <a14:foregroundMark x1="12525" y1="44970" x2="14384" y2="42626"/>
                        <a14:foregroundMark x1="21010" y1="45091" x2="19354" y2="43717"/>
                        <a14:foregroundMark x1="25535" y1="9697" x2="24444" y2="8000"/>
                      </a14:backgroundRemoval>
                    </a14:imgEffect>
                  </a14:imgLayer>
                </a14:imgProps>
              </a:ext>
              <a:ext uri="{28A0092B-C50C-407E-A947-70E740481C1C}">
                <a14:useLocalDpi xmlns:a14="http://schemas.microsoft.com/office/drawing/2010/main" val="0"/>
              </a:ext>
            </a:extLst>
          </a:blip>
          <a:srcRect r="72037" b="53008"/>
          <a:stretch/>
        </p:blipFill>
        <p:spPr>
          <a:xfrm>
            <a:off x="8660170" y="754026"/>
            <a:ext cx="3632200" cy="6103975"/>
          </a:xfrm>
          <a:prstGeom prst="rect">
            <a:avLst/>
          </a:prstGeom>
          <a:effectLst>
            <a:outerShdw blurRad="63500" sx="102000" sy="102000" algn="ctr" rotWithShape="0">
              <a:prstClr val="black">
                <a:alpha val="40000"/>
              </a:prstClr>
            </a:outerShdw>
          </a:effectLst>
        </p:spPr>
      </p:pic>
      <p:pic>
        <p:nvPicPr>
          <p:cNvPr id="13" name="Picture 2" descr="Cartoon Cloud PNG Transparent Images Free Download | Vector Files | Pngtree">
            <a:extLst>
              <a:ext uri="{FF2B5EF4-FFF2-40B4-BE49-F238E27FC236}">
                <a16:creationId xmlns:a16="http://schemas.microsoft.com/office/drawing/2014/main" xmlns="" id="{E89193FE-7BE2-E89B-46CF-C318610C148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235591" y="-326641"/>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 name="Picture 2" descr="Cartoon Cloud PNG Transparent Images Free Download | Vector Files | Pngtree">
            <a:extLst>
              <a:ext uri="{FF2B5EF4-FFF2-40B4-BE49-F238E27FC236}">
                <a16:creationId xmlns:a16="http://schemas.microsoft.com/office/drawing/2014/main" xmlns="" id="{60C179DF-C44E-1455-DEE9-BE0E8139D0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9"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E35E07B1-2C8C-2B7A-8070-B5425010F4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9364" y="-321443"/>
            <a:ext cx="6858000" cy="6858000"/>
          </a:xfrm>
          <a:prstGeom prst="rect">
            <a:avLst/>
          </a:prstGeom>
        </p:spPr>
      </p:pic>
      <p:sp>
        <p:nvSpPr>
          <p:cNvPr id="11" name="Speech Bubble: Rectangle with Corners Rounded 10">
            <a:extLst>
              <a:ext uri="{FF2B5EF4-FFF2-40B4-BE49-F238E27FC236}">
                <a16:creationId xmlns:a16="http://schemas.microsoft.com/office/drawing/2014/main" xmlns="" id="{E97D3276-7E71-731C-96B7-4305754F86F3}"/>
              </a:ext>
            </a:extLst>
          </p:cNvPr>
          <p:cNvSpPr/>
          <p:nvPr/>
        </p:nvSpPr>
        <p:spPr>
          <a:xfrm>
            <a:off x="482600" y="3429000"/>
            <a:ext cx="8089900" cy="2565400"/>
          </a:xfrm>
          <a:prstGeom prst="wedgeRoundRectCallout">
            <a:avLst>
              <a:gd name="adj1" fmla="val 54520"/>
              <a:gd name="adj2" fmla="val -370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2" name="Text Box 5">
            <a:extLst>
              <a:ext uri="{FF2B5EF4-FFF2-40B4-BE49-F238E27FC236}">
                <a16:creationId xmlns:a16="http://schemas.microsoft.com/office/drawing/2014/main" xmlns="" id="{09D8918B-9715-611C-A26A-A3244944394A}"/>
              </a:ext>
            </a:extLst>
          </p:cNvPr>
          <p:cNvSpPr txBox="1">
            <a:spLocks noChangeArrowheads="1"/>
          </p:cNvSpPr>
          <p:nvPr/>
        </p:nvSpPr>
        <p:spPr bwMode="auto">
          <a:xfrm>
            <a:off x="570886" y="3649871"/>
            <a:ext cx="791332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46">
              <a:spcBef>
                <a:spcPct val="50000"/>
              </a:spcBef>
              <a:buNone/>
            </a:pPr>
            <a:r>
              <a:rPr lang="vi-VN" altLang="en-US" sz="4400" b="1" dirty="0">
                <a:ln>
                  <a:solidFill>
                    <a:sysClr val="windowText" lastClr="000000"/>
                  </a:solidFill>
                </a:ln>
                <a:solidFill>
                  <a:prstClr val="black"/>
                </a:solidFill>
                <a:latin typeface="Cambria" panose="02040503050406030204" pitchFamily="18" charset="0"/>
                <a:ea typeface="Cambria" panose="02040503050406030204" pitchFamily="18" charset="0"/>
              </a:rPr>
              <a:t>Cần rửa tay trước khi ăn và sau khi đi vệ sinh để loại bỏ vi khuẩn gây bệnh.</a:t>
            </a:r>
            <a:endParaRPr lang="en-US" altLang="en-US" sz="4400" b="1" dirty="0">
              <a:ln>
                <a:solidFill>
                  <a:sysClr val="windowText" lastClr="000000"/>
                </a:solidFill>
              </a:ln>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8536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sz="1200"/>
            </a:p>
          </p:txBody>
        </p:sp>
      </p:grpSp>
      <p:sp>
        <p:nvSpPr>
          <p:cNvPr id="13" name="Freeform 13"/>
          <p:cNvSpPr/>
          <p:nvPr/>
        </p:nvSpPr>
        <p:spPr>
          <a:xfrm>
            <a:off x="8763000" y="5821919"/>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14" name="Freeform 14"/>
          <p:cNvSpPr/>
          <p:nvPr/>
        </p:nvSpPr>
        <p:spPr>
          <a:xfrm>
            <a:off x="8558462" y="-10231"/>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15" name="Freeform 15"/>
          <p:cNvSpPr/>
          <p:nvPr/>
        </p:nvSpPr>
        <p:spPr>
          <a:xfrm>
            <a:off x="0" y="-1622970"/>
            <a:ext cx="2663469" cy="2663469"/>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16" name="Freeform 16"/>
          <p:cNvSpPr/>
          <p:nvPr/>
        </p:nvSpPr>
        <p:spPr>
          <a:xfrm>
            <a:off x="-372232" y="6161969"/>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pic>
        <p:nvPicPr>
          <p:cNvPr id="17" name="Graphic 10">
            <a:extLst>
              <a:ext uri="{FF2B5EF4-FFF2-40B4-BE49-F238E27FC236}">
                <a16:creationId xmlns:a16="http://schemas.microsoft.com/office/drawing/2014/main" xmlns="" id="{0EA0D041-6787-9997-C385-E0FD5E63CBE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948952" y="1447800"/>
            <a:ext cx="3193632" cy="4111747"/>
          </a:xfrm>
          <a:prstGeom prst="rect">
            <a:avLst/>
          </a:prstGeom>
        </p:spPr>
      </p:pic>
      <p:sp>
        <p:nvSpPr>
          <p:cNvPr id="18" name="Rectangle: Rounded Corners 2">
            <a:extLst>
              <a:ext uri="{FF2B5EF4-FFF2-40B4-BE49-F238E27FC236}">
                <a16:creationId xmlns:a16="http://schemas.microsoft.com/office/drawing/2014/main" xmlns="" id="{4A349750-8AA8-165A-DB85-0A07DA4D89AF}"/>
              </a:ext>
            </a:extLst>
          </p:cNvPr>
          <p:cNvSpPr/>
          <p:nvPr/>
        </p:nvSpPr>
        <p:spPr>
          <a:xfrm>
            <a:off x="1778000" y="1498600"/>
            <a:ext cx="5943600" cy="2032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xmln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04815" algn="just"/>
            <a:r>
              <a:rPr lang="vi-VN" sz="3200" b="1" dirty="0">
                <a:solidFill>
                  <a:srgbClr val="FF0000"/>
                </a:solidFill>
              </a:rPr>
              <a:t>Vì sao em cần rửa tay bằng nước sạch, xà phòng trước khi ăn và sau khi đi vệ sinh?</a:t>
            </a:r>
            <a:endParaRPr lang="vi-VN" sz="3200" dirty="0">
              <a:solidFill>
                <a:schemeClr val="tx1"/>
              </a:solidFill>
            </a:endParaRPr>
          </a:p>
        </p:txBody>
      </p:sp>
    </p:spTree>
    <p:extLst>
      <p:ext uri="{BB962C8B-B14F-4D97-AF65-F5344CB8AC3E}">
        <p14:creationId xmlns:p14="http://schemas.microsoft.com/office/powerpoint/2010/main" val="255972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sz="1200"/>
            </a:p>
          </p:txBody>
        </p:sp>
      </p:grpSp>
      <p:sp>
        <p:nvSpPr>
          <p:cNvPr id="4" name="Freeform 4"/>
          <p:cNvSpPr/>
          <p:nvPr/>
        </p:nvSpPr>
        <p:spPr>
          <a:xfrm>
            <a:off x="-1707051" y="1745487"/>
            <a:ext cx="3367027" cy="3367027"/>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5" name="Freeform 5"/>
          <p:cNvSpPr/>
          <p:nvPr/>
        </p:nvSpPr>
        <p:spPr>
          <a:xfrm>
            <a:off x="8558462" y="-10231"/>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1659976" y="-1451475"/>
            <a:ext cx="2663469" cy="2663469"/>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372232" y="6161969"/>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8" name="Freeform 8"/>
          <p:cNvSpPr/>
          <p:nvPr/>
        </p:nvSpPr>
        <p:spPr>
          <a:xfrm>
            <a:off x="3911242" y="1211995"/>
            <a:ext cx="4369517" cy="4434011"/>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9" name="Freeform 9"/>
          <p:cNvSpPr/>
          <p:nvPr/>
        </p:nvSpPr>
        <p:spPr>
          <a:xfrm rot="-5400000">
            <a:off x="8571861" y="1850021"/>
            <a:ext cx="4627705" cy="4692223"/>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pic>
        <p:nvPicPr>
          <p:cNvPr id="13" name="Picture 12">
            <a:extLst>
              <a:ext uri="{FF2B5EF4-FFF2-40B4-BE49-F238E27FC236}">
                <a16:creationId xmlns:a16="http://schemas.microsoft.com/office/drawing/2014/main" xmlns="" id="{2631B7B4-7268-9ADF-C98B-3B7A6B44BB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6800" y="1701800"/>
            <a:ext cx="4970703" cy="3722947"/>
          </a:xfrm>
          <a:prstGeom prst="rect">
            <a:avLst/>
          </a:prstGeom>
        </p:spPr>
      </p:pic>
    </p:spTree>
    <p:extLst>
      <p:ext uri="{BB962C8B-B14F-4D97-AF65-F5344CB8AC3E}">
        <p14:creationId xmlns:p14="http://schemas.microsoft.com/office/powerpoint/2010/main" val="19205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231"/>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sz="1200"/>
            </a:p>
          </p:txBody>
        </p:sp>
      </p:grpSp>
      <p:sp>
        <p:nvSpPr>
          <p:cNvPr id="4" name="Freeform 4"/>
          <p:cNvSpPr/>
          <p:nvPr/>
        </p:nvSpPr>
        <p:spPr>
          <a:xfrm rot="5400000">
            <a:off x="-3877198" y="5248797"/>
            <a:ext cx="14536195" cy="54102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xmlns="" r:embed="rId3"/>
                </a:ext>
              </a:extLst>
            </a:blip>
            <a:stretch>
              <a:fillRect l="-50517"/>
            </a:stretch>
          </a:blipFill>
        </p:spPr>
        <p:txBody>
          <a:bodyPr/>
          <a:lstStyle/>
          <a:p>
            <a:endParaRPr lang="en-US" sz="1200"/>
          </a:p>
        </p:txBody>
      </p:sp>
      <p:sp>
        <p:nvSpPr>
          <p:cNvPr id="5" name="Freeform 5"/>
          <p:cNvSpPr/>
          <p:nvPr/>
        </p:nvSpPr>
        <p:spPr>
          <a:xfrm>
            <a:off x="11456392" y="685800"/>
            <a:ext cx="2383170" cy="2383170"/>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6" name="Freeform 6"/>
          <p:cNvSpPr/>
          <p:nvPr/>
        </p:nvSpPr>
        <p:spPr>
          <a:xfrm>
            <a:off x="8558462" y="6172201"/>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200"/>
          </a:p>
        </p:txBody>
      </p:sp>
      <p:sp>
        <p:nvSpPr>
          <p:cNvPr id="7" name="Freeform 7"/>
          <p:cNvSpPr/>
          <p:nvPr/>
        </p:nvSpPr>
        <p:spPr>
          <a:xfrm>
            <a:off x="7414973" y="-1382039"/>
            <a:ext cx="2663469" cy="2663469"/>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200"/>
          </a:p>
        </p:txBody>
      </p:sp>
      <p:sp>
        <p:nvSpPr>
          <p:cNvPr id="8" name="Freeform 8"/>
          <p:cNvSpPr/>
          <p:nvPr/>
        </p:nvSpPr>
        <p:spPr>
          <a:xfrm>
            <a:off x="-673515" y="-10231"/>
            <a:ext cx="4064415" cy="696031"/>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9" name="Freeform 9"/>
          <p:cNvSpPr/>
          <p:nvPr/>
        </p:nvSpPr>
        <p:spPr>
          <a:xfrm rot="-3929336">
            <a:off x="8568704" y="1957454"/>
            <a:ext cx="3544477" cy="3548913"/>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sz="1200"/>
          </a:p>
        </p:txBody>
      </p:sp>
      <p:sp>
        <p:nvSpPr>
          <p:cNvPr id="10" name="Freeform 10"/>
          <p:cNvSpPr/>
          <p:nvPr/>
        </p:nvSpPr>
        <p:spPr>
          <a:xfrm rot="1413869">
            <a:off x="6405535" y="2499293"/>
            <a:ext cx="3171231" cy="3171231"/>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sz="1200"/>
          </a:p>
        </p:txBody>
      </p:sp>
      <p:sp>
        <p:nvSpPr>
          <p:cNvPr id="11" name="TextBox 11"/>
          <p:cNvSpPr txBox="1"/>
          <p:nvPr/>
        </p:nvSpPr>
        <p:spPr>
          <a:xfrm>
            <a:off x="1066800" y="1346201"/>
            <a:ext cx="4876800" cy="4925194"/>
          </a:xfrm>
          <a:prstGeom prst="rect">
            <a:avLst/>
          </a:prstGeom>
        </p:spPr>
        <p:txBody>
          <a:bodyPr wrap="square" lIns="0" tIns="0" rIns="0" bIns="0" rtlCol="0" anchor="t">
            <a:spAutoFit/>
          </a:bodyPr>
          <a:lstStyle/>
          <a:p>
            <a:pPr algn="ctr"/>
            <a:r>
              <a:rPr lang="vi-VN" sz="5334"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5334"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5334" dirty="0">
              <a:solidFill>
                <a:srgbClr val="000000"/>
              </a:solidFill>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33450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A69BFA90-AAEC-7599-3B6F-15D6CAD8EF97}"/>
              </a:ext>
            </a:extLst>
          </p:cNvPr>
          <p:cNvSpPr/>
          <p:nvPr/>
        </p:nvSpPr>
        <p:spPr>
          <a:xfrm>
            <a:off x="672905" y="655094"/>
            <a:ext cx="10846191" cy="5955257"/>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Aptos" panose="02110004020202020204"/>
            </a:endParaRPr>
          </a:p>
        </p:txBody>
      </p:sp>
      <p:sp>
        <p:nvSpPr>
          <p:cNvPr id="10" name="Arrow: Chevron 9">
            <a:extLst>
              <a:ext uri="{FF2B5EF4-FFF2-40B4-BE49-F238E27FC236}">
                <a16:creationId xmlns:a16="http://schemas.microsoft.com/office/drawing/2014/main" xmlns="" id="{AD340527-24A8-4E43-9BEB-F3E195A2BDDC}"/>
              </a:ext>
            </a:extLst>
          </p:cNvPr>
          <p:cNvSpPr/>
          <p:nvPr/>
        </p:nvSpPr>
        <p:spPr>
          <a:xfrm>
            <a:off x="863600" y="137139"/>
            <a:ext cx="10566400" cy="1463061"/>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31">
              <a:buClr>
                <a:srgbClr val="000000"/>
              </a:buClr>
            </a:pPr>
            <a:endParaRPr lang="en-US" sz="1867" kern="0">
              <a:solidFill>
                <a:srgbClr val="FFE259"/>
              </a:solidFill>
              <a:latin typeface="Arial"/>
              <a:sym typeface="Arial"/>
            </a:endParaRPr>
          </a:p>
        </p:txBody>
      </p:sp>
      <p:sp>
        <p:nvSpPr>
          <p:cNvPr id="3" name="TextBox 2">
            <a:extLst>
              <a:ext uri="{FF2B5EF4-FFF2-40B4-BE49-F238E27FC236}">
                <a16:creationId xmlns:a16="http://schemas.microsoft.com/office/drawing/2014/main" xmlns="" id="{68479FC2-C97B-4952-9743-56507EA189DD}"/>
              </a:ext>
            </a:extLst>
          </p:cNvPr>
          <p:cNvSpPr txBox="1"/>
          <p:nvPr/>
        </p:nvSpPr>
        <p:spPr>
          <a:xfrm>
            <a:off x="1625601" y="177800"/>
            <a:ext cx="9093199" cy="1323632"/>
          </a:xfrm>
          <a:prstGeom prst="rect">
            <a:avLst/>
          </a:prstGeom>
          <a:noFill/>
        </p:spPr>
        <p:txBody>
          <a:bodyPr wrap="square" rtlCol="0">
            <a:spAutoFit/>
          </a:bodyPr>
          <a:lstStyle/>
          <a:p>
            <a:r>
              <a:rPr lang="vi-VN" sz="2667" b="1" dirty="0">
                <a:latin typeface="Cambria" panose="02040503050406030204" pitchFamily="18" charset="0"/>
                <a:ea typeface="Cambria" panose="02040503050406030204" pitchFamily="18" charset="0"/>
              </a:rPr>
              <a:t>Quan sát một số mẫu như gợi ý ở hình 1.</a:t>
            </a:r>
          </a:p>
          <a:p>
            <a:r>
              <a:rPr lang="vi-VN" sz="2667"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xmlns="" id="{40B11858-CC45-46A1-B541-B99BA0BB501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0967102" y="6254678"/>
            <a:ext cx="1224899" cy="603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85DAE630-E1D2-6911-C98C-A0D75FB37555}"/>
              </a:ext>
            </a:extLst>
          </p:cNvPr>
          <p:cNvPicPr>
            <a:picLocks noChangeAspect="1"/>
          </p:cNvPicPr>
          <p:nvPr/>
        </p:nvPicPr>
        <p:blipFill>
          <a:blip r:embed="rId4"/>
          <a:stretch>
            <a:fillRect/>
          </a:stretch>
        </p:blipFill>
        <p:spPr>
          <a:xfrm>
            <a:off x="2438400" y="1752600"/>
            <a:ext cx="7112000" cy="4695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2134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735</Words>
  <Application>Microsoft Office PowerPoint</Application>
  <PresentationFormat>Widescreen</PresentationFormat>
  <Paragraphs>59</Paragraphs>
  <Slides>32</Slides>
  <Notes>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#9Slide07 Itim</vt:lpstr>
      <vt:lpstr>Aptos</vt:lpstr>
      <vt:lpstr>Arial</vt:lpstr>
      <vt:lpstr>Arial-Rounded</vt:lpstr>
      <vt:lpstr>AvantGarde</vt:lpstr>
      <vt:lpstr>Calibri</vt:lpstr>
      <vt:lpstr>Calibri Light</vt:lpstr>
      <vt:lpstr>Cambria</vt:lpstr>
      <vt:lpstr>Gaegu</vt:lpstr>
      <vt:lpstr>SVN-Apple</vt:lpstr>
      <vt:lpstr>Times New Roman</vt:lpstr>
      <vt:lpstr>UTM Mother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2026-01-09T14:50:53Z</dcterms:created>
  <dcterms:modified xsi:type="dcterms:W3CDTF">2026-01-09T14:51:19Z</dcterms:modified>
</cp:coreProperties>
</file>