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22"/>
  </p:notesMasterIdLst>
  <p:sldIdLst>
    <p:sldId id="1435" r:id="rId4"/>
    <p:sldId id="274" r:id="rId5"/>
    <p:sldId id="275" r:id="rId6"/>
    <p:sldId id="264" r:id="rId7"/>
    <p:sldId id="256" r:id="rId8"/>
    <p:sldId id="259" r:id="rId9"/>
    <p:sldId id="1416" r:id="rId10"/>
    <p:sldId id="1426" r:id="rId11"/>
    <p:sldId id="1427" r:id="rId12"/>
    <p:sldId id="1428" r:id="rId13"/>
    <p:sldId id="1429" r:id="rId14"/>
    <p:sldId id="1430" r:id="rId15"/>
    <p:sldId id="1431" r:id="rId16"/>
    <p:sldId id="276" r:id="rId17"/>
    <p:sldId id="1432" r:id="rId18"/>
    <p:sldId id="1433" r:id="rId19"/>
    <p:sldId id="1434"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6E"/>
    <a:srgbClr val="F20068"/>
    <a:srgbClr val="7A1729"/>
    <a:srgbClr val="C5DFFF"/>
    <a:srgbClr val="B7D8FF"/>
    <a:srgbClr val="CDE4FF"/>
    <a:srgbClr val="F8D5FF"/>
    <a:srgbClr val="D9EAFF"/>
    <a:srgbClr val="FFA7D3"/>
    <a:srgbClr val="FB6D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100" d="100"/>
          <a:sy n="100" d="100"/>
        </p:scale>
        <p:origin x="9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06CB9-8BA9-4850-94D1-33A755E849C3}" type="datetimeFigureOut">
              <a:rPr lang="en-US" smtClean="0"/>
              <a:t>3/10/2026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05E1D8-7D5F-46E1-BA3C-857BDE8644B4}" type="slidenum">
              <a:rPr lang="en-US" smtClean="0"/>
              <a:t>‹#›</a:t>
            </a:fld>
            <a:endParaRPr lang="en-US"/>
          </a:p>
        </p:txBody>
      </p:sp>
    </p:spTree>
    <p:extLst>
      <p:ext uri="{BB962C8B-B14F-4D97-AF65-F5344CB8AC3E}">
        <p14:creationId xmlns:p14="http://schemas.microsoft.com/office/powerpoint/2010/main" val="385992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71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9098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3/10/2026</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67097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3/10/2026</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29517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3/10/2026</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14880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69516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021630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95636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20224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30351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70267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4130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89087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3/10/2026</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073823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347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06746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8432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07744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74171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6156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36599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54420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79604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5948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3/10/2026</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118845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38921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33296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2748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8773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58481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17383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88671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40912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0013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312074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3/10/2026</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219817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3541823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46719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7497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43819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1814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0967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0822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8693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12394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94731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3/10/2026</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7428403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21738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9518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628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28477465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921452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3/10/2026</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4267378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3/10/2026</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292708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3/10/2026</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99378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a:xfrm>
            <a:off x="838200" y="6356350"/>
            <a:ext cx="2743200" cy="365125"/>
          </a:xfrm>
          <a:prstGeom prst="rect">
            <a:avLst/>
          </a:prstGeom>
        </p:spPr>
        <p:txBody>
          <a:bodyPr/>
          <a:lstStyle/>
          <a:p>
            <a:fld id="{07B72963-1E16-4417-B179-43FEE79075CE}" type="datetimeFigureOut">
              <a:rPr lang="en-US" smtClean="0"/>
              <a:t>3/10/2026</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a:xfrm>
            <a:off x="8610600" y="6356350"/>
            <a:ext cx="2743200" cy="365125"/>
          </a:xfrm>
          <a:prstGeom prst="rect">
            <a:avLst/>
          </a:prstGeom>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52098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0414F490-DB28-C75E-2267-E392E2CDF9A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Tree>
    <p:extLst>
      <p:ext uri="{BB962C8B-B14F-4D97-AF65-F5344CB8AC3E}">
        <p14:creationId xmlns:p14="http://schemas.microsoft.com/office/powerpoint/2010/main" val="415321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pic>
        <p:nvPicPr>
          <p:cNvPr id="2" name="Picture 1" descr="A round pink circle with white text and a black background&#10;&#10;Description automatically generated">
            <a:extLst>
              <a:ext uri="{FF2B5EF4-FFF2-40B4-BE49-F238E27FC236}">
                <a16:creationId xmlns:a16="http://schemas.microsoft.com/office/drawing/2014/main" id="{438E1535-BA83-68B7-AD25-5CF2F7A62DFF}"/>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Tree>
    <p:extLst>
      <p:ext uri="{BB962C8B-B14F-4D97-AF65-F5344CB8AC3E}">
        <p14:creationId xmlns:p14="http://schemas.microsoft.com/office/powerpoint/2010/main" val="315758755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46688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11.xml"/><Relationship Id="rId26" Type="http://schemas.openxmlformats.org/officeDocument/2006/relationships/slide" Target="slide13.xml"/><Relationship Id="rId3" Type="http://schemas.openxmlformats.org/officeDocument/2006/relationships/notesSlide" Target="../notesSlides/notesSlide2.xml"/><Relationship Id="rId21" Type="http://schemas.openxmlformats.org/officeDocument/2006/relationships/slide" Target="slide10.xml"/><Relationship Id="rId7" Type="http://schemas.openxmlformats.org/officeDocument/2006/relationships/image" Target="../media/image17.png"/><Relationship Id="rId12" Type="http://schemas.openxmlformats.org/officeDocument/2006/relationships/image" Target="../media/image19.png"/><Relationship Id="rId17" Type="http://schemas.microsoft.com/office/2007/relationships/hdphoto" Target="../media/hdphoto5.wdp"/><Relationship Id="rId25" Type="http://schemas.openxmlformats.org/officeDocument/2006/relationships/image" Target="../media/image26.png"/><Relationship Id="rId2" Type="http://schemas.openxmlformats.org/officeDocument/2006/relationships/slideLayout" Target="../slideLayouts/slideLayout30.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slide" Target="slide12.xml"/><Relationship Id="rId5" Type="http://schemas.openxmlformats.org/officeDocument/2006/relationships/image" Target="../media/image16.png"/><Relationship Id="rId15" Type="http://schemas.openxmlformats.org/officeDocument/2006/relationships/image" Target="../media/image20.png"/><Relationship Id="rId23" Type="http://schemas.openxmlformats.org/officeDocument/2006/relationships/image" Target="../media/image25.png"/><Relationship Id="rId28" Type="http://schemas.openxmlformats.org/officeDocument/2006/relationships/image" Target="../media/image28.png"/><Relationship Id="rId10" Type="http://schemas.openxmlformats.org/officeDocument/2006/relationships/image" Target="../media/image18.png"/><Relationship Id="rId19"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slide" Target="slide8.xml"/><Relationship Id="rId14" Type="http://schemas.openxmlformats.org/officeDocument/2006/relationships/slide" Target="slide9.xml"/><Relationship Id="rId22" Type="http://schemas.openxmlformats.org/officeDocument/2006/relationships/image" Target="../media/image24.png"/><Relationship Id="rId27"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slide" Target="slide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13943927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6665D2-B24F-B4CE-839F-C71FAB34FD88}"/>
              </a:ext>
            </a:extLst>
          </p:cNvPr>
          <p:cNvPicPr>
            <a:picLocks noChangeAspect="1"/>
          </p:cNvPicPr>
          <p:nvPr/>
        </p:nvPicPr>
        <p:blipFill>
          <a:blip r:embed="rId3"/>
          <a:stretch>
            <a:fillRect/>
          </a:stretch>
        </p:blipFill>
        <p:spPr>
          <a:xfrm>
            <a:off x="2565082" y="217170"/>
            <a:ext cx="7125099" cy="4103370"/>
          </a:xfrm>
          <a:prstGeom prst="rect">
            <a:avLst/>
          </a:prstGeom>
        </p:spPr>
      </p:pic>
      <p:sp>
        <p:nvSpPr>
          <p:cNvPr id="6" name="Rounded Rectangle 42">
            <a:extLst>
              <a:ext uri="{FF2B5EF4-FFF2-40B4-BE49-F238E27FC236}">
                <a16:creationId xmlns:a16="http://schemas.microsoft.com/office/drawing/2014/main" id="{60DC4C93-AD65-A26D-A0F2-4B1F0B47B285}"/>
              </a:ext>
            </a:extLst>
          </p:cNvPr>
          <p:cNvSpPr/>
          <p:nvPr/>
        </p:nvSpPr>
        <p:spPr>
          <a:xfrm>
            <a:off x="2023110" y="4632031"/>
            <a:ext cx="8366760" cy="783193"/>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000" kern="0" dirty="0">
                <a:solidFill>
                  <a:srgbClr val="E5F7B3">
                    <a:lumMod val="25000"/>
                  </a:srgbClr>
                </a:solidFill>
                <a:ea typeface="微软雅黑"/>
              </a:rPr>
              <a:t>Nai Ngọc – Tiếng hát của người đá</a:t>
            </a:r>
            <a:endParaRPr kumimoji="0" lang="en-US" sz="40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732012-E55E-445D-138B-179AF5A0E8A1}"/>
              </a:ext>
            </a:extLst>
          </p:cNvPr>
          <p:cNvPicPr>
            <a:picLocks noChangeAspect="1"/>
          </p:cNvPicPr>
          <p:nvPr/>
        </p:nvPicPr>
        <p:blipFill>
          <a:blip r:embed="rId3"/>
          <a:stretch>
            <a:fillRect/>
          </a:stretch>
        </p:blipFill>
        <p:spPr>
          <a:xfrm>
            <a:off x="2835592" y="103822"/>
            <a:ext cx="7075742" cy="3930968"/>
          </a:xfrm>
          <a:prstGeom prst="rect">
            <a:avLst/>
          </a:prstGeom>
        </p:spPr>
      </p:pic>
      <p:sp>
        <p:nvSpPr>
          <p:cNvPr id="6" name="Rounded Rectangle 42">
            <a:extLst>
              <a:ext uri="{FF2B5EF4-FFF2-40B4-BE49-F238E27FC236}">
                <a16:creationId xmlns:a16="http://schemas.microsoft.com/office/drawing/2014/main" id="{7181D266-DDB3-853B-4307-43C3DB2613CA}"/>
              </a:ext>
            </a:extLst>
          </p:cNvPr>
          <p:cNvSpPr/>
          <p:nvPr/>
        </p:nvSpPr>
        <p:spPr>
          <a:xfrm>
            <a:off x="2868930" y="4380571"/>
            <a:ext cx="6892290" cy="851297"/>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5F7B3">
                    <a:lumMod val="25000"/>
                  </a:srgbClr>
                </a:solidFill>
                <a:ea typeface="微软雅黑"/>
              </a:rPr>
              <a:t>Mát – Khu rừng của Mát</a:t>
            </a:r>
            <a:endParaRPr kumimoji="0" lang="en-US" sz="44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19E771-BAAA-3F70-67A6-6DFF19EEB4D0}"/>
              </a:ext>
            </a:extLst>
          </p:cNvPr>
          <p:cNvPicPr>
            <a:picLocks noChangeAspect="1"/>
          </p:cNvPicPr>
          <p:nvPr/>
        </p:nvPicPr>
        <p:blipFill>
          <a:blip r:embed="rId3"/>
          <a:stretch>
            <a:fillRect/>
          </a:stretch>
        </p:blipFill>
        <p:spPr>
          <a:xfrm>
            <a:off x="2948941" y="233361"/>
            <a:ext cx="6969212" cy="3766693"/>
          </a:xfrm>
          <a:prstGeom prst="rect">
            <a:avLst/>
          </a:prstGeom>
        </p:spPr>
      </p:pic>
      <p:sp>
        <p:nvSpPr>
          <p:cNvPr id="5" name="Rounded Rectangle 42">
            <a:extLst>
              <a:ext uri="{FF2B5EF4-FFF2-40B4-BE49-F238E27FC236}">
                <a16:creationId xmlns:a16="http://schemas.microsoft.com/office/drawing/2014/main" id="{066D96C8-8181-F2D5-AC67-A871375FC5E7}"/>
              </a:ext>
            </a:extLst>
          </p:cNvPr>
          <p:cNvSpPr/>
          <p:nvPr/>
        </p:nvSpPr>
        <p:spPr>
          <a:xfrm>
            <a:off x="2297430" y="4311991"/>
            <a:ext cx="8092440" cy="1600438"/>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4400" kern="0" dirty="0">
                <a:solidFill>
                  <a:srgbClr val="E5F7B3">
                    <a:lumMod val="25000"/>
                  </a:srgbClr>
                </a:solidFill>
                <a:ea typeface="微软雅黑"/>
              </a:rPr>
              <a:t>Thào A Sùng –</a:t>
            </a:r>
            <a:r>
              <a:rPr lang="en-US" sz="4400" kern="0" dirty="0">
                <a:solidFill>
                  <a:srgbClr val="E5F7B3">
                    <a:lumMod val="25000"/>
                  </a:srgbClr>
                </a:solidFill>
                <a:ea typeface="微软雅黑"/>
              </a:rPr>
              <a:t> </a:t>
            </a:r>
            <a:r>
              <a:rPr lang="vi-VN" sz="4400" kern="0" dirty="0">
                <a:solidFill>
                  <a:srgbClr val="E5F7B3">
                    <a:lumMod val="25000"/>
                  </a:srgbClr>
                </a:solidFill>
                <a:ea typeface="微软雅黑"/>
              </a:rPr>
              <a:t>Những búp chè trên cây cổ thụ</a:t>
            </a:r>
            <a:endParaRPr kumimoji="0" lang="en-US" sz="44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6359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rPr>
              <a:t>2. </a:t>
            </a:r>
            <a:r>
              <a:rPr kumimoji="0" lang="vi-VN"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rPr>
              <a:t>Nêu nội dung chính của một trong những câu chuyện được nhắc tới ở bài tập 1.</a:t>
            </a:r>
            <a:endParaRPr kumimoji="0" lang="en-US" sz="4000" b="1" i="0" u="none" strike="noStrike" kern="1200" cap="none" spc="0" normalizeH="0" baseline="0" noProof="0" dirty="0">
              <a:ln>
                <a:noFill/>
              </a:ln>
              <a:solidFill>
                <a:srgbClr val="7A1729"/>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440180"/>
            <a:ext cx="11875269" cy="517220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83080" y="1828566"/>
            <a:ext cx="9566910" cy="4401205"/>
          </a:xfrm>
          <a:prstGeom prst="rect">
            <a:avLst/>
          </a:prstGeom>
          <a:noFill/>
        </p:spPr>
        <p:txBody>
          <a:bodyPr wrap="square" rtlCol="0">
            <a:spAutoFit/>
          </a:bodyPr>
          <a:lstStyle/>
          <a:p>
            <a:pPr lvl="0" algn="just">
              <a:defRPr/>
            </a:pPr>
            <a:r>
              <a:rPr lang="vi-VN" sz="4000" b="1" dirty="0">
                <a:solidFill>
                  <a:srgbClr val="FF016E"/>
                </a:solidFill>
                <a:cs typeface="Calibri" panose="020F0502020204030204" pitchFamily="34" charset="0"/>
              </a:rPr>
              <a:t>- Hộp quà Màu Thiên Thanh là câu chuyện kể với các bạn nhỏ trong một lớp học đã cùng nhau chuẩn bị một món quà vô cùng đặc biệt và ý nghĩa để tặng cô giáo. Đó là một chiếc hộp chứa những bức thư kể về kỉ niệm của các bạn nhỏ với cô. </a:t>
            </a:r>
            <a:endParaRPr kumimoji="0" lang="en-US" sz="40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57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down)">
                                      <p:cBhvr>
                                        <p:cTn id="2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401205"/>
          </a:xfrm>
          <a:prstGeom prst="rect">
            <a:avLst/>
          </a:prstGeom>
          <a:noFill/>
        </p:spPr>
        <p:txBody>
          <a:bodyPr wrap="square" rtlCol="0">
            <a:spAutoFit/>
          </a:bodyPr>
          <a:lstStyle/>
          <a:p>
            <a:pPr lvl="0" algn="just">
              <a:defRPr/>
            </a:pPr>
            <a:r>
              <a:rPr lang="en-US" sz="4000" b="1" dirty="0">
                <a:solidFill>
                  <a:srgbClr val="FF016E"/>
                </a:solidFill>
                <a:cs typeface="Calibri" panose="020F0502020204030204" pitchFamily="34" charset="0"/>
              </a:rPr>
              <a:t>   </a:t>
            </a:r>
            <a:r>
              <a:rPr lang="vi-VN" sz="4000" b="1" dirty="0">
                <a:solidFill>
                  <a:srgbClr val="FF016E"/>
                </a:solidFill>
                <a:cs typeface="Calibri" panose="020F0502020204030204" pitchFamily="34" charset="0"/>
              </a:rPr>
              <a:t>Giỏ hoa tháng 5 câu chuyện kể về một cô bé cảm thấy rất buồn vì người bạn thân của cô bé có thêm bạn mới, nhưng sau khi nghe lời khuyên của mẹ, cô bé đã tặng bạn thân một giỏ hoa vì nhận ra ai cũng cần có nhiều bạn bè. </a:t>
            </a:r>
            <a:endParaRPr kumimoji="0" lang="en-US" sz="40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848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524315"/>
          </a:xfrm>
          <a:prstGeom prst="rect">
            <a:avLst/>
          </a:prstGeom>
          <a:noFill/>
        </p:spPr>
        <p:txBody>
          <a:bodyPr wrap="square" rtlCol="0">
            <a:spAutoFit/>
          </a:bodyPr>
          <a:lstStyle/>
          <a:p>
            <a:pPr lvl="0" algn="just">
              <a:defRPr/>
            </a:pPr>
            <a:r>
              <a:rPr lang="vi-VN" sz="4800" b="1" dirty="0">
                <a:solidFill>
                  <a:srgbClr val="FF016E"/>
                </a:solidFill>
                <a:latin typeface="Calibri" panose="020F0502020204030204"/>
                <a:cs typeface="Calibri" panose="020F0502020204030204" pitchFamily="34" charset="0"/>
              </a:rPr>
              <a:t>Khu rừng của Mát: truyện kể về chàng thanh niên tên Mát đã vượt qua nỗi đau đớn mất mát vì trang trại của gia đình bị sét đánh cháy rụi. Để trồng lại cây cối bù lại xanh màu xanh cho trang trại.</a:t>
            </a:r>
            <a:endParaRPr kumimoji="0" lang="en-US" sz="48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963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5078313"/>
          </a:xfrm>
          <a:prstGeom prst="rect">
            <a:avLst/>
          </a:prstGeom>
          <a:noFill/>
        </p:spPr>
        <p:txBody>
          <a:bodyPr wrap="square" rtlCol="0">
            <a:spAutoFit/>
          </a:bodyPr>
          <a:lstStyle/>
          <a:p>
            <a:pPr lvl="0" algn="just">
              <a:defRPr/>
            </a:pPr>
            <a:r>
              <a:rPr lang="vi-VN" sz="5400" b="1" dirty="0">
                <a:solidFill>
                  <a:srgbClr val="FF016E"/>
                </a:solidFill>
                <a:latin typeface="Calibri" panose="020F0502020204030204"/>
                <a:cs typeface="Calibri" panose="020F0502020204030204" pitchFamily="34" charset="0"/>
              </a:rPr>
              <a:t>Tiếng hát của người đá câu chuyện cổ tích kể về tiếng hát của một người đá đã giúp đuổi muôn thú phá lúa khuyên nhủ </a:t>
            </a:r>
            <a:r>
              <a:rPr lang="en-US" sz="5400" b="1" dirty="0" err="1">
                <a:solidFill>
                  <a:srgbClr val="FF016E"/>
                </a:solidFill>
                <a:latin typeface="Calibri" panose="020F0502020204030204"/>
                <a:cs typeface="Calibri" panose="020F0502020204030204" pitchFamily="34" charset="0"/>
              </a:rPr>
              <a:t>chúng</a:t>
            </a:r>
            <a:r>
              <a:rPr lang="en-US" sz="5400" b="1" dirty="0">
                <a:solidFill>
                  <a:srgbClr val="FF016E"/>
                </a:solidFill>
                <a:latin typeface="Calibri" panose="020F0502020204030204"/>
                <a:cs typeface="Calibri" panose="020F0502020204030204" pitchFamily="34" charset="0"/>
              </a:rPr>
              <a:t> </a:t>
            </a:r>
            <a:r>
              <a:rPr lang="vi-VN" sz="5400" b="1" dirty="0">
                <a:solidFill>
                  <a:srgbClr val="FF016E"/>
                </a:solidFill>
                <a:latin typeface="Calibri" panose="020F0502020204030204"/>
                <a:cs typeface="Calibri" panose="020F0502020204030204" pitchFamily="34" charset="0"/>
              </a:rPr>
              <a:t>trở về sống bên gia đình để dân làm được sống yên vui. </a:t>
            </a:r>
            <a:endParaRPr kumimoji="0" lang="en-US" sz="5400" b="0" i="0" u="none" strike="noStrike" kern="1200" cap="none" spc="0" normalizeH="0" baseline="0" noProof="0" dirty="0">
              <a:ln>
                <a:noFill/>
              </a:ln>
              <a:solidFill>
                <a:srgbClr val="FF016E"/>
              </a:solidFill>
              <a:effectLst/>
              <a:uLnTx/>
              <a:uFillTx/>
              <a:latin typeface="Calibri" panose="020F0502020204030204"/>
              <a:cs typeface="Calibri" panose="020F0502020204030204" pitchFamily="34" charset="0"/>
            </a:endParaRP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585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742950"/>
            <a:ext cx="11875269" cy="5869432"/>
          </a:xfrm>
          <a:prstGeom prst="rect">
            <a:avLst/>
          </a:prstGeom>
        </p:spPr>
      </p:pic>
      <p:sp>
        <p:nvSpPr>
          <p:cNvPr id="12" name="TextBox 11">
            <a:extLst>
              <a:ext uri="{FF2B5EF4-FFF2-40B4-BE49-F238E27FC236}">
                <a16:creationId xmlns:a16="http://schemas.microsoft.com/office/drawing/2014/main" id="{1B399449-41C9-1C08-2F27-0FF477F41D49}"/>
              </a:ext>
            </a:extLst>
          </p:cNvPr>
          <p:cNvSpPr txBox="1"/>
          <p:nvPr/>
        </p:nvSpPr>
        <p:spPr>
          <a:xfrm>
            <a:off x="1794510" y="1188486"/>
            <a:ext cx="9566910" cy="4524315"/>
          </a:xfrm>
          <a:prstGeom prst="rect">
            <a:avLst/>
          </a:prstGeom>
          <a:noFill/>
        </p:spPr>
        <p:txBody>
          <a:bodyPr wrap="square" rtlCol="0">
            <a:spAutoFit/>
          </a:bodyPr>
          <a:lstStyle/>
          <a:p>
            <a:pPr lvl="0" algn="just">
              <a:defRPr/>
            </a:pPr>
            <a:r>
              <a:rPr lang="vi-VN" sz="4800" b="1" dirty="0">
                <a:solidFill>
                  <a:srgbClr val="FF016E"/>
                </a:solidFill>
                <a:latin typeface="Calibri" panose="020F0502020204030204"/>
                <a:cs typeface="Calibri" panose="020F0502020204030204" pitchFamily="34" charset="0"/>
              </a:rPr>
              <a:t>Những búp </a:t>
            </a:r>
            <a:r>
              <a:rPr lang="en-US" sz="4800" b="1" dirty="0" err="1">
                <a:solidFill>
                  <a:srgbClr val="FF016E"/>
                </a:solidFill>
                <a:latin typeface="Calibri" panose="020F0502020204030204"/>
                <a:cs typeface="Calibri" panose="020F0502020204030204" pitchFamily="34" charset="0"/>
              </a:rPr>
              <a:t>chè</a:t>
            </a:r>
            <a:r>
              <a:rPr lang="vi-VN" sz="4800" b="1" dirty="0">
                <a:solidFill>
                  <a:srgbClr val="FF016E"/>
                </a:solidFill>
                <a:latin typeface="Calibri" panose="020F0502020204030204"/>
                <a:cs typeface="Calibri" panose="020F0502020204030204" pitchFamily="34" charset="0"/>
              </a:rPr>
              <a:t> trên cây cổ thụ câu chuyện kể về cậu bé Thào A sùng với tình yêu niềm tự hào ước mơ mãnh liệt mà cậu đã dành cho sản vật quê hương mình những búp chè trên cây cổ thụ ở bản Tà Xùa.</a:t>
            </a:r>
          </a:p>
        </p:txBody>
      </p:sp>
      <p:sp>
        <p:nvSpPr>
          <p:cNvPr id="14" name="Freeform 2">
            <a:extLst>
              <a:ext uri="{FF2B5EF4-FFF2-40B4-BE49-F238E27FC236}">
                <a16:creationId xmlns:a16="http://schemas.microsoft.com/office/drawing/2014/main" id="{BA9866B9-4C64-A38C-FB81-F3ADAC150052}"/>
              </a:ext>
            </a:extLst>
          </p:cNvPr>
          <p:cNvSpPr/>
          <p:nvPr/>
        </p:nvSpPr>
        <p:spPr>
          <a:xfrm>
            <a:off x="-5" y="4270823"/>
            <a:ext cx="1942498" cy="2463531"/>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386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7852410" y="1874519"/>
            <a:ext cx="4339590" cy="4943875"/>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3"/>
            <a:stretch>
              <a:fillRect/>
            </a:stretch>
          </a:blipFill>
        </p:spPr>
        <p:txBody>
          <a:bodyPr/>
          <a:lstStyle/>
          <a:p>
            <a:endParaRPr lang="en-US"/>
          </a:p>
        </p:txBody>
      </p:sp>
      <p:pic>
        <p:nvPicPr>
          <p:cNvPr id="3" name="Picture 2">
            <a:extLst>
              <a:ext uri="{FF2B5EF4-FFF2-40B4-BE49-F238E27FC236}">
                <a16:creationId xmlns:a16="http://schemas.microsoft.com/office/drawing/2014/main" id="{CCB9B4D8-AF55-4D7E-76AB-696477CD9146}"/>
              </a:ext>
            </a:extLst>
          </p:cNvPr>
          <p:cNvPicPr>
            <a:picLocks noChangeAspect="1"/>
          </p:cNvPicPr>
          <p:nvPr/>
        </p:nvPicPr>
        <p:blipFill>
          <a:blip r:embed="rId4"/>
          <a:stretch>
            <a:fillRect/>
          </a:stretch>
        </p:blipFill>
        <p:spPr>
          <a:xfrm>
            <a:off x="182880" y="1935358"/>
            <a:ext cx="7882811" cy="2804403"/>
          </a:xfrm>
          <a:prstGeom prst="rect">
            <a:avLst/>
          </a:prstGeom>
        </p:spPr>
      </p:pic>
    </p:spTree>
    <p:extLst>
      <p:ext uri="{BB962C8B-B14F-4D97-AF65-F5344CB8AC3E}">
        <p14:creationId xmlns:p14="http://schemas.microsoft.com/office/powerpoint/2010/main" val="1716497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18288" y="1673"/>
            <a:ext cx="12192000" cy="6854653"/>
          </a:xfrm>
          <a:prstGeom prst="rect">
            <a:avLst/>
          </a:prstGeom>
        </p:spPr>
      </p:pic>
      <p:pic>
        <p:nvPicPr>
          <p:cNvPr id="11" name="Picture 2">
            <a:extLst>
              <a:ext uri="{FF2B5EF4-FFF2-40B4-BE49-F238E27FC236}">
                <a16:creationId xmlns:a16="http://schemas.microsoft.com/office/drawing/2014/main" id="{F513AA61-3167-BC4F-F62E-DD85639AABB7}"/>
              </a:ext>
            </a:extLst>
          </p:cNvPr>
          <p:cNvPicPr>
            <a:picLocks noChangeAspect="1"/>
          </p:cNvPicPr>
          <p:nvPr/>
        </p:nvPicPr>
        <p:blipFill>
          <a:blip r:embed="rId3"/>
          <a:srcRect/>
          <a:stretch>
            <a:fillRect/>
          </a:stretch>
        </p:blipFill>
        <p:spPr>
          <a:xfrm>
            <a:off x="214154" y="1299109"/>
            <a:ext cx="6774473" cy="4259780"/>
          </a:xfrm>
          <a:prstGeom prst="rect">
            <a:avLst/>
          </a:prstGeom>
        </p:spPr>
      </p:pic>
      <p:sp>
        <p:nvSpPr>
          <p:cNvPr id="13" name="Freeform 6">
            <a:extLst>
              <a:ext uri="{FF2B5EF4-FFF2-40B4-BE49-F238E27FC236}">
                <a16:creationId xmlns:a16="http://schemas.microsoft.com/office/drawing/2014/main" id="{77C57460-CF40-AAAF-DD6B-A0388244E0E0}"/>
              </a:ext>
            </a:extLst>
          </p:cNvPr>
          <p:cNvSpPr/>
          <p:nvPr/>
        </p:nvSpPr>
        <p:spPr>
          <a:xfrm>
            <a:off x="6660465" y="1142999"/>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50E37BD-CC2F-60DF-FAEF-A1CA007CF0BC}"/>
              </a:ext>
            </a:extLst>
          </p:cNvPr>
          <p:cNvPicPr>
            <a:picLocks noChangeAspect="1"/>
          </p:cNvPicPr>
          <p:nvPr/>
        </p:nvPicPr>
        <p:blipFill>
          <a:blip r:embed="rId5"/>
          <a:stretch>
            <a:fillRect/>
          </a:stretch>
        </p:blipFill>
        <p:spPr>
          <a:xfrm>
            <a:off x="1125134" y="2685150"/>
            <a:ext cx="4986960" cy="1530229"/>
          </a:xfrm>
          <a:prstGeom prst="rect">
            <a:avLst/>
          </a:prstGeom>
        </p:spPr>
      </p:pic>
    </p:spTree>
    <p:extLst>
      <p:ext uri="{BB962C8B-B14F-4D97-AF65-F5344CB8AC3E}">
        <p14:creationId xmlns:p14="http://schemas.microsoft.com/office/powerpoint/2010/main" val="390991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ỘT VÒNG VIỆT NAM (New Visualizer) - Tùng Dương - Official Lyric Video (Around Viet Nam)">
            <a:hlinkClick r:id="" action="ppaction://media"/>
            <a:extLst>
              <a:ext uri="{FF2B5EF4-FFF2-40B4-BE49-F238E27FC236}">
                <a16:creationId xmlns:a16="http://schemas.microsoft.com/office/drawing/2014/main" id="{53ADF529-2613-A74E-2BFC-C3FD6D1E560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2922433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FEF0E7-6D1D-5462-0D6E-3EF4ECA48167}"/>
              </a:ext>
            </a:extLst>
          </p:cNvPr>
          <p:cNvPicPr>
            <a:picLocks noChangeAspect="1"/>
          </p:cNvPicPr>
          <p:nvPr/>
        </p:nvPicPr>
        <p:blipFill rotWithShape="1">
          <a:blip r:embed="rId3"/>
          <a:srcRect r="1027"/>
          <a:stretch/>
        </p:blipFill>
        <p:spPr>
          <a:xfrm>
            <a:off x="0" y="1673"/>
            <a:ext cx="12192000" cy="6854653"/>
          </a:xfrm>
          <a:prstGeom prst="rect">
            <a:avLst/>
          </a:prstGeom>
        </p:spPr>
      </p:pic>
      <p:pic>
        <p:nvPicPr>
          <p:cNvPr id="22" name="Picture 21" descr="A cartoon of a child sitting on a pile of books&#10;&#10;Description automatically generated">
            <a:extLst>
              <a:ext uri="{FF2B5EF4-FFF2-40B4-BE49-F238E27FC236}">
                <a16:creationId xmlns:a16="http://schemas.microsoft.com/office/drawing/2014/main" id="{B9023F2F-B5B8-0854-A94F-4E0640E0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6427" y="1711410"/>
            <a:ext cx="5141523" cy="4924630"/>
          </a:xfrm>
          <a:prstGeom prst="rect">
            <a:avLst/>
          </a:prstGeom>
        </p:spPr>
      </p:pic>
      <p:grpSp>
        <p:nvGrpSpPr>
          <p:cNvPr id="28" name="Group 27">
            <a:extLst>
              <a:ext uri="{FF2B5EF4-FFF2-40B4-BE49-F238E27FC236}">
                <a16:creationId xmlns:a16="http://schemas.microsoft.com/office/drawing/2014/main" id="{35921D28-A1E5-496A-20F3-24CAED476ACC}"/>
              </a:ext>
            </a:extLst>
          </p:cNvPr>
          <p:cNvGrpSpPr/>
          <p:nvPr/>
        </p:nvGrpSpPr>
        <p:grpSpPr>
          <a:xfrm>
            <a:off x="1531088" y="595423"/>
            <a:ext cx="8832604" cy="1139470"/>
            <a:chOff x="368220" y="1227077"/>
            <a:chExt cx="11533767" cy="1277589"/>
          </a:xfrm>
        </p:grpSpPr>
        <p:sp>
          <p:nvSpPr>
            <p:cNvPr id="21" name="Rectangle: Rounded Corners 20">
              <a:extLst>
                <a:ext uri="{FF2B5EF4-FFF2-40B4-BE49-F238E27FC236}">
                  <a16:creationId xmlns:a16="http://schemas.microsoft.com/office/drawing/2014/main" id="{3FFD5997-5FFD-3F0A-17E3-2C26BA04070D}"/>
                </a:ext>
              </a:extLst>
            </p:cNvPr>
            <p:cNvSpPr/>
            <p:nvPr/>
          </p:nvSpPr>
          <p:spPr>
            <a:xfrm>
              <a:off x="368220" y="1227077"/>
              <a:ext cx="11455561" cy="1277589"/>
            </a:xfrm>
            <a:custGeom>
              <a:avLst/>
              <a:gdLst>
                <a:gd name="connsiteX0" fmla="*/ 0 w 11455561"/>
                <a:gd name="connsiteY0" fmla="*/ 288671 h 1277589"/>
                <a:gd name="connsiteX1" fmla="*/ 288671 w 11455561"/>
                <a:gd name="connsiteY1" fmla="*/ 0 h 1277589"/>
                <a:gd name="connsiteX2" fmla="*/ 1077342 w 11455561"/>
                <a:gd name="connsiteY2" fmla="*/ 0 h 1277589"/>
                <a:gd name="connsiteX3" fmla="*/ 1430884 w 11455561"/>
                <a:gd name="connsiteY3" fmla="*/ 0 h 1277589"/>
                <a:gd name="connsiteX4" fmla="*/ 2110773 w 11455561"/>
                <a:gd name="connsiteY4" fmla="*/ 0 h 1277589"/>
                <a:gd name="connsiteX5" fmla="*/ 2790661 w 11455561"/>
                <a:gd name="connsiteY5" fmla="*/ 0 h 1277589"/>
                <a:gd name="connsiteX6" fmla="*/ 3470550 w 11455561"/>
                <a:gd name="connsiteY6" fmla="*/ 0 h 1277589"/>
                <a:gd name="connsiteX7" fmla="*/ 4150439 w 11455561"/>
                <a:gd name="connsiteY7" fmla="*/ 0 h 1277589"/>
                <a:gd name="connsiteX8" fmla="*/ 4939110 w 11455561"/>
                <a:gd name="connsiteY8" fmla="*/ 0 h 1277589"/>
                <a:gd name="connsiteX9" fmla="*/ 5510216 w 11455561"/>
                <a:gd name="connsiteY9" fmla="*/ 0 h 1277589"/>
                <a:gd name="connsiteX10" fmla="*/ 6190105 w 11455561"/>
                <a:gd name="connsiteY10" fmla="*/ 0 h 1277589"/>
                <a:gd name="connsiteX11" fmla="*/ 6652429 w 11455561"/>
                <a:gd name="connsiteY11" fmla="*/ 0 h 1277589"/>
                <a:gd name="connsiteX12" fmla="*/ 7223536 w 11455561"/>
                <a:gd name="connsiteY12" fmla="*/ 0 h 1277589"/>
                <a:gd name="connsiteX13" fmla="*/ 7685860 w 11455561"/>
                <a:gd name="connsiteY13" fmla="*/ 0 h 1277589"/>
                <a:gd name="connsiteX14" fmla="*/ 8148184 w 11455561"/>
                <a:gd name="connsiteY14" fmla="*/ 0 h 1277589"/>
                <a:gd name="connsiteX15" fmla="*/ 8936855 w 11455561"/>
                <a:gd name="connsiteY15" fmla="*/ 0 h 1277589"/>
                <a:gd name="connsiteX16" fmla="*/ 9834308 w 11455561"/>
                <a:gd name="connsiteY16" fmla="*/ 0 h 1277589"/>
                <a:gd name="connsiteX17" fmla="*/ 11166890 w 11455561"/>
                <a:gd name="connsiteY17" fmla="*/ 0 h 1277589"/>
                <a:gd name="connsiteX18" fmla="*/ 11455561 w 11455561"/>
                <a:gd name="connsiteY18" fmla="*/ 288671 h 1277589"/>
                <a:gd name="connsiteX19" fmla="*/ 11455561 w 11455561"/>
                <a:gd name="connsiteY19" fmla="*/ 652799 h 1277589"/>
                <a:gd name="connsiteX20" fmla="*/ 11455561 w 11455561"/>
                <a:gd name="connsiteY20" fmla="*/ 988918 h 1277589"/>
                <a:gd name="connsiteX21" fmla="*/ 11166890 w 11455561"/>
                <a:gd name="connsiteY21" fmla="*/ 1277589 h 1277589"/>
                <a:gd name="connsiteX22" fmla="*/ 10595784 w 11455561"/>
                <a:gd name="connsiteY22" fmla="*/ 1277589 h 1277589"/>
                <a:gd name="connsiteX23" fmla="*/ 9915895 w 11455561"/>
                <a:gd name="connsiteY23" fmla="*/ 1277589 h 1277589"/>
                <a:gd name="connsiteX24" fmla="*/ 9018442 w 11455561"/>
                <a:gd name="connsiteY24" fmla="*/ 1277589 h 1277589"/>
                <a:gd name="connsiteX25" fmla="*/ 8338553 w 11455561"/>
                <a:gd name="connsiteY25" fmla="*/ 1277589 h 1277589"/>
                <a:gd name="connsiteX26" fmla="*/ 7658664 w 11455561"/>
                <a:gd name="connsiteY26" fmla="*/ 1277589 h 1277589"/>
                <a:gd name="connsiteX27" fmla="*/ 7087558 w 11455561"/>
                <a:gd name="connsiteY27" fmla="*/ 1277589 h 1277589"/>
                <a:gd name="connsiteX28" fmla="*/ 6298887 w 11455561"/>
                <a:gd name="connsiteY28" fmla="*/ 1277589 h 1277589"/>
                <a:gd name="connsiteX29" fmla="*/ 5510216 w 11455561"/>
                <a:gd name="connsiteY29" fmla="*/ 1277589 h 1277589"/>
                <a:gd name="connsiteX30" fmla="*/ 4721545 w 11455561"/>
                <a:gd name="connsiteY30" fmla="*/ 1277589 h 1277589"/>
                <a:gd name="connsiteX31" fmla="*/ 4368003 w 11455561"/>
                <a:gd name="connsiteY31" fmla="*/ 1277589 h 1277589"/>
                <a:gd name="connsiteX32" fmla="*/ 4014461 w 11455561"/>
                <a:gd name="connsiteY32" fmla="*/ 1277589 h 1277589"/>
                <a:gd name="connsiteX33" fmla="*/ 3552137 w 11455561"/>
                <a:gd name="connsiteY33" fmla="*/ 1277589 h 1277589"/>
                <a:gd name="connsiteX34" fmla="*/ 2763466 w 11455561"/>
                <a:gd name="connsiteY34" fmla="*/ 1277589 h 1277589"/>
                <a:gd name="connsiteX35" fmla="*/ 1974795 w 11455561"/>
                <a:gd name="connsiteY35" fmla="*/ 1277589 h 1277589"/>
                <a:gd name="connsiteX36" fmla="*/ 1512471 w 11455561"/>
                <a:gd name="connsiteY36" fmla="*/ 1277589 h 1277589"/>
                <a:gd name="connsiteX37" fmla="*/ 288671 w 11455561"/>
                <a:gd name="connsiteY37" fmla="*/ 1277589 h 1277589"/>
                <a:gd name="connsiteX38" fmla="*/ 0 w 11455561"/>
                <a:gd name="connsiteY38" fmla="*/ 988918 h 1277589"/>
                <a:gd name="connsiteX39" fmla="*/ 0 w 11455561"/>
                <a:gd name="connsiteY39" fmla="*/ 645797 h 1277589"/>
                <a:gd name="connsiteX40" fmla="*/ 0 w 11455561"/>
                <a:gd name="connsiteY40" fmla="*/ 288671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455561" h="1277589" fill="none" extrusionOk="0">
                  <a:moveTo>
                    <a:pt x="0" y="288671"/>
                  </a:moveTo>
                  <a:cubicBezTo>
                    <a:pt x="6710" y="125246"/>
                    <a:pt x="94895" y="17109"/>
                    <a:pt x="288671" y="0"/>
                  </a:cubicBezTo>
                  <a:cubicBezTo>
                    <a:pt x="515761" y="34161"/>
                    <a:pt x="891470" y="-22389"/>
                    <a:pt x="1077342" y="0"/>
                  </a:cubicBezTo>
                  <a:cubicBezTo>
                    <a:pt x="1263214" y="22389"/>
                    <a:pt x="1289929" y="-10152"/>
                    <a:pt x="1430884" y="0"/>
                  </a:cubicBezTo>
                  <a:cubicBezTo>
                    <a:pt x="1571839" y="10152"/>
                    <a:pt x="1781656" y="-5197"/>
                    <a:pt x="2110773" y="0"/>
                  </a:cubicBezTo>
                  <a:cubicBezTo>
                    <a:pt x="2439890" y="5197"/>
                    <a:pt x="2538889" y="-32419"/>
                    <a:pt x="2790661" y="0"/>
                  </a:cubicBezTo>
                  <a:cubicBezTo>
                    <a:pt x="3042433" y="32419"/>
                    <a:pt x="3266559" y="21120"/>
                    <a:pt x="3470550" y="0"/>
                  </a:cubicBezTo>
                  <a:cubicBezTo>
                    <a:pt x="3674541" y="-21120"/>
                    <a:pt x="3886550" y="-19281"/>
                    <a:pt x="4150439" y="0"/>
                  </a:cubicBezTo>
                  <a:cubicBezTo>
                    <a:pt x="4414328" y="19281"/>
                    <a:pt x="4672741" y="29155"/>
                    <a:pt x="4939110" y="0"/>
                  </a:cubicBezTo>
                  <a:cubicBezTo>
                    <a:pt x="5205479" y="-29155"/>
                    <a:pt x="5375204" y="13811"/>
                    <a:pt x="5510216" y="0"/>
                  </a:cubicBezTo>
                  <a:cubicBezTo>
                    <a:pt x="5645228" y="-13811"/>
                    <a:pt x="5855802" y="-19714"/>
                    <a:pt x="6190105" y="0"/>
                  </a:cubicBezTo>
                  <a:cubicBezTo>
                    <a:pt x="6524408" y="19714"/>
                    <a:pt x="6425546" y="-1318"/>
                    <a:pt x="6652429" y="0"/>
                  </a:cubicBezTo>
                  <a:cubicBezTo>
                    <a:pt x="6879312" y="1318"/>
                    <a:pt x="6977900" y="-14792"/>
                    <a:pt x="7223536" y="0"/>
                  </a:cubicBezTo>
                  <a:cubicBezTo>
                    <a:pt x="7469172" y="14792"/>
                    <a:pt x="7528658" y="19418"/>
                    <a:pt x="7685860" y="0"/>
                  </a:cubicBezTo>
                  <a:cubicBezTo>
                    <a:pt x="7843062" y="-19418"/>
                    <a:pt x="7931649" y="-5798"/>
                    <a:pt x="8148184" y="0"/>
                  </a:cubicBezTo>
                  <a:cubicBezTo>
                    <a:pt x="8364719" y="5798"/>
                    <a:pt x="8699979" y="30180"/>
                    <a:pt x="8936855" y="0"/>
                  </a:cubicBezTo>
                  <a:cubicBezTo>
                    <a:pt x="9173731" y="-30180"/>
                    <a:pt x="9397843" y="-31999"/>
                    <a:pt x="9834308" y="0"/>
                  </a:cubicBezTo>
                  <a:cubicBezTo>
                    <a:pt x="10270773" y="31999"/>
                    <a:pt x="10502119" y="-29492"/>
                    <a:pt x="11166890" y="0"/>
                  </a:cubicBezTo>
                  <a:cubicBezTo>
                    <a:pt x="11325967" y="-4668"/>
                    <a:pt x="11482504" y="114604"/>
                    <a:pt x="11455561" y="288671"/>
                  </a:cubicBezTo>
                  <a:cubicBezTo>
                    <a:pt x="11456041" y="444906"/>
                    <a:pt x="11462799" y="490892"/>
                    <a:pt x="11455561" y="652799"/>
                  </a:cubicBezTo>
                  <a:cubicBezTo>
                    <a:pt x="11448323" y="814706"/>
                    <a:pt x="11455973" y="919104"/>
                    <a:pt x="11455561" y="988918"/>
                  </a:cubicBezTo>
                  <a:cubicBezTo>
                    <a:pt x="11462508" y="1144082"/>
                    <a:pt x="11338264" y="1280817"/>
                    <a:pt x="11166890" y="1277589"/>
                  </a:cubicBezTo>
                  <a:cubicBezTo>
                    <a:pt x="10914143" y="1289994"/>
                    <a:pt x="10834652" y="1270191"/>
                    <a:pt x="10595784" y="1277589"/>
                  </a:cubicBezTo>
                  <a:cubicBezTo>
                    <a:pt x="10356916" y="1284987"/>
                    <a:pt x="10118515" y="1283066"/>
                    <a:pt x="9915895" y="1277589"/>
                  </a:cubicBezTo>
                  <a:cubicBezTo>
                    <a:pt x="9713275" y="1272112"/>
                    <a:pt x="9288315" y="1285836"/>
                    <a:pt x="9018442" y="1277589"/>
                  </a:cubicBezTo>
                  <a:cubicBezTo>
                    <a:pt x="8748569" y="1269342"/>
                    <a:pt x="8653174" y="1305729"/>
                    <a:pt x="8338553" y="1277589"/>
                  </a:cubicBezTo>
                  <a:cubicBezTo>
                    <a:pt x="8023932" y="1249449"/>
                    <a:pt x="7924928" y="1269240"/>
                    <a:pt x="7658664" y="1277589"/>
                  </a:cubicBezTo>
                  <a:cubicBezTo>
                    <a:pt x="7392400" y="1285938"/>
                    <a:pt x="7338278" y="1254441"/>
                    <a:pt x="7087558" y="1277589"/>
                  </a:cubicBezTo>
                  <a:cubicBezTo>
                    <a:pt x="6836838" y="1300737"/>
                    <a:pt x="6597659" y="1298505"/>
                    <a:pt x="6298887" y="1277589"/>
                  </a:cubicBezTo>
                  <a:cubicBezTo>
                    <a:pt x="6000115" y="1256673"/>
                    <a:pt x="5885229" y="1260631"/>
                    <a:pt x="5510216" y="1277589"/>
                  </a:cubicBezTo>
                  <a:cubicBezTo>
                    <a:pt x="5135203" y="1294547"/>
                    <a:pt x="4993418" y="1307370"/>
                    <a:pt x="4721545" y="1277589"/>
                  </a:cubicBezTo>
                  <a:cubicBezTo>
                    <a:pt x="4449672" y="1247808"/>
                    <a:pt x="4514028" y="1272763"/>
                    <a:pt x="4368003" y="1277589"/>
                  </a:cubicBezTo>
                  <a:cubicBezTo>
                    <a:pt x="4221978" y="1282415"/>
                    <a:pt x="4152973" y="1280152"/>
                    <a:pt x="4014461" y="1277589"/>
                  </a:cubicBezTo>
                  <a:cubicBezTo>
                    <a:pt x="3875949" y="1275026"/>
                    <a:pt x="3761957" y="1280292"/>
                    <a:pt x="3552137" y="1277589"/>
                  </a:cubicBezTo>
                  <a:cubicBezTo>
                    <a:pt x="3342317" y="1274886"/>
                    <a:pt x="2949932" y="1265945"/>
                    <a:pt x="2763466" y="1277589"/>
                  </a:cubicBezTo>
                  <a:cubicBezTo>
                    <a:pt x="2577000" y="1289233"/>
                    <a:pt x="2186728" y="1250071"/>
                    <a:pt x="1974795" y="1277589"/>
                  </a:cubicBezTo>
                  <a:cubicBezTo>
                    <a:pt x="1762862" y="1305107"/>
                    <a:pt x="1741968" y="1278984"/>
                    <a:pt x="1512471" y="1277589"/>
                  </a:cubicBezTo>
                  <a:cubicBezTo>
                    <a:pt x="1282974" y="1276194"/>
                    <a:pt x="663936" y="1227884"/>
                    <a:pt x="288671" y="1277589"/>
                  </a:cubicBezTo>
                  <a:cubicBezTo>
                    <a:pt x="163852" y="1266213"/>
                    <a:pt x="28784" y="1143738"/>
                    <a:pt x="0" y="988918"/>
                  </a:cubicBezTo>
                  <a:cubicBezTo>
                    <a:pt x="-8890" y="893905"/>
                    <a:pt x="-2082" y="803505"/>
                    <a:pt x="0" y="645797"/>
                  </a:cubicBezTo>
                  <a:cubicBezTo>
                    <a:pt x="2082" y="488089"/>
                    <a:pt x="-3748" y="441499"/>
                    <a:pt x="0" y="288671"/>
                  </a:cubicBezTo>
                  <a:close/>
                </a:path>
                <a:path w="11455561" h="1277589" stroke="0" extrusionOk="0">
                  <a:moveTo>
                    <a:pt x="0" y="288671"/>
                  </a:moveTo>
                  <a:cubicBezTo>
                    <a:pt x="-16620" y="146686"/>
                    <a:pt x="136902" y="32401"/>
                    <a:pt x="288671" y="0"/>
                  </a:cubicBezTo>
                  <a:cubicBezTo>
                    <a:pt x="389145" y="18061"/>
                    <a:pt x="549776" y="22281"/>
                    <a:pt x="750995" y="0"/>
                  </a:cubicBezTo>
                  <a:cubicBezTo>
                    <a:pt x="952214" y="-22281"/>
                    <a:pt x="1060765" y="-467"/>
                    <a:pt x="1322102" y="0"/>
                  </a:cubicBezTo>
                  <a:cubicBezTo>
                    <a:pt x="1583439" y="467"/>
                    <a:pt x="1551611" y="-4843"/>
                    <a:pt x="1675644" y="0"/>
                  </a:cubicBezTo>
                  <a:cubicBezTo>
                    <a:pt x="1799677" y="4843"/>
                    <a:pt x="2167006" y="-23715"/>
                    <a:pt x="2464315" y="0"/>
                  </a:cubicBezTo>
                  <a:cubicBezTo>
                    <a:pt x="2761624" y="23715"/>
                    <a:pt x="2734104" y="10775"/>
                    <a:pt x="2817857" y="0"/>
                  </a:cubicBezTo>
                  <a:cubicBezTo>
                    <a:pt x="2901610" y="-10775"/>
                    <a:pt x="3305541" y="15992"/>
                    <a:pt x="3497746" y="0"/>
                  </a:cubicBezTo>
                  <a:cubicBezTo>
                    <a:pt x="3689951" y="-15992"/>
                    <a:pt x="3802000" y="20084"/>
                    <a:pt x="3960070" y="0"/>
                  </a:cubicBezTo>
                  <a:cubicBezTo>
                    <a:pt x="4118140" y="-20084"/>
                    <a:pt x="4239250" y="22229"/>
                    <a:pt x="4422394" y="0"/>
                  </a:cubicBezTo>
                  <a:cubicBezTo>
                    <a:pt x="4605538" y="-22229"/>
                    <a:pt x="4605724" y="1465"/>
                    <a:pt x="4775936" y="0"/>
                  </a:cubicBezTo>
                  <a:cubicBezTo>
                    <a:pt x="4946148" y="-1465"/>
                    <a:pt x="5000646" y="16038"/>
                    <a:pt x="5129478" y="0"/>
                  </a:cubicBezTo>
                  <a:cubicBezTo>
                    <a:pt x="5258310" y="-16038"/>
                    <a:pt x="5372196" y="-981"/>
                    <a:pt x="5591803" y="0"/>
                  </a:cubicBezTo>
                  <a:cubicBezTo>
                    <a:pt x="5811410" y="981"/>
                    <a:pt x="5968487" y="6284"/>
                    <a:pt x="6162909" y="0"/>
                  </a:cubicBezTo>
                  <a:cubicBezTo>
                    <a:pt x="6357331" y="-6284"/>
                    <a:pt x="6642865" y="-14399"/>
                    <a:pt x="6951580" y="0"/>
                  </a:cubicBezTo>
                  <a:cubicBezTo>
                    <a:pt x="7260295" y="14399"/>
                    <a:pt x="7306502" y="14593"/>
                    <a:pt x="7631469" y="0"/>
                  </a:cubicBezTo>
                  <a:cubicBezTo>
                    <a:pt x="7956436" y="-14593"/>
                    <a:pt x="7994446" y="8741"/>
                    <a:pt x="8202575" y="0"/>
                  </a:cubicBezTo>
                  <a:cubicBezTo>
                    <a:pt x="8410704" y="-8741"/>
                    <a:pt x="8503128" y="-5401"/>
                    <a:pt x="8773682" y="0"/>
                  </a:cubicBezTo>
                  <a:cubicBezTo>
                    <a:pt x="9044236" y="5401"/>
                    <a:pt x="9104552" y="-4106"/>
                    <a:pt x="9236006" y="0"/>
                  </a:cubicBezTo>
                  <a:cubicBezTo>
                    <a:pt x="9367460" y="4106"/>
                    <a:pt x="9576513" y="-15856"/>
                    <a:pt x="9807113" y="0"/>
                  </a:cubicBezTo>
                  <a:cubicBezTo>
                    <a:pt x="10037713" y="15856"/>
                    <a:pt x="10732470" y="-54983"/>
                    <a:pt x="11166890" y="0"/>
                  </a:cubicBezTo>
                  <a:cubicBezTo>
                    <a:pt x="11335474" y="3566"/>
                    <a:pt x="11453948" y="136544"/>
                    <a:pt x="11455561" y="288671"/>
                  </a:cubicBezTo>
                  <a:cubicBezTo>
                    <a:pt x="11444274" y="425183"/>
                    <a:pt x="11438039" y="555501"/>
                    <a:pt x="11455561" y="645797"/>
                  </a:cubicBezTo>
                  <a:cubicBezTo>
                    <a:pt x="11473083" y="736093"/>
                    <a:pt x="11454281" y="820571"/>
                    <a:pt x="11455561" y="988918"/>
                  </a:cubicBezTo>
                  <a:cubicBezTo>
                    <a:pt x="11443020" y="1176712"/>
                    <a:pt x="11321737" y="1312873"/>
                    <a:pt x="11166890" y="1277589"/>
                  </a:cubicBezTo>
                  <a:cubicBezTo>
                    <a:pt x="11012281" y="1284224"/>
                    <a:pt x="10918851" y="1262106"/>
                    <a:pt x="10704566" y="1277589"/>
                  </a:cubicBezTo>
                  <a:cubicBezTo>
                    <a:pt x="10490281" y="1293072"/>
                    <a:pt x="10338637" y="1268511"/>
                    <a:pt x="10133459" y="1277589"/>
                  </a:cubicBezTo>
                  <a:cubicBezTo>
                    <a:pt x="9928281" y="1286667"/>
                    <a:pt x="9863880" y="1296192"/>
                    <a:pt x="9671135" y="1277589"/>
                  </a:cubicBezTo>
                  <a:cubicBezTo>
                    <a:pt x="9478390" y="1258986"/>
                    <a:pt x="9422819" y="1272260"/>
                    <a:pt x="9317593" y="1277589"/>
                  </a:cubicBezTo>
                  <a:cubicBezTo>
                    <a:pt x="9212367" y="1282918"/>
                    <a:pt x="8983334" y="1282252"/>
                    <a:pt x="8855268" y="1277589"/>
                  </a:cubicBezTo>
                  <a:cubicBezTo>
                    <a:pt x="8727203" y="1272926"/>
                    <a:pt x="8502886" y="1251059"/>
                    <a:pt x="8175380" y="1277589"/>
                  </a:cubicBezTo>
                  <a:cubicBezTo>
                    <a:pt x="7847874" y="1304119"/>
                    <a:pt x="7987310" y="1268997"/>
                    <a:pt x="7821838" y="1277589"/>
                  </a:cubicBezTo>
                  <a:cubicBezTo>
                    <a:pt x="7656366" y="1286181"/>
                    <a:pt x="7579288" y="1275103"/>
                    <a:pt x="7468296" y="1277589"/>
                  </a:cubicBezTo>
                  <a:cubicBezTo>
                    <a:pt x="7357304" y="1280075"/>
                    <a:pt x="7107923" y="1261935"/>
                    <a:pt x="7005971" y="1277589"/>
                  </a:cubicBezTo>
                  <a:cubicBezTo>
                    <a:pt x="6904019" y="1293243"/>
                    <a:pt x="6495760" y="1289949"/>
                    <a:pt x="6326083" y="1277589"/>
                  </a:cubicBezTo>
                  <a:cubicBezTo>
                    <a:pt x="6156406" y="1265229"/>
                    <a:pt x="5942783" y="1256199"/>
                    <a:pt x="5754976" y="1277589"/>
                  </a:cubicBezTo>
                  <a:cubicBezTo>
                    <a:pt x="5567169" y="1298979"/>
                    <a:pt x="5426824" y="1275564"/>
                    <a:pt x="5183870" y="1277589"/>
                  </a:cubicBezTo>
                  <a:cubicBezTo>
                    <a:pt x="4940916" y="1279614"/>
                    <a:pt x="4800149" y="1298784"/>
                    <a:pt x="4612763" y="1277589"/>
                  </a:cubicBezTo>
                  <a:cubicBezTo>
                    <a:pt x="4425377" y="1256394"/>
                    <a:pt x="4171593" y="1300381"/>
                    <a:pt x="3932874" y="1277589"/>
                  </a:cubicBezTo>
                  <a:cubicBezTo>
                    <a:pt x="3694155" y="1254797"/>
                    <a:pt x="3414466" y="1310286"/>
                    <a:pt x="3035421" y="1277589"/>
                  </a:cubicBezTo>
                  <a:cubicBezTo>
                    <a:pt x="2656376" y="1244892"/>
                    <a:pt x="2768478" y="1255355"/>
                    <a:pt x="2573097" y="1277589"/>
                  </a:cubicBezTo>
                  <a:cubicBezTo>
                    <a:pt x="2377716" y="1299823"/>
                    <a:pt x="2081126" y="1250048"/>
                    <a:pt x="1675644" y="1277589"/>
                  </a:cubicBezTo>
                  <a:cubicBezTo>
                    <a:pt x="1270162" y="1305130"/>
                    <a:pt x="1285743" y="1299801"/>
                    <a:pt x="995755" y="1277589"/>
                  </a:cubicBezTo>
                  <a:cubicBezTo>
                    <a:pt x="705767" y="1255377"/>
                    <a:pt x="528678" y="1291570"/>
                    <a:pt x="288671" y="1277589"/>
                  </a:cubicBezTo>
                  <a:cubicBezTo>
                    <a:pt x="150893" y="1283753"/>
                    <a:pt x="18832" y="1117572"/>
                    <a:pt x="0" y="988918"/>
                  </a:cubicBezTo>
                  <a:cubicBezTo>
                    <a:pt x="13870" y="856699"/>
                    <a:pt x="-5903" y="703490"/>
                    <a:pt x="0" y="624790"/>
                  </a:cubicBezTo>
                  <a:cubicBezTo>
                    <a:pt x="5903" y="546090"/>
                    <a:pt x="1449" y="357533"/>
                    <a:pt x="0" y="28867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Hộp Văn bản 107">
              <a:extLst>
                <a:ext uri="{FF2B5EF4-FFF2-40B4-BE49-F238E27FC236}">
                  <a16:creationId xmlns:a16="http://schemas.microsoft.com/office/drawing/2014/main" id="{42C38D11-4127-F0BE-4B41-A44213AC8B01}"/>
                </a:ext>
              </a:extLst>
            </p:cNvPr>
            <p:cNvSpPr txBox="1"/>
            <p:nvPr/>
          </p:nvSpPr>
          <p:spPr>
            <a:xfrm>
              <a:off x="446427" y="1227077"/>
              <a:ext cx="11455560" cy="850682"/>
            </a:xfrm>
            <a:prstGeom prst="rect">
              <a:avLst/>
            </a:prstGeom>
            <a:noFill/>
          </p:spPr>
          <p:txBody>
            <a:bodyPr wrap="square" rtlCol="0">
              <a:spAutoFit/>
            </a:bodyPr>
            <a:lstStyle/>
            <a:p>
              <a:pPr algn="ctr">
                <a:lnSpc>
                  <a:spcPct val="120000"/>
                </a:lnSpc>
              </a:pPr>
              <a:r>
                <a:rPr lang="en-US" sz="4400" b="1" dirty="0" err="1"/>
                <a:t>Lời</a:t>
              </a:r>
              <a:r>
                <a:rPr lang="en-US" sz="4400" b="1" dirty="0"/>
                <a:t> </a:t>
              </a:r>
              <a:r>
                <a:rPr lang="en-US" sz="4400" b="1" dirty="0" err="1"/>
                <a:t>bài</a:t>
              </a:r>
              <a:r>
                <a:rPr lang="en-US" sz="4400" b="1" dirty="0"/>
                <a:t> </a:t>
              </a:r>
              <a:r>
                <a:rPr lang="en-US" sz="4400" b="1" dirty="0" err="1"/>
                <a:t>hát</a:t>
              </a:r>
              <a:r>
                <a:rPr lang="en-US" sz="4400" b="1" dirty="0"/>
                <a:t> </a:t>
              </a:r>
              <a:r>
                <a:rPr lang="en-US" sz="4400" b="1" dirty="0" err="1"/>
                <a:t>nói</a:t>
              </a:r>
              <a:r>
                <a:rPr lang="en-US" sz="4400" b="1" dirty="0"/>
                <a:t> </a:t>
              </a:r>
              <a:r>
                <a:rPr lang="en-US" sz="4400" b="1" dirty="0" err="1"/>
                <a:t>lên</a:t>
              </a:r>
              <a:r>
                <a:rPr lang="en-US" sz="4400" b="1" dirty="0"/>
                <a:t> </a:t>
              </a:r>
              <a:r>
                <a:rPr lang="en-US" sz="4400" b="1" dirty="0" err="1"/>
                <a:t>những</a:t>
              </a:r>
              <a:r>
                <a:rPr lang="en-US" sz="4400" b="1" dirty="0"/>
                <a:t> </a:t>
              </a:r>
              <a:r>
                <a:rPr lang="en-US" sz="4400" b="1" dirty="0" err="1"/>
                <a:t>điều</a:t>
              </a:r>
              <a:r>
                <a:rPr lang="en-US" sz="4400" b="1" dirty="0"/>
                <a:t> </a:t>
              </a:r>
              <a:r>
                <a:rPr lang="en-US" sz="4400" b="1" dirty="0" err="1"/>
                <a:t>gì</a:t>
              </a:r>
              <a:r>
                <a:rPr lang="en-US" sz="4400" b="1" dirty="0"/>
                <a:t>?</a:t>
              </a:r>
              <a:endParaRPr lang="en-US" sz="4400" b="1" i="1" dirty="0">
                <a:solidFill>
                  <a:srgbClr val="FF0000"/>
                </a:solidFill>
              </a:endParaRPr>
            </a:p>
          </p:txBody>
        </p:sp>
      </p:grpSp>
      <p:sp>
        <p:nvSpPr>
          <p:cNvPr id="26" name="Speech Bubble: Rectangle with Corners Rounded 25">
            <a:extLst>
              <a:ext uri="{FF2B5EF4-FFF2-40B4-BE49-F238E27FC236}">
                <a16:creationId xmlns:a16="http://schemas.microsoft.com/office/drawing/2014/main" id="{C1996AAF-2278-3931-F9CC-AFCF620E4E52}"/>
              </a:ext>
            </a:extLst>
          </p:cNvPr>
          <p:cNvSpPr/>
          <p:nvPr/>
        </p:nvSpPr>
        <p:spPr>
          <a:xfrm>
            <a:off x="5334915" y="2211790"/>
            <a:ext cx="6567072" cy="4155759"/>
          </a:xfrm>
          <a:prstGeom prst="wedgeRoundRectCallout">
            <a:avLst>
              <a:gd name="adj1" fmla="val -58793"/>
              <a:gd name="adj2" fmla="val -18683"/>
              <a:gd name="adj3" fmla="val 16667"/>
            </a:avLst>
          </a:prstGeom>
          <a:solidFill>
            <a:srgbClr val="FFFFCC"/>
          </a:solidFill>
          <a:ln w="38100">
            <a:solidFill>
              <a:srgbClr val="FF0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02565" algn="just">
              <a:lnSpc>
                <a:spcPct val="115000"/>
              </a:lnSpc>
              <a:spcAft>
                <a:spcPts val="800"/>
              </a:spcAft>
              <a:tabLst>
                <a:tab pos="2286000" algn="l"/>
              </a:tabLst>
            </a:pPr>
            <a:r>
              <a:rPr lang="vi-VN" sz="4000" dirty="0">
                <a:solidFill>
                  <a:srgbClr val="FF016E"/>
                </a:solidFill>
                <a:latin typeface="Calibri" panose="020F0502020204030204" pitchFamily="34" charset="0"/>
                <a:ea typeface="Calibri" panose="020F0502020204030204" pitchFamily="34" charset="0"/>
                <a:cs typeface="Calibri" panose="020F0502020204030204" pitchFamily="34" charset="0"/>
              </a:rPr>
              <a:t>Ca ngợi đất nược, con người Việt Nam tươi đẹp, lam lũ, kiên cường đấu tranh, xây dựng đất nước và niềm tự hào dân tộc.</a:t>
            </a:r>
          </a:p>
        </p:txBody>
      </p:sp>
    </p:spTree>
    <p:extLst>
      <p:ext uri="{BB962C8B-B14F-4D97-AF65-F5344CB8AC3E}">
        <p14:creationId xmlns:p14="http://schemas.microsoft.com/office/powerpoint/2010/main" val="2895998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BDD31-C02D-845C-EF09-8AE5EB036776}"/>
              </a:ext>
            </a:extLst>
          </p:cNvPr>
          <p:cNvPicPr>
            <a:picLocks noChangeAspect="1"/>
          </p:cNvPicPr>
          <p:nvPr/>
        </p:nvPicPr>
        <p:blipFill rotWithShape="1">
          <a:blip r:embed="rId2"/>
          <a:srcRect r="927"/>
          <a:stretch/>
        </p:blipFill>
        <p:spPr>
          <a:xfrm>
            <a:off x="0" y="1673"/>
            <a:ext cx="12192000" cy="6854653"/>
          </a:xfrm>
          <a:prstGeom prst="rect">
            <a:avLst/>
          </a:prstGeom>
        </p:spPr>
      </p:pic>
      <p:sp>
        <p:nvSpPr>
          <p:cNvPr id="8" name="Google Shape;384;p27">
            <a:extLst>
              <a:ext uri="{FF2B5EF4-FFF2-40B4-BE49-F238E27FC236}">
                <a16:creationId xmlns:a16="http://schemas.microsoft.com/office/drawing/2014/main" id="{F9786E26-9EC3-629A-F9AF-90B65C20DC8C}"/>
              </a:ext>
            </a:extLst>
          </p:cNvPr>
          <p:cNvSpPr/>
          <p:nvPr/>
        </p:nvSpPr>
        <p:spPr>
          <a:xfrm>
            <a:off x="3453793" y="1496879"/>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Hình chữ nhật: Góc Tròn 6">
            <a:extLst>
              <a:ext uri="{FF2B5EF4-FFF2-40B4-BE49-F238E27FC236}">
                <a16:creationId xmlns:a16="http://schemas.microsoft.com/office/drawing/2014/main" id="{AA653F25-653C-1A20-E892-878B7B6370F9}"/>
              </a:ext>
            </a:extLst>
          </p:cNvPr>
          <p:cNvSpPr/>
          <p:nvPr/>
        </p:nvSpPr>
        <p:spPr>
          <a:xfrm>
            <a:off x="414550" y="1561889"/>
            <a:ext cx="7504807" cy="3734219"/>
          </a:xfrm>
          <a:custGeom>
            <a:avLst/>
            <a:gdLst>
              <a:gd name="connsiteX0" fmla="*/ 0 w 7504807"/>
              <a:gd name="connsiteY0" fmla="*/ 622382 h 3734219"/>
              <a:gd name="connsiteX1" fmla="*/ 622382 w 7504807"/>
              <a:gd name="connsiteY1" fmla="*/ 0 h 3734219"/>
              <a:gd name="connsiteX2" fmla="*/ 6882425 w 7504807"/>
              <a:gd name="connsiteY2" fmla="*/ 0 h 3734219"/>
              <a:gd name="connsiteX3" fmla="*/ 7504807 w 7504807"/>
              <a:gd name="connsiteY3" fmla="*/ 622382 h 3734219"/>
              <a:gd name="connsiteX4" fmla="*/ 7504807 w 7504807"/>
              <a:gd name="connsiteY4" fmla="*/ 3111837 h 3734219"/>
              <a:gd name="connsiteX5" fmla="*/ 6882425 w 7504807"/>
              <a:gd name="connsiteY5" fmla="*/ 3734219 h 3734219"/>
              <a:gd name="connsiteX6" fmla="*/ 622382 w 7504807"/>
              <a:gd name="connsiteY6" fmla="*/ 3734219 h 3734219"/>
              <a:gd name="connsiteX7" fmla="*/ 0 w 7504807"/>
              <a:gd name="connsiteY7" fmla="*/ 3111837 h 3734219"/>
              <a:gd name="connsiteX8" fmla="*/ 0 w 7504807"/>
              <a:gd name="connsiteY8" fmla="*/ 622382 h 373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807" h="3734219" fill="none" extrusionOk="0">
                <a:moveTo>
                  <a:pt x="0" y="622382"/>
                </a:moveTo>
                <a:cubicBezTo>
                  <a:pt x="-48681" y="281677"/>
                  <a:pt x="274012" y="26337"/>
                  <a:pt x="622382" y="0"/>
                </a:cubicBezTo>
                <a:cubicBezTo>
                  <a:pt x="2037764" y="77600"/>
                  <a:pt x="5346374" y="-27269"/>
                  <a:pt x="6882425" y="0"/>
                </a:cubicBezTo>
                <a:cubicBezTo>
                  <a:pt x="7239929" y="-18167"/>
                  <a:pt x="7514962" y="281640"/>
                  <a:pt x="7504807" y="622382"/>
                </a:cubicBezTo>
                <a:cubicBezTo>
                  <a:pt x="7613807" y="1711273"/>
                  <a:pt x="7426598" y="2680466"/>
                  <a:pt x="7504807" y="3111837"/>
                </a:cubicBezTo>
                <a:cubicBezTo>
                  <a:pt x="7448393" y="3433500"/>
                  <a:pt x="7186488" y="3751714"/>
                  <a:pt x="6882425" y="3734219"/>
                </a:cubicBezTo>
                <a:cubicBezTo>
                  <a:pt x="5419859" y="3783396"/>
                  <a:pt x="2250097" y="3611517"/>
                  <a:pt x="622382" y="3734219"/>
                </a:cubicBezTo>
                <a:cubicBezTo>
                  <a:pt x="273319" y="3775163"/>
                  <a:pt x="-22341" y="3474805"/>
                  <a:pt x="0" y="3111837"/>
                </a:cubicBezTo>
                <a:cubicBezTo>
                  <a:pt x="47022" y="2590482"/>
                  <a:pt x="104569" y="1458466"/>
                  <a:pt x="0" y="622382"/>
                </a:cubicBezTo>
                <a:close/>
              </a:path>
              <a:path w="7504807" h="3734219" stroke="0" extrusionOk="0">
                <a:moveTo>
                  <a:pt x="0" y="622382"/>
                </a:moveTo>
                <a:cubicBezTo>
                  <a:pt x="21605" y="276180"/>
                  <a:pt x="313853" y="-2349"/>
                  <a:pt x="622382" y="0"/>
                </a:cubicBezTo>
                <a:cubicBezTo>
                  <a:pt x="3569367" y="-129276"/>
                  <a:pt x="5338821" y="-77778"/>
                  <a:pt x="6882425" y="0"/>
                </a:cubicBezTo>
                <a:cubicBezTo>
                  <a:pt x="7220475" y="-18114"/>
                  <a:pt x="7502893" y="289685"/>
                  <a:pt x="7504807" y="622382"/>
                </a:cubicBezTo>
                <a:cubicBezTo>
                  <a:pt x="7586406" y="940573"/>
                  <a:pt x="7659107" y="2074835"/>
                  <a:pt x="7504807" y="3111837"/>
                </a:cubicBezTo>
                <a:cubicBezTo>
                  <a:pt x="7511177" y="3469002"/>
                  <a:pt x="7176216" y="3751192"/>
                  <a:pt x="6882425" y="3734219"/>
                </a:cubicBezTo>
                <a:cubicBezTo>
                  <a:pt x="3792671" y="3778439"/>
                  <a:pt x="1443219" y="3704837"/>
                  <a:pt x="622382" y="3734219"/>
                </a:cubicBezTo>
                <a:cubicBezTo>
                  <a:pt x="268258" y="3694289"/>
                  <a:pt x="-4402" y="3454552"/>
                  <a:pt x="0" y="3111837"/>
                </a:cubicBezTo>
                <a:cubicBezTo>
                  <a:pt x="-159954" y="1914173"/>
                  <a:pt x="22140" y="1009064"/>
                  <a:pt x="0" y="622382"/>
                </a:cubicBezTo>
                <a:close/>
              </a:path>
            </a:pathLst>
          </a:custGeom>
          <a:solidFill>
            <a:schemeClr val="bg1"/>
          </a:solidFill>
          <a:ln w="38100">
            <a:solidFill>
              <a:srgbClr val="7A1729"/>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Freeform 6">
            <a:extLst>
              <a:ext uri="{FF2B5EF4-FFF2-40B4-BE49-F238E27FC236}">
                <a16:creationId xmlns:a16="http://schemas.microsoft.com/office/drawing/2014/main" id="{1B1DFCDD-38D2-F683-748A-4350EC7F1198}"/>
              </a:ext>
            </a:extLst>
          </p:cNvPr>
          <p:cNvSpPr/>
          <p:nvPr/>
        </p:nvSpPr>
        <p:spPr>
          <a:xfrm>
            <a:off x="6660465" y="1182604"/>
            <a:ext cx="5531535" cy="5675396"/>
          </a:xfrm>
          <a:custGeom>
            <a:avLst/>
            <a:gdLst/>
            <a:ahLst/>
            <a:cxnLst/>
            <a:rect l="l" t="t" r="r" b="b"/>
            <a:pathLst>
              <a:path w="4050792" h="5486400">
                <a:moveTo>
                  <a:pt x="0" y="0"/>
                </a:moveTo>
                <a:lnTo>
                  <a:pt x="4050792" y="0"/>
                </a:lnTo>
                <a:lnTo>
                  <a:pt x="4050792" y="5486400"/>
                </a:lnTo>
                <a:lnTo>
                  <a:pt x="0" y="5486400"/>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a16="http://schemas.microsoft.com/office/drawing/2014/main" id="{5B1F3F59-6A80-E6A3-EE64-1C6F2764783B}"/>
              </a:ext>
            </a:extLst>
          </p:cNvPr>
          <p:cNvPicPr>
            <a:picLocks noChangeAspect="1"/>
          </p:cNvPicPr>
          <p:nvPr/>
        </p:nvPicPr>
        <p:blipFill>
          <a:blip r:embed="rId4"/>
          <a:stretch>
            <a:fillRect/>
          </a:stretch>
        </p:blipFill>
        <p:spPr>
          <a:xfrm>
            <a:off x="2571314" y="2323320"/>
            <a:ext cx="3115326" cy="829128"/>
          </a:xfrm>
          <a:prstGeom prst="rect">
            <a:avLst/>
          </a:prstGeom>
        </p:spPr>
      </p:pic>
      <p:pic>
        <p:nvPicPr>
          <p:cNvPr id="3" name="Picture 2">
            <a:extLst>
              <a:ext uri="{FF2B5EF4-FFF2-40B4-BE49-F238E27FC236}">
                <a16:creationId xmlns:a16="http://schemas.microsoft.com/office/drawing/2014/main" id="{38F4F49D-5EEB-0D71-1F40-3F3954A457D9}"/>
              </a:ext>
            </a:extLst>
          </p:cNvPr>
          <p:cNvPicPr>
            <a:picLocks noChangeAspect="1"/>
          </p:cNvPicPr>
          <p:nvPr/>
        </p:nvPicPr>
        <p:blipFill>
          <a:blip r:embed="rId5"/>
          <a:stretch>
            <a:fillRect/>
          </a:stretch>
        </p:blipFill>
        <p:spPr>
          <a:xfrm>
            <a:off x="925251" y="3383745"/>
            <a:ext cx="6407451" cy="70719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F276D478-7AA1-13F6-3038-1785B4236C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0124" y="81097"/>
            <a:ext cx="1414000" cy="1414000"/>
          </a:xfrm>
          <a:prstGeom prst="rect">
            <a:avLst/>
          </a:prstGeom>
        </p:spPr>
      </p:pic>
      <p:sp>
        <p:nvSpPr>
          <p:cNvPr id="7" name="TextBox 6"/>
          <p:cNvSpPr txBox="1"/>
          <p:nvPr/>
        </p:nvSpPr>
        <p:spPr>
          <a:xfrm>
            <a:off x="3866714" y="4139527"/>
            <a:ext cx="1010086" cy="369332"/>
          </a:xfrm>
          <a:prstGeom prst="rect">
            <a:avLst/>
          </a:prstGeom>
          <a:noFill/>
        </p:spPr>
        <p:txBody>
          <a:bodyPr wrap="square" rtlCol="0">
            <a:spAutoFit/>
          </a:bodyPr>
          <a:lstStyle/>
          <a:p>
            <a:r>
              <a:rPr lang="en-US" b="1" dirty="0" smtClean="0">
                <a:solidFill>
                  <a:srgbClr val="FF0000"/>
                </a:solidFill>
              </a:rPr>
              <a:t>(TIẾT 1)</a:t>
            </a:r>
            <a:endParaRPr lang="en-US" b="1" dirty="0">
              <a:solidFill>
                <a:srgbClr val="FF0000"/>
              </a:solidFill>
            </a:endParaRPr>
          </a:p>
        </p:txBody>
      </p:sp>
    </p:spTree>
    <p:extLst>
      <p:ext uri="{BB962C8B-B14F-4D97-AF65-F5344CB8AC3E}">
        <p14:creationId xmlns:p14="http://schemas.microsoft.com/office/powerpoint/2010/main" val="2367914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43D3EC73-6912-0ECF-2320-3553002DD04F}"/>
              </a:ext>
            </a:extLst>
          </p:cNvPr>
          <p:cNvSpPr txBox="1"/>
          <p:nvPr/>
        </p:nvSpPr>
        <p:spPr>
          <a:xfrm>
            <a:off x="318083" y="101760"/>
            <a:ext cx="10891199" cy="1077218"/>
          </a:xfrm>
          <a:prstGeom prst="rect">
            <a:avLst/>
          </a:prstGeom>
          <a:noFill/>
        </p:spPr>
        <p:txBody>
          <a:bodyPr wrap="square" rtlCol="0">
            <a:spAutoFit/>
          </a:bodyPr>
          <a:lstStyle/>
          <a:p>
            <a:pPr algn="ctr"/>
            <a:r>
              <a:rPr lang="en-US" sz="3200" b="1" dirty="0">
                <a:solidFill>
                  <a:srgbClr val="7A1729"/>
                </a:solidFill>
                <a:latin typeface="Calibri" panose="020F0502020204030204" pitchFamily="34" charset="0"/>
                <a:cs typeface="Calibri" panose="020F0502020204030204" pitchFamily="34" charset="0"/>
              </a:rPr>
              <a:t>1. </a:t>
            </a:r>
            <a:r>
              <a:rPr lang="vi-VN" sz="3200" b="1" dirty="0">
                <a:solidFill>
                  <a:srgbClr val="7A1729"/>
                </a:solidFill>
                <a:latin typeface="Calibri" panose="020F0502020204030204" pitchFamily="34" charset="0"/>
                <a:cs typeface="Calibri" panose="020F0502020204030204" pitchFamily="34" charset="0"/>
              </a:rPr>
              <a:t>Dựa vào lời giới thiệu của mỗi nhân vật dưới đây, cho biết nhân vật đó là ai, xuất hiện trong câu chuyện nào đã học.</a:t>
            </a:r>
            <a:endParaRPr lang="en-US" sz="3200" b="1" dirty="0">
              <a:solidFill>
                <a:srgbClr val="7A1729"/>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1233377"/>
            <a:ext cx="11875269" cy="5379005"/>
          </a:xfrm>
          <a:prstGeom prst="rect">
            <a:avLst/>
          </a:prstGeom>
        </p:spPr>
      </p:pic>
      <p:sp>
        <p:nvSpPr>
          <p:cNvPr id="14" name="Freeform 2">
            <a:extLst>
              <a:ext uri="{FF2B5EF4-FFF2-40B4-BE49-F238E27FC236}">
                <a16:creationId xmlns:a16="http://schemas.microsoft.com/office/drawing/2014/main" id="{BA9866B9-4C64-A38C-FB81-F3ADAC150052}"/>
              </a:ext>
            </a:extLst>
          </p:cNvPr>
          <p:cNvSpPr/>
          <p:nvPr/>
        </p:nvSpPr>
        <p:spPr>
          <a:xfrm>
            <a:off x="10738883" y="733647"/>
            <a:ext cx="1382447" cy="1729884"/>
          </a:xfrm>
          <a:custGeom>
            <a:avLst/>
            <a:gdLst/>
            <a:ahLst/>
            <a:cxnLst/>
            <a:rect l="l" t="t" r="r" b="b"/>
            <a:pathLst>
              <a:path w="1343742" h="1899281">
                <a:moveTo>
                  <a:pt x="0" y="0"/>
                </a:moveTo>
                <a:lnTo>
                  <a:pt x="1343742" y="0"/>
                </a:lnTo>
                <a:lnTo>
                  <a:pt x="1343742" y="1899282"/>
                </a:lnTo>
                <a:lnTo>
                  <a:pt x="0" y="1899282"/>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C6758B77-6084-9347-C0AB-2D6925061811}"/>
              </a:ext>
            </a:extLst>
          </p:cNvPr>
          <p:cNvPicPr>
            <a:picLocks noChangeAspect="1"/>
          </p:cNvPicPr>
          <p:nvPr/>
        </p:nvPicPr>
        <p:blipFill>
          <a:blip r:embed="rId5"/>
          <a:stretch>
            <a:fillRect/>
          </a:stretch>
        </p:blipFill>
        <p:spPr>
          <a:xfrm>
            <a:off x="2732567" y="1403638"/>
            <a:ext cx="6145619" cy="5001038"/>
          </a:xfrm>
          <a:prstGeom prst="rect">
            <a:avLst/>
          </a:prstGeom>
        </p:spPr>
      </p:pic>
    </p:spTree>
    <p:extLst>
      <p:ext uri="{BB962C8B-B14F-4D97-AF65-F5344CB8AC3E}">
        <p14:creationId xmlns:p14="http://schemas.microsoft.com/office/powerpoint/2010/main" val="47030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89616" y="3581683"/>
            <a:ext cx="1195268" cy="1122531"/>
          </a:xfrm>
          <a:prstGeom prst="rect">
            <a:avLst/>
          </a:prstGeom>
        </p:spPr>
      </p:pic>
      <p:sp>
        <p:nvSpPr>
          <p:cNvPr id="6" name="Rounded Rectangle 5"/>
          <p:cNvSpPr/>
          <p:nvPr/>
        </p:nvSpPr>
        <p:spPr>
          <a:xfrm>
            <a:off x="606876" y="563997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309576" y="265590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43651" y="459170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38804" y="3581682"/>
            <a:ext cx="1195268" cy="1122531"/>
          </a:xfrm>
          <a:prstGeom prst="rect">
            <a:avLst/>
          </a:prstGeom>
        </p:spPr>
      </p:pic>
      <p:sp>
        <p:nvSpPr>
          <p:cNvPr id="10" name="Rounded Rectangle 9"/>
          <p:cNvSpPr/>
          <p:nvPr/>
        </p:nvSpPr>
        <p:spPr>
          <a:xfrm>
            <a:off x="2605088" y="563516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213934" y="249226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071306" y="462642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22997" y="3640355"/>
            <a:ext cx="1195268" cy="1122531"/>
          </a:xfrm>
          <a:prstGeom prst="rect">
            <a:avLst/>
          </a:prstGeom>
        </p:spPr>
      </p:pic>
      <p:sp>
        <p:nvSpPr>
          <p:cNvPr id="14" name="Rounded Rectangle 13"/>
          <p:cNvSpPr/>
          <p:nvPr/>
        </p:nvSpPr>
        <p:spPr>
          <a:xfrm>
            <a:off x="6692525" y="564360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6358371" y="249226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6328059" y="464518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373083" y="3586485"/>
            <a:ext cx="1195268" cy="1122531"/>
          </a:xfrm>
          <a:prstGeom prst="rect">
            <a:avLst/>
          </a:prstGeom>
        </p:spPr>
      </p:pic>
      <p:sp>
        <p:nvSpPr>
          <p:cNvPr id="18" name="Rounded Rectangle 17"/>
          <p:cNvSpPr/>
          <p:nvPr/>
        </p:nvSpPr>
        <p:spPr>
          <a:xfrm>
            <a:off x="4694313"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4210761" y="216759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4297234" y="4535371"/>
            <a:ext cx="1454769" cy="1054364"/>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484721" y="3611943"/>
            <a:ext cx="1195268" cy="1122531"/>
          </a:xfrm>
          <a:prstGeom prst="rect">
            <a:avLst/>
          </a:prstGeom>
        </p:spPr>
      </p:pic>
      <p:sp>
        <p:nvSpPr>
          <p:cNvPr id="22" name="Rounded Rectangle 21"/>
          <p:cNvSpPr/>
          <p:nvPr/>
        </p:nvSpPr>
        <p:spPr>
          <a:xfrm>
            <a:off x="8751005" y="567207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5</a:t>
            </a:r>
          </a:p>
        </p:txBody>
      </p:sp>
      <p:pic>
        <p:nvPicPr>
          <p:cNvPr id="23" name="Picture 22"/>
          <p:cNvPicPr>
            <a:picLocks noChangeAspect="1"/>
          </p:cNvPicPr>
          <p:nvPr/>
        </p:nvPicPr>
        <p:blipFill rotWithShape="1">
          <a:blip r:embed="rId23">
            <a:extLst>
              <a:ext uri="{BEBA8EAE-BF5A-486C-A8C5-ECC9F3942E4B}">
                <a14:imgProps xmlns:a14="http://schemas.microsoft.com/office/drawing/2010/main">
                  <a14:imgLayer r:embed="rId8">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8512953" y="2882900"/>
            <a:ext cx="1289185" cy="1880039"/>
          </a:xfrm>
          <a:prstGeom prst="rect">
            <a:avLst/>
          </a:prstGeom>
        </p:spPr>
      </p:pic>
      <p:pic>
        <p:nvPicPr>
          <p:cNvPr id="24" name="Picture 23">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8">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8518782" y="4656687"/>
            <a:ext cx="1155378" cy="999810"/>
          </a:xfrm>
          <a:prstGeom prst="rect">
            <a:avLst/>
          </a:prstGeom>
        </p:spPr>
      </p:pic>
      <p:pic>
        <p:nvPicPr>
          <p:cNvPr id="31" name="PA_图片 11">
            <a:hlinkClick r:id="rId26"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7"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8"/>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500" fill="hold"/>
                                        <p:tgtEl>
                                          <p:spTgt spid="23"/>
                                        </p:tgtEl>
                                        <p:attrNameLst>
                                          <p:attrName>ppt_w</p:attrName>
                                        </p:attrNameLst>
                                      </p:cBhvr>
                                      <p:tavLst>
                                        <p:tav tm="0">
                                          <p:val>
                                            <p:fltVal val="0"/>
                                          </p:val>
                                        </p:tav>
                                        <p:tav tm="100000">
                                          <p:val>
                                            <p:strVal val="#ppt_w"/>
                                          </p:val>
                                        </p:tav>
                                      </p:tavLst>
                                    </p:anim>
                                    <p:anim calcmode="lin" valueType="num">
                                      <p:cBhvr>
                                        <p:cTn id="87" dur="500" fill="hold"/>
                                        <p:tgtEl>
                                          <p:spTgt spid="23"/>
                                        </p:tgtEl>
                                        <p:attrNameLst>
                                          <p:attrName>ppt_h</p:attrName>
                                        </p:attrNameLst>
                                      </p:cBhvr>
                                      <p:tavLst>
                                        <p:tav tm="0">
                                          <p:val>
                                            <p:fltVal val="0"/>
                                          </p:val>
                                        </p:tav>
                                        <p:tav tm="100000">
                                          <p:val>
                                            <p:strVal val="#ppt_h"/>
                                          </p:val>
                                        </p:tav>
                                      </p:tavLst>
                                    </p:anim>
                                    <p:animEffect transition="in" filter="fade">
                                      <p:cBhvr>
                                        <p:cTn id="88" dur="500"/>
                                        <p:tgtEl>
                                          <p:spTgt spid="23"/>
                                        </p:tgtEl>
                                      </p:cBhvr>
                                    </p:animEffect>
                                  </p:childTnLst>
                                </p:cTn>
                              </p:par>
                              <p:par>
                                <p:cTn id="89" presetID="53" presetClass="exit" presetSubtype="32" fill="hold" nodeType="with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17A5F6-2F3D-E8EF-7CAE-E3938809EF37}"/>
              </a:ext>
            </a:extLst>
          </p:cNvPr>
          <p:cNvPicPr>
            <a:picLocks noChangeAspect="1"/>
          </p:cNvPicPr>
          <p:nvPr/>
        </p:nvPicPr>
        <p:blipFill>
          <a:blip r:embed="rId4"/>
          <a:stretch>
            <a:fillRect/>
          </a:stretch>
        </p:blipFill>
        <p:spPr>
          <a:xfrm>
            <a:off x="2755896" y="198474"/>
            <a:ext cx="6784404" cy="3813456"/>
          </a:xfrm>
          <a:prstGeom prst="rect">
            <a:avLst/>
          </a:prstGeom>
        </p:spPr>
      </p:pic>
      <p:pic>
        <p:nvPicPr>
          <p:cNvPr id="4" name="PA_图片 11">
            <a:hlinkClick r:id="rId5" action="ppaction://hlinksldjump"/>
            <a:extLst>
              <a:ext uri="{FF2B5EF4-FFF2-40B4-BE49-F238E27FC236}">
                <a16:creationId xmlns:a16="http://schemas.microsoft.com/office/drawing/2014/main" id="{76E11F2D-F10A-51DC-E827-35549D4F15C6}"/>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0847071" y="67645"/>
            <a:ext cx="1250142" cy="1250142"/>
          </a:xfrm>
          <a:prstGeom prst="rect">
            <a:avLst/>
          </a:prstGeom>
        </p:spPr>
      </p:pic>
      <p:sp>
        <p:nvSpPr>
          <p:cNvPr id="5" name="Rounded Rectangle 42">
            <a:extLst>
              <a:ext uri="{FF2B5EF4-FFF2-40B4-BE49-F238E27FC236}">
                <a16:creationId xmlns:a16="http://schemas.microsoft.com/office/drawing/2014/main" id="{99D4D987-F166-EDBD-6C60-19BA569CEF42}"/>
              </a:ext>
            </a:extLst>
          </p:cNvPr>
          <p:cNvSpPr/>
          <p:nvPr/>
        </p:nvSpPr>
        <p:spPr>
          <a:xfrm>
            <a:off x="2868930" y="4254841"/>
            <a:ext cx="7623810" cy="715089"/>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3600" kern="0" dirty="0">
                <a:solidFill>
                  <a:srgbClr val="E5F7B3">
                    <a:lumMod val="25000"/>
                  </a:srgbClr>
                </a:solidFill>
                <a:latin typeface="Arial" panose="020B0604020202020204" pitchFamily="34" charset="0"/>
                <a:ea typeface="微软雅黑"/>
              </a:rPr>
              <a:t>Quang – </a:t>
            </a:r>
            <a:r>
              <a:rPr lang="en-US" sz="3600" kern="0" dirty="0" err="1">
                <a:solidFill>
                  <a:srgbClr val="E5F7B3">
                    <a:lumMod val="25000"/>
                  </a:srgbClr>
                </a:solidFill>
                <a:latin typeface="Arial" panose="020B0604020202020204" pitchFamily="34" charset="0"/>
                <a:ea typeface="微软雅黑"/>
              </a:rPr>
              <a:t>Hộp</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quà</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màu</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thiên</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thanh</a:t>
            </a:r>
            <a:r>
              <a:rPr lang="en-US" sz="3600" kern="0" dirty="0">
                <a:solidFill>
                  <a:srgbClr val="E5F7B3">
                    <a:lumMod val="25000"/>
                  </a:srgbClr>
                </a:solidFill>
                <a:latin typeface="Arial" panose="020B0604020202020204" pitchFamily="34" charset="0"/>
                <a:ea typeface="微软雅黑"/>
              </a:rPr>
              <a:t>.</a:t>
            </a:r>
            <a:endParaRPr kumimoji="0" lang="en-US" sz="36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cs typeface="+mn-cs"/>
            </a:endParaRPr>
          </a:p>
        </p:txBody>
      </p:sp>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par>
                          <p:cTn id="13" fill="hold">
                            <p:stCondLst>
                              <p:cond delay="1500"/>
                            </p:stCondLst>
                            <p:childTnLst>
                              <p:par>
                                <p:cTn id="14" presetID="32" presetClass="emph" presetSubtype="0" repeatCount="indefinite" fill="hold" nodeType="afterEffect">
                                  <p:stCondLst>
                                    <p:cond delay="0"/>
                                  </p:stCondLst>
                                  <p:childTnLst>
                                    <p:animRot by="120000">
                                      <p:cBhvr>
                                        <p:cTn id="15" dur="200" fill="hold">
                                          <p:stCondLst>
                                            <p:cond delay="0"/>
                                          </p:stCondLst>
                                        </p:cTn>
                                        <p:tgtEl>
                                          <p:spTgt spid="4"/>
                                        </p:tgtEl>
                                        <p:attrNameLst>
                                          <p:attrName>r</p:attrName>
                                        </p:attrNameLst>
                                      </p:cBhvr>
                                    </p:animRot>
                                    <p:animRot by="-240000">
                                      <p:cBhvr>
                                        <p:cTn id="16" dur="400" fill="hold">
                                          <p:stCondLst>
                                            <p:cond delay="400"/>
                                          </p:stCondLst>
                                        </p:cTn>
                                        <p:tgtEl>
                                          <p:spTgt spid="4"/>
                                        </p:tgtEl>
                                        <p:attrNameLst>
                                          <p:attrName>r</p:attrName>
                                        </p:attrNameLst>
                                      </p:cBhvr>
                                    </p:animRot>
                                    <p:animRot by="240000">
                                      <p:cBhvr>
                                        <p:cTn id="17" dur="400" fill="hold">
                                          <p:stCondLst>
                                            <p:cond delay="800"/>
                                          </p:stCondLst>
                                        </p:cTn>
                                        <p:tgtEl>
                                          <p:spTgt spid="4"/>
                                        </p:tgtEl>
                                        <p:attrNameLst>
                                          <p:attrName>r</p:attrName>
                                        </p:attrNameLst>
                                      </p:cBhvr>
                                    </p:animRot>
                                    <p:animRot by="-240000">
                                      <p:cBhvr>
                                        <p:cTn id="18" dur="400" fill="hold">
                                          <p:stCondLst>
                                            <p:cond delay="1200"/>
                                          </p:stCondLst>
                                        </p:cTn>
                                        <p:tgtEl>
                                          <p:spTgt spid="4"/>
                                        </p:tgtEl>
                                        <p:attrNameLst>
                                          <p:attrName>r</p:attrName>
                                        </p:attrNameLst>
                                      </p:cBhvr>
                                    </p:animRot>
                                    <p:animRot by="120000">
                                      <p:cBhvr>
                                        <p:cTn id="19" dur="400" fill="hold">
                                          <p:stCondLst>
                                            <p:cond delay="1600"/>
                                          </p:stCondLst>
                                        </p:cTn>
                                        <p:tgtEl>
                                          <p:spTgt spid="4"/>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ppt_y</p:attrName>
                                        </p:attrNameLst>
                                      </p:cBhvr>
                                      <p:tavLst>
                                        <p:tav tm="0">
                                          <p:val>
                                            <p:strVal val="#ppt_y-#ppt_h*1.125000"/>
                                          </p:val>
                                        </p:tav>
                                        <p:tav tm="100000">
                                          <p:val>
                                            <p:strVal val="#ppt_y"/>
                                          </p:val>
                                        </p:tav>
                                      </p:tavLst>
                                    </p:anim>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BB85E1-A09A-65B1-312E-5DF7E497B1F2}"/>
              </a:ext>
            </a:extLst>
          </p:cNvPr>
          <p:cNvPicPr>
            <a:picLocks noChangeAspect="1"/>
          </p:cNvPicPr>
          <p:nvPr/>
        </p:nvPicPr>
        <p:blipFill>
          <a:blip r:embed="rId3"/>
          <a:stretch>
            <a:fillRect/>
          </a:stretch>
        </p:blipFill>
        <p:spPr>
          <a:xfrm>
            <a:off x="2560319" y="109537"/>
            <a:ext cx="6913649" cy="4005263"/>
          </a:xfrm>
          <a:prstGeom prst="rect">
            <a:avLst/>
          </a:prstGeom>
        </p:spPr>
      </p:pic>
      <p:sp>
        <p:nvSpPr>
          <p:cNvPr id="6" name="Rounded Rectangle 42">
            <a:extLst>
              <a:ext uri="{FF2B5EF4-FFF2-40B4-BE49-F238E27FC236}">
                <a16:creationId xmlns:a16="http://schemas.microsoft.com/office/drawing/2014/main" id="{E435EACF-FBCA-48BD-F239-6E76A2A60BC1}"/>
              </a:ext>
            </a:extLst>
          </p:cNvPr>
          <p:cNvSpPr/>
          <p:nvPr/>
        </p:nvSpPr>
        <p:spPr>
          <a:xfrm>
            <a:off x="2286000" y="4426291"/>
            <a:ext cx="7623810" cy="783193"/>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4000" kern="0" dirty="0">
                <a:solidFill>
                  <a:srgbClr val="E5F7B3">
                    <a:lumMod val="25000"/>
                  </a:srgbClr>
                </a:solidFill>
                <a:latin typeface="Arial" panose="020B0604020202020204" pitchFamily="34" charset="0"/>
                <a:ea typeface="微软雅黑"/>
              </a:rPr>
              <a:t>Xu-di – </a:t>
            </a:r>
            <a:r>
              <a:rPr lang="en-US" sz="4000" kern="0" dirty="0" err="1">
                <a:solidFill>
                  <a:srgbClr val="E5F7B3">
                    <a:lumMod val="25000"/>
                  </a:srgbClr>
                </a:solidFill>
                <a:latin typeface="Arial" panose="020B0604020202020204" pitchFamily="34" charset="0"/>
                <a:ea typeface="微软雅黑"/>
              </a:rPr>
              <a:t>Giỏ</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hoa</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tháng</a:t>
            </a:r>
            <a:r>
              <a:rPr lang="en-US" sz="4000" kern="0" dirty="0">
                <a:solidFill>
                  <a:srgbClr val="E5F7B3">
                    <a:lumMod val="25000"/>
                  </a:srgbClr>
                </a:solidFill>
                <a:latin typeface="Arial" panose="020B0604020202020204" pitchFamily="34" charset="0"/>
                <a:ea typeface="微软雅黑"/>
              </a:rPr>
              <a:t> </a:t>
            </a:r>
            <a:r>
              <a:rPr lang="en-US" sz="4000" kern="0" dirty="0" err="1">
                <a:solidFill>
                  <a:srgbClr val="E5F7B3">
                    <a:lumMod val="25000"/>
                  </a:srgbClr>
                </a:solidFill>
                <a:latin typeface="Arial" panose="020B0604020202020204" pitchFamily="34" charset="0"/>
                <a:ea typeface="微软雅黑"/>
              </a:rPr>
              <a:t>Năm</a:t>
            </a:r>
            <a:r>
              <a:rPr lang="en-US" sz="4000" kern="0" dirty="0">
                <a:solidFill>
                  <a:srgbClr val="E5F7B3">
                    <a:lumMod val="25000"/>
                  </a:srgbClr>
                </a:solidFill>
                <a:latin typeface="Arial" panose="020B0604020202020204" pitchFamily="34" charset="0"/>
                <a:ea typeface="微软雅黑"/>
              </a:rPr>
              <a:t>.</a:t>
            </a:r>
            <a:endParaRPr kumimoji="0" lang="en-US" sz="40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endParaRP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245</TotalTime>
  <Words>482</Words>
  <Application>Microsoft Office PowerPoint</Application>
  <PresentationFormat>Widescreen</PresentationFormat>
  <Paragraphs>37</Paragraphs>
  <Slides>18</Slides>
  <Notes>7</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18</vt:i4>
      </vt:variant>
    </vt:vector>
  </HeadingPairs>
  <TitlesOfParts>
    <vt:vector size="34" baseType="lpstr">
      <vt:lpstr>微软雅黑</vt:lpstr>
      <vt:lpstr>Antic</vt:lpstr>
      <vt:lpstr>Aptos</vt:lpstr>
      <vt:lpstr>Arial</vt:lpstr>
      <vt:lpstr>Calibri</vt:lpstr>
      <vt:lpstr>Calibri Light</vt:lpstr>
      <vt:lpstr>Coiny</vt:lpstr>
      <vt:lpstr>等线</vt:lpstr>
      <vt:lpstr>Lato Hairline</vt:lpstr>
      <vt:lpstr>Lato Light</vt:lpstr>
      <vt:lpstr>Lato Regular</vt:lpstr>
      <vt:lpstr>Neucha</vt:lpstr>
      <vt:lpstr>Roboto Condensed Light</vt:lpstr>
      <vt:lpstr>Office Theme</vt:lpstr>
      <vt:lpstr>Lawn and Garden Month by Slidesgo</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User</cp:lastModifiedBy>
  <cp:revision>40</cp:revision>
  <dcterms:created xsi:type="dcterms:W3CDTF">2023-08-02T10:09:50Z</dcterms:created>
  <dcterms:modified xsi:type="dcterms:W3CDTF">2026-03-10T02:50:53Z</dcterms:modified>
  <cp:category>9Slide.vn</cp:category>
</cp:coreProperties>
</file>